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331" r:id="rId2"/>
    <p:sldId id="311" r:id="rId3"/>
    <p:sldId id="266" r:id="rId4"/>
    <p:sldId id="435" r:id="rId5"/>
    <p:sldId id="437" r:id="rId6"/>
    <p:sldId id="438" r:id="rId7"/>
    <p:sldId id="439" r:id="rId8"/>
    <p:sldId id="440" r:id="rId9"/>
    <p:sldId id="421" r:id="rId10"/>
  </p:sldIdLst>
  <p:sldSz cx="16249650" cy="9144000"/>
  <p:notesSz cx="6858000" cy="9144000"/>
  <p:defaultTextStyle>
    <a:defPPr>
      <a:defRPr lang="en-US"/>
    </a:defPPr>
    <a:lvl1pPr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1pPr>
    <a:lvl2pPr marL="725488" indent="-268288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2pPr>
    <a:lvl3pPr marL="1450975" indent="-536575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3pPr>
    <a:lvl4pPr marL="2176463" indent="-804863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4pPr>
    <a:lvl5pPr marL="2901950" indent="-1073150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5pPr>
    <a:lvl6pPr marL="22860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6pPr>
    <a:lvl7pPr marL="27432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7pPr>
    <a:lvl8pPr marL="32004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8pPr>
    <a:lvl9pPr marL="36576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25">
          <p15:clr>
            <a:srgbClr val="A4A3A4"/>
          </p15:clr>
        </p15:guide>
        <p15:guide id="2" pos="511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1CB5C5"/>
    <a:srgbClr val="019ABE"/>
    <a:srgbClr val="00739C"/>
    <a:srgbClr val="4A5C61"/>
    <a:srgbClr val="EC9B3C"/>
    <a:srgbClr val="FF2B33"/>
    <a:srgbClr val="223E4C"/>
    <a:srgbClr val="1F3844"/>
    <a:srgbClr val="1432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Estilo Médio 3 - Ênfas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Estilo Escuro 1 - Ênfas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Estilo Escuro 1 - Ênfase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25" autoAdjust="0"/>
    <p:restoredTop sz="79828" autoAdjust="0"/>
  </p:normalViewPr>
  <p:slideViewPr>
    <p:cSldViewPr snapToGrid="0" snapToObjects="1">
      <p:cViewPr varScale="1">
        <p:scale>
          <a:sx n="63" d="100"/>
          <a:sy n="63" d="100"/>
        </p:scale>
        <p:origin x="78" y="150"/>
      </p:cViewPr>
      <p:guideLst>
        <p:guide orient="horz" pos="3525"/>
        <p:guide pos="51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95450B-EB12-4B4F-9EA6-1BEE48EC9613}" type="datetime1">
              <a:rPr lang="en-US"/>
              <a:pPr/>
              <a:t>2/2/2015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7303802-B1C5-4F7A-AAC0-8B0D8219AD6F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466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dirty="0" smtClean="0">
              <a:ea typeface="ヒラギノ角ゴ Pro W3" pitchFamily="-84" charset="-128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E0C5FFE-B865-4CB0-BDE1-F3A4F6F261ED}" type="slidenum">
              <a:rPr lang="en-US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301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8651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6610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3557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367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352972" y="4719638"/>
            <a:ext cx="8050455" cy="430212"/>
          </a:xfrm>
          <a:prstGeom prst="rect">
            <a:avLst/>
          </a:prstGeom>
        </p:spPr>
        <p:txBody>
          <a:bodyPr anchor="ctr"/>
          <a:lstStyle>
            <a:lvl1pPr algn="r">
              <a:defRPr sz="2200" b="1">
                <a:solidFill>
                  <a:srgbClr val="1CB5C5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SOBRENOME, MÊS ANO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52972" y="1331913"/>
            <a:ext cx="8050455" cy="2444321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6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3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170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4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511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5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862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>
            <a:spLocks noChangeArrowheads="1"/>
          </p:cNvSpPr>
          <p:nvPr userDrawn="1"/>
        </p:nvSpPr>
        <p:spPr bwMode="auto">
          <a:xfrm>
            <a:off x="10372725" y="5010150"/>
            <a:ext cx="499903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>
                <a:solidFill>
                  <a:srgbClr val="1CB5C5"/>
                </a:solidFill>
                <a:latin typeface="Arial Narrow"/>
                <a:cs typeface="Arial Narrow"/>
              </a:rPr>
              <a:t>Obrigado ;)</a:t>
            </a:r>
          </a:p>
        </p:txBody>
      </p:sp>
      <p:pic>
        <p:nvPicPr>
          <p:cNvPr id="5" name="Picture 7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250238" y="1789113"/>
            <a:ext cx="1706562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0372725" y="1765201"/>
            <a:ext cx="4754136" cy="558800"/>
          </a:xfrm>
          <a:prstGeom prst="rect">
            <a:avLst/>
          </a:prstGeom>
        </p:spPr>
        <p:txBody>
          <a:bodyPr anchor="ctr"/>
          <a:lstStyle>
            <a:lvl1pPr algn="l">
              <a:defRPr sz="32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10372726" y="2240456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+55 (00) 0000-0000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10374576" y="3014468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1CB5C5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nome.sobrenome@totvs.com.br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267696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634038" y="1851025"/>
            <a:ext cx="1981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8124825" y="4572000"/>
            <a:ext cx="6852790" cy="4083262"/>
          </a:xfrm>
          <a:prstGeom prst="rect">
            <a:avLst/>
          </a:prstGeom>
        </p:spPr>
        <p:txBody>
          <a:bodyPr/>
          <a:lstStyle>
            <a:lvl1pPr marL="457200" indent="-457200">
              <a:spcBef>
                <a:spcPts val="50"/>
              </a:spcBef>
              <a:buFont typeface="+mj-lt"/>
              <a:buAutoNum type="arabicPeriod"/>
              <a:defRPr sz="22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837" indent="-514350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5325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90813" indent="-514350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6300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TEXT</a:t>
            </a:r>
          </a:p>
          <a:p>
            <a:pPr lvl="0"/>
            <a:endParaRPr lang="en-US" dirty="0" smtClean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8124825" y="1331912"/>
            <a:ext cx="5272576" cy="301242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62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HOJE FALAREMOS SOBRE</a:t>
            </a:r>
          </a:p>
        </p:txBody>
      </p:sp>
    </p:spTree>
    <p:extLst>
      <p:ext uri="{BB962C8B-B14F-4D97-AF65-F5344CB8AC3E}">
        <p14:creationId xmlns:p14="http://schemas.microsoft.com/office/powerpoint/2010/main" val="1948204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ande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1799" y="2090861"/>
            <a:ext cx="15046049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4564082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idx="14"/>
          </p:nvPr>
        </p:nvSpPr>
        <p:spPr>
          <a:xfrm>
            <a:off x="601800" y="4546600"/>
            <a:ext cx="362616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6223000" y="1632675"/>
            <a:ext cx="9448800" cy="6935955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>
                <a:solidFill>
                  <a:srgbClr val="4A5C6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9" name="Picture 8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735993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in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0"/>
            <a:ext cx="439420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9" name="Picture 8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165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0" y="0"/>
            <a:ext cx="752475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" name="Text Placeholder 2"/>
          <p:cNvSpPr>
            <a:spLocks noGrp="1"/>
          </p:cNvSpPr>
          <p:nvPr>
            <p:ph type="body" idx="14"/>
          </p:nvPr>
        </p:nvSpPr>
        <p:spPr>
          <a:xfrm>
            <a:off x="601800" y="2090861"/>
            <a:ext cx="594903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121885" y="378639"/>
            <a:ext cx="7525964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8121885" y="2090861"/>
            <a:ext cx="7525963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7" name="Picture 16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077007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17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762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52" r:id="rId4"/>
    <p:sldLayoutId id="2147483655" r:id="rId5"/>
    <p:sldLayoutId id="2147483653" r:id="rId6"/>
    <p:sldLayoutId id="2147483654" r:id="rId7"/>
    <p:sldLayoutId id="2147483651" r:id="rId8"/>
    <p:sldLayoutId id="2147483659" r:id="rId9"/>
    <p:sldLayoutId id="2147483658" r:id="rId10"/>
    <p:sldLayoutId id="2147483657" r:id="rId11"/>
    <p:sldLayoutId id="2147483660" r:id="rId12"/>
    <p:sldLayoutId id="2147483656" r:id="rId13"/>
  </p:sldLayoutIdLst>
  <p:timing>
    <p:tnLst>
      <p:par>
        <p:cTn id="1" dur="indefinite" restart="never" nodeType="tmRoot"/>
      </p:par>
    </p:tnLst>
  </p:timing>
  <p:txStyles>
    <p:titleStyle>
      <a:lvl1pPr algn="ctr" defTabSz="725488" rtl="0" eaLnBrk="0" fontAlgn="base" hangingPunct="0">
        <a:spcBef>
          <a:spcPct val="0"/>
        </a:spcBef>
        <a:spcAft>
          <a:spcPct val="0"/>
        </a:spcAft>
        <a:defRPr sz="7000" kern="1200">
          <a:solidFill>
            <a:schemeClr val="tx1"/>
          </a:solidFill>
          <a:latin typeface="+mj-lt"/>
          <a:ea typeface="ヒラギノ角ゴ Pro W3" pitchFamily="-107" charset="-128"/>
          <a:cs typeface="ヒラギノ角ゴ Pro W3" pitchFamily="-107" charset="-128"/>
        </a:defRPr>
      </a:lvl1pPr>
      <a:lvl2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2pPr>
      <a:lvl3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3pPr>
      <a:lvl4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4pPr>
      <a:lvl5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5pPr>
      <a:lvl6pPr marL="4572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6pPr>
      <a:lvl7pPr marL="9144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7pPr>
      <a:lvl8pPr marL="13716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8pPr>
      <a:lvl9pPr marL="18288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9pPr>
    </p:titleStyle>
    <p:bodyStyle>
      <a:lvl1pPr marL="542925" indent="-542925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pitchFamily="-107" charset="-128"/>
        </a:defRPr>
      </a:lvl1pPr>
      <a:lvl2pPr marL="1177925" indent="-452438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44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2pPr>
      <a:lvl3pPr marL="1812925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3pPr>
      <a:lvl4pPr marL="2538413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4pPr>
      <a:lvl5pPr marL="3263900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5pPr>
      <a:lvl6pPr marL="399041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1594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41480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167011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2553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5106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176592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0212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2765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353184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07871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0424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mailto:Jose.filho@totvs.com.br" TargetMode="Externa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SÉRIE 1 - VAREJO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6842760" y="1331913"/>
            <a:ext cx="8560667" cy="2920047"/>
          </a:xfrm>
        </p:spPr>
        <p:txBody>
          <a:bodyPr/>
          <a:lstStyle/>
          <a:p>
            <a:r>
              <a:rPr lang="pt-BR" dirty="0" smtClean="0"/>
              <a:t>TOTVS </a:t>
            </a:r>
            <a:r>
              <a:rPr lang="pt-BR" dirty="0"/>
              <a:t>- Série 1 Varejo </a:t>
            </a:r>
            <a:r>
              <a:rPr lang="pt-BR" dirty="0" smtClean="0"/>
              <a:t>Roadshow </a:t>
            </a:r>
            <a:r>
              <a:rPr lang="pt-BR" dirty="0"/>
              <a:t>-  Versão </a:t>
            </a:r>
            <a:r>
              <a:rPr lang="pt-BR" dirty="0" smtClean="0"/>
              <a:t>12.04</a:t>
            </a:r>
            <a:endParaRPr lang="en-US" dirty="0"/>
          </a:p>
          <a:p>
            <a:endParaRPr lang="pt-BR" cap="al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8124825" y="1331913"/>
            <a:ext cx="4999038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200" dirty="0">
                <a:solidFill>
                  <a:srgbClr val="00739C"/>
                </a:solidFill>
                <a:latin typeface="Arial Narrow"/>
                <a:cs typeface="Arial Narrow"/>
              </a:rPr>
              <a:t>HOJE FALAREMOS SOBRE</a:t>
            </a:r>
          </a:p>
        </p:txBody>
      </p:sp>
      <p:pic>
        <p:nvPicPr>
          <p:cNvPr id="16390" name="Picture 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4038" y="1851025"/>
            <a:ext cx="1981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000" dirty="0" smtClean="0"/>
              <a:t>NOVAS FUNCIONALIDADES</a:t>
            </a:r>
            <a:endParaRPr lang="pt-B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8124825" y="4572000"/>
            <a:ext cx="777049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NOVAS FUNCIONALIDADES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601800" y="2090861"/>
            <a:ext cx="6774360" cy="6794059"/>
          </a:xfrm>
        </p:spPr>
        <p:txBody>
          <a:bodyPr/>
          <a:lstStyle/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00041" cy="853016"/>
          </a:xfrm>
        </p:spPr>
        <p:txBody>
          <a:bodyPr/>
          <a:lstStyle/>
          <a:p>
            <a:r>
              <a:rPr lang="pt-BR" b="1" dirty="0" smtClean="0"/>
              <a:t>1. Adaptação da lei “Olho no imposto”</a:t>
            </a:r>
          </a:p>
          <a:p>
            <a:endParaRPr lang="pt-BR" dirty="0"/>
          </a:p>
        </p:txBody>
      </p:sp>
      <p:sp>
        <p:nvSpPr>
          <p:cNvPr id="6" name="Espaço Reservado para Texto 1"/>
          <p:cNvSpPr txBox="1">
            <a:spLocks/>
          </p:cNvSpPr>
          <p:nvPr/>
        </p:nvSpPr>
        <p:spPr>
          <a:xfrm>
            <a:off x="601799" y="2857499"/>
            <a:ext cx="6256201" cy="1562101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2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Contempla informações dos impostos na emissão do cupom fiscal e envio da NF-e. Possibilitando saber aproximadamente o valor do imposto dos produtos Adquiridos.</a:t>
            </a:r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4879" y="2442208"/>
            <a:ext cx="6755751" cy="4385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7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853016"/>
          </a:xfrm>
        </p:spPr>
        <p:txBody>
          <a:bodyPr/>
          <a:lstStyle/>
          <a:p>
            <a:r>
              <a:rPr lang="pt-BR" b="1" dirty="0" smtClean="0"/>
              <a:t>2. NF-e Layout 3.10</a:t>
            </a:r>
            <a:endParaRPr lang="pt-BR" b="1" dirty="0"/>
          </a:p>
        </p:txBody>
      </p:sp>
      <p:sp>
        <p:nvSpPr>
          <p:cNvPr id="9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601799" y="2857499"/>
            <a:ext cx="6134281" cy="1112521"/>
          </a:xfrm>
        </p:spPr>
        <p:txBody>
          <a:bodyPr/>
          <a:lstStyle/>
          <a:p>
            <a:r>
              <a:rPr lang="pt-BR" dirty="0" smtClean="0"/>
              <a:t>Inclusão a opção do novo layout da NF-e (3.10), para o envio ao SEFAZ.</a:t>
            </a:r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3945" y="1341120"/>
            <a:ext cx="6757200" cy="67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4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601800" y="2150069"/>
            <a:ext cx="6835320" cy="6629400"/>
          </a:xfrm>
        </p:spPr>
        <p:txBody>
          <a:bodyPr/>
          <a:lstStyle/>
          <a:p>
            <a:endParaRPr lang="pt-BR" dirty="0"/>
          </a:p>
          <a:p>
            <a:endParaRPr lang="pt-BR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684148"/>
          </a:xfrm>
        </p:spPr>
        <p:txBody>
          <a:bodyPr/>
          <a:lstStyle/>
          <a:p>
            <a:r>
              <a:rPr lang="pt-BR" b="1" dirty="0" smtClean="0"/>
              <a:t>3. Transmissão dos dados dos produtos para Filiais.</a:t>
            </a:r>
            <a:endParaRPr lang="pt-BR" b="1" dirty="0"/>
          </a:p>
        </p:txBody>
      </p:sp>
      <p:sp>
        <p:nvSpPr>
          <p:cNvPr id="6" name="Espaço Reservado para Texto 1"/>
          <p:cNvSpPr txBox="1">
            <a:spLocks/>
          </p:cNvSpPr>
          <p:nvPr/>
        </p:nvSpPr>
        <p:spPr>
          <a:xfrm>
            <a:off x="601799" y="2857499"/>
            <a:ext cx="6134281" cy="1112521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2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Não visualizar o campo “Último preço de aquisição” caso parâmetro esteja habilitado. As demais franquias, não pode saber do preço de aquisição.</a:t>
            </a:r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991" y="2314516"/>
            <a:ext cx="7651668" cy="5002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60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571320" y="2150069"/>
            <a:ext cx="6835320" cy="6629400"/>
          </a:xfrm>
        </p:spPr>
        <p:txBody>
          <a:bodyPr/>
          <a:lstStyle/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853016"/>
          </a:xfrm>
        </p:spPr>
        <p:txBody>
          <a:bodyPr/>
          <a:lstStyle/>
          <a:p>
            <a:r>
              <a:rPr lang="pt-BR" b="1" dirty="0" smtClean="0"/>
              <a:t>4. Busca do Produto. (Descrição Similar).</a:t>
            </a:r>
            <a:endParaRPr lang="pt-BR" b="1" dirty="0"/>
          </a:p>
        </p:txBody>
      </p:sp>
      <p:sp>
        <p:nvSpPr>
          <p:cNvPr id="7" name="Espaço Reservado para Texto 1"/>
          <p:cNvSpPr txBox="1">
            <a:spLocks/>
          </p:cNvSpPr>
          <p:nvPr/>
        </p:nvSpPr>
        <p:spPr>
          <a:xfrm>
            <a:off x="601799" y="2857499"/>
            <a:ext cx="6134281" cy="1112521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2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Possibilidade de buscar o produto, por um produto Similar. Desde que o mesmo esteja cadastrado. Afim de dar opção de compra, quando se esgotar o estoque.</a:t>
            </a:r>
            <a:endParaRPr lang="pt-BR" sz="2400" dirty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2965" y="3641407"/>
            <a:ext cx="7629525" cy="5000625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4785" y="352424"/>
            <a:ext cx="7620000" cy="501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25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4"/>
          </p:nvPr>
        </p:nvSpPr>
        <p:spPr>
          <a:xfrm>
            <a:off x="571320" y="2150069"/>
            <a:ext cx="6835320" cy="2437171"/>
          </a:xfrm>
        </p:spPr>
        <p:txBody>
          <a:bodyPr/>
          <a:lstStyle/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3"/>
          </p:nvPr>
        </p:nvSpPr>
        <p:spPr>
          <a:xfrm>
            <a:off x="601799" y="1175133"/>
            <a:ext cx="6515281" cy="853016"/>
          </a:xfrm>
        </p:spPr>
        <p:txBody>
          <a:bodyPr/>
          <a:lstStyle/>
          <a:p>
            <a:r>
              <a:rPr lang="pt-BR" b="1" dirty="0" smtClean="0"/>
              <a:t>5. Integração CIASHOP. (Fase I – Em construção)</a:t>
            </a:r>
            <a:endParaRPr lang="pt-BR" b="1" dirty="0"/>
          </a:p>
        </p:txBody>
      </p:sp>
      <p:sp>
        <p:nvSpPr>
          <p:cNvPr id="7" name="Espaço Reservado para Texto 1"/>
          <p:cNvSpPr txBox="1">
            <a:spLocks/>
          </p:cNvSpPr>
          <p:nvPr/>
        </p:nvSpPr>
        <p:spPr>
          <a:xfrm>
            <a:off x="601799" y="2857499"/>
            <a:ext cx="6134281" cy="1112521"/>
          </a:xfrm>
          <a:prstGeom prst="rect">
            <a:avLst/>
          </a:prstGeom>
        </p:spPr>
        <p:txBody>
          <a:bodyPr anchor="t"/>
          <a:lstStyle>
            <a:lvl1pPr marL="0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200" b="0" kern="1200">
                <a:solidFill>
                  <a:schemeClr val="bg1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  <a:lvl2pPr marL="72553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451061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9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176592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2902123" indent="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500" b="1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627653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indent="0" algn="l" defTabSz="725531" rtl="0" eaLnBrk="1" latinLnBrk="0" hangingPunct="1">
              <a:spcBef>
                <a:spcPct val="20000"/>
              </a:spcBef>
              <a:buFont typeface="Arial"/>
              <a:buNone/>
              <a:defRPr sz="2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Possibilidade de Utilizar o CiaShop como outra opção de E-commerce. Terminamos a primeira parte, sendo assim faltando a parte de ativação.</a:t>
            </a:r>
            <a:endParaRPr lang="pt-BR" sz="2400" dirty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4644" y="835453"/>
            <a:ext cx="6757200" cy="67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73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372724" y="1325881"/>
            <a:ext cx="4755987" cy="594360"/>
          </a:xfrm>
        </p:spPr>
        <p:txBody>
          <a:bodyPr/>
          <a:lstStyle/>
          <a:p>
            <a:r>
              <a:rPr lang="pt-BR" dirty="0" smtClean="0"/>
              <a:t>José Carlos de Souza FH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3"/>
          </p:nvPr>
        </p:nvSpPr>
        <p:spPr>
          <a:xfrm>
            <a:off x="10374576" y="1965962"/>
            <a:ext cx="4754136" cy="449680"/>
          </a:xfrm>
        </p:spPr>
        <p:txBody>
          <a:bodyPr/>
          <a:lstStyle/>
          <a:p>
            <a:r>
              <a:rPr lang="pt-BR" dirty="0" smtClean="0"/>
              <a:t>Série 1 - Varejo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4"/>
          </p:nvPr>
        </p:nvSpPr>
        <p:spPr>
          <a:xfrm>
            <a:off x="10374576" y="2485343"/>
            <a:ext cx="4754136" cy="460252"/>
          </a:xfrm>
        </p:spPr>
        <p:txBody>
          <a:bodyPr/>
          <a:lstStyle/>
          <a:p>
            <a:r>
              <a:rPr lang="pt-BR" dirty="0" smtClean="0">
                <a:hlinkClick r:id="rId2"/>
              </a:rPr>
              <a:t>Jose.filho@totvs.com.br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7646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wrap="square">
        <a:spAutoFit/>
      </a:bodyPr>
      <a:lstStyle>
        <a:defPPr>
          <a:defRPr sz="2800" dirty="0" err="1" smtClean="0">
            <a:solidFill>
              <a:srgbClr val="4A5C61"/>
            </a:solidFill>
            <a:latin typeface="Arial Narrow"/>
            <a:cs typeface="Arial Narrow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7226</TotalTime>
  <Words>206</Words>
  <Application>Microsoft Office PowerPoint</Application>
  <PresentationFormat>Personalizar</PresentationFormat>
  <Paragraphs>82</Paragraphs>
  <Slides>9</Slides>
  <Notes>5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6" baseType="lpstr">
      <vt:lpstr>Arial</vt:lpstr>
      <vt:lpstr>Arial Narrow</vt:lpstr>
      <vt:lpstr>Calibri</vt:lpstr>
      <vt:lpstr>Courier New</vt:lpstr>
      <vt:lpstr>Lucida Grande</vt:lpstr>
      <vt:lpstr>ヒラギノ角ゴ Pro W3</vt:lpstr>
      <vt:lpstr>Office Theme</vt:lpstr>
      <vt:lpstr>SÉRIE 1 - VAREJO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José Carlos de Souza FH</vt:lpstr>
    </vt:vector>
  </TitlesOfParts>
  <Company>OZ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Thiago Alves Soares</dc:creator>
  <cp:lastModifiedBy>Jose Carlos Souza Filho</cp:lastModifiedBy>
  <cp:revision>419</cp:revision>
  <dcterms:created xsi:type="dcterms:W3CDTF">2014-01-10T13:03:06Z</dcterms:created>
  <dcterms:modified xsi:type="dcterms:W3CDTF">2015-02-02T13:28:16Z</dcterms:modified>
</cp:coreProperties>
</file>