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6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7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8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9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0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1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12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56"/>
  </p:notesMasterIdLst>
  <p:handoutMasterIdLst>
    <p:handoutMasterId r:id="rId57"/>
  </p:handoutMasterIdLst>
  <p:sldIdLst>
    <p:sldId id="277" r:id="rId14"/>
    <p:sldId id="257" r:id="rId15"/>
    <p:sldId id="258" r:id="rId16"/>
    <p:sldId id="275" r:id="rId17"/>
    <p:sldId id="262" r:id="rId18"/>
    <p:sldId id="288" r:id="rId19"/>
    <p:sldId id="265" r:id="rId20"/>
    <p:sldId id="279" r:id="rId21"/>
    <p:sldId id="269" r:id="rId22"/>
    <p:sldId id="280" r:id="rId23"/>
    <p:sldId id="278" r:id="rId24"/>
    <p:sldId id="293" r:id="rId25"/>
    <p:sldId id="281" r:id="rId26"/>
    <p:sldId id="284" r:id="rId27"/>
    <p:sldId id="285" r:id="rId28"/>
    <p:sldId id="283" r:id="rId29"/>
    <p:sldId id="286" r:id="rId30"/>
    <p:sldId id="289" r:id="rId31"/>
    <p:sldId id="291" r:id="rId32"/>
    <p:sldId id="287" r:id="rId33"/>
    <p:sldId id="294" r:id="rId34"/>
    <p:sldId id="295" r:id="rId35"/>
    <p:sldId id="296" r:id="rId36"/>
    <p:sldId id="297" r:id="rId37"/>
    <p:sldId id="298" r:id="rId38"/>
    <p:sldId id="299" r:id="rId39"/>
    <p:sldId id="300" r:id="rId40"/>
    <p:sldId id="301" r:id="rId41"/>
    <p:sldId id="303" r:id="rId42"/>
    <p:sldId id="319" r:id="rId43"/>
    <p:sldId id="306" r:id="rId44"/>
    <p:sldId id="290" r:id="rId45"/>
    <p:sldId id="310" r:id="rId46"/>
    <p:sldId id="309" r:id="rId47"/>
    <p:sldId id="311" r:id="rId48"/>
    <p:sldId id="314" r:id="rId49"/>
    <p:sldId id="304" r:id="rId50"/>
    <p:sldId id="315" r:id="rId51"/>
    <p:sldId id="316" r:id="rId52"/>
    <p:sldId id="317" r:id="rId53"/>
    <p:sldId id="318" r:id="rId54"/>
    <p:sldId id="268" r:id="rId55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8993"/>
    <a:srgbClr val="00749B"/>
    <a:srgbClr val="0C9ABE"/>
    <a:srgbClr val="00B5C7"/>
    <a:srgbClr val="ED9C2E"/>
    <a:srgbClr val="ACCAD2"/>
    <a:srgbClr val="4A5C61"/>
    <a:srgbClr val="56E1DE"/>
    <a:srgbClr val="27205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édio 2 - Ênfas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1"/>
    <p:restoredTop sz="96525"/>
  </p:normalViewPr>
  <p:slideViewPr>
    <p:cSldViewPr snapToGrid="0" snapToObjects="1">
      <p:cViewPr varScale="1">
        <p:scale>
          <a:sx n="89" d="100"/>
          <a:sy n="89" d="100"/>
        </p:scale>
        <p:origin x="3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slide" Target="slides/slide42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openxmlformats.org/officeDocument/2006/relationships/slide" Target="slides/slide4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slide" Target="slides/slide40.xml"/><Relationship Id="rId58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slide" Target="slides/slide39.xml"/><Relationship Id="rId6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3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t>14/03/2017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t>14/03/2017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473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09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495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39036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3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996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211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val="1219933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0456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604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25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1451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461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1250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2027907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2426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45057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val="103494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95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4726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4542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497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948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31419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7900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865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4254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015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0204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val="18273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395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4823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031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9959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4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5.pn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tdn.totvs.com/pages/releaseview.action?pageId=225263807" TargetMode="External"/><Relationship Id="rId2" Type="http://schemas.openxmlformats.org/officeDocument/2006/relationships/hyperlink" Target="http://tdn.totvs.com/display/public/PROT/SIGAFRT_0079_Desvendando+o+TOTVS+PDV" TargetMode="External"/><Relationship Id="rId1" Type="http://schemas.openxmlformats.org/officeDocument/2006/relationships/slideLayout" Target="../slideLayouts/slideLayout33.xml"/><Relationship Id="rId5" Type="http://schemas.openxmlformats.org/officeDocument/2006/relationships/hyperlink" Target="http://tdn.totvs.com/display/public/PROT/Carga+de+Ambiente+--+108412" TargetMode="External"/><Relationship Id="rId4" Type="http://schemas.openxmlformats.org/officeDocument/2006/relationships/hyperlink" Target="http://tdn.totvs.com/pages/releaseview.action?pageId=268591282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CONFIGURAÇÃO COMUNICAÇÃO TOTVS PDV</a:t>
            </a:r>
            <a:endParaRPr lang="pt-BR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Host </a:t>
            </a:r>
            <a:r>
              <a:rPr lang="pt-BR" dirty="0"/>
              <a:t>|</a:t>
            </a:r>
            <a:r>
              <a:rPr lang="pt-BR" dirty="0" smtClean="0"/>
              <a:t> Carga</a:t>
            </a:r>
            <a:endParaRPr lang="pt-BR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Março</a:t>
            </a:r>
            <a:endParaRPr lang="pt-BR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2017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20223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03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Configuração de Host</a:t>
            </a:r>
          </a:p>
          <a:p>
            <a:r>
              <a:rPr lang="pt-BR" dirty="0" smtClean="0"/>
              <a:t>Retaguarda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90067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RETAGUARDA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Em sua Retaguarda, acesse </a:t>
            </a:r>
            <a:r>
              <a:rPr lang="pt-BR" b="0" dirty="0"/>
              <a:t>a rotina </a:t>
            </a:r>
            <a:r>
              <a:rPr lang="pt-BR" b="0" dirty="0" smtClean="0"/>
              <a:t>Host </a:t>
            </a:r>
            <a:r>
              <a:rPr lang="pt-BR" b="0" dirty="0"/>
              <a:t>(CFGA050</a:t>
            </a:r>
            <a:r>
              <a:rPr lang="pt-BR" b="0" dirty="0" smtClean="0"/>
              <a:t>). </a:t>
            </a:r>
            <a:r>
              <a:rPr lang="pt-BR" b="0" dirty="0"/>
              <a:t>Ao acessar a rotina pela primeira vez, será exibido um </a:t>
            </a:r>
            <a:r>
              <a:rPr lang="pt-BR" b="0" dirty="0" err="1"/>
              <a:t>Wizard</a:t>
            </a:r>
            <a:r>
              <a:rPr lang="pt-BR" b="0" dirty="0"/>
              <a:t> para configuração, conforme etapas abaixo: </a:t>
            </a:r>
            <a:endParaRPr lang="pt-BR" b="0" dirty="0" smtClean="0"/>
          </a:p>
          <a:p>
            <a:pPr marL="0" indent="0">
              <a:buNone/>
            </a:pPr>
            <a:endParaRPr lang="pt-BR" b="0" dirty="0"/>
          </a:p>
          <a:p>
            <a:pPr marL="0" indent="0">
              <a:buNone/>
            </a:pPr>
            <a:endParaRPr lang="pt-BR" b="0" dirty="0" smtClean="0"/>
          </a:p>
          <a:p>
            <a:pPr marL="0" indent="0">
              <a:buNone/>
            </a:pPr>
            <a:endParaRPr lang="pt-BR" b="0" dirty="0"/>
          </a:p>
          <a:p>
            <a:pPr marL="0" indent="0">
              <a:buNone/>
            </a:pPr>
            <a:endParaRPr lang="pt-BR" b="0" dirty="0"/>
          </a:p>
          <a:p>
            <a:pPr marL="0" indent="0">
              <a:buNone/>
            </a:pPr>
            <a:endParaRPr lang="pt-BR" dirty="0" smtClean="0"/>
          </a:p>
          <a:p>
            <a:pPr lvl="4"/>
            <a:endParaRPr lang="pt-BR" dirty="0"/>
          </a:p>
          <a:p>
            <a:pPr lvl="4"/>
            <a:endParaRPr lang="pt-BR" dirty="0" smtClean="0"/>
          </a:p>
          <a:p>
            <a:pPr lvl="4" indent="0">
              <a:buNone/>
            </a:pPr>
            <a:r>
              <a:rPr lang="pt-BR" b="1" dirty="0" smtClean="0"/>
              <a:t>Observação: </a:t>
            </a:r>
            <a:r>
              <a:rPr lang="pt-BR" dirty="0" smtClean="0"/>
              <a:t>Neste </a:t>
            </a:r>
            <a:r>
              <a:rPr lang="pt-BR" dirty="0"/>
              <a:t>momento será configurado o Host Local, todas as informações são da Retaguarda. </a:t>
            </a: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7415" y="3141230"/>
            <a:ext cx="6163244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82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RETAGUARDA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/>
              <a:t>Informe o nome (opcional) e o IP. No Grid inferior é possível selecionar quais protocolos serão responsáveis pela comunicação entre os Hosts e suas prioridades. Basta preencher e avançar. </a:t>
            </a:r>
          </a:p>
          <a:p>
            <a:pPr marL="0" indent="0">
              <a:buNone/>
            </a:pPr>
            <a:r>
              <a:rPr lang="pt-BR" b="0" dirty="0" smtClean="0"/>
              <a:t> </a:t>
            </a:r>
          </a:p>
          <a:p>
            <a:pPr lvl="0"/>
            <a:endParaRPr lang="en-US" dirty="0" smtClean="0"/>
          </a:p>
          <a:p>
            <a:pPr marL="266700" lvl="1" indent="0">
              <a:buNone/>
            </a:pP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pPr marL="266700" lvl="1" indent="0">
              <a:buNone/>
            </a:pP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pPr marL="266700" lvl="1" indent="0">
              <a:buNone/>
            </a:pP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pPr marL="266700" lvl="1" indent="0">
              <a:buNone/>
            </a:pPr>
            <a:endParaRPr lang="en-US" dirty="0" smtClean="0"/>
          </a:p>
          <a:p>
            <a:pPr lvl="4" indent="0">
              <a:buNone/>
            </a:pPr>
            <a:r>
              <a:rPr lang="en-US" b="1" dirty="0" err="1" smtClean="0"/>
              <a:t>Observação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/>
              <a:t>O Host da </a:t>
            </a:r>
            <a:r>
              <a:rPr lang="en-US" dirty="0" err="1"/>
              <a:t>Retaguarda</a:t>
            </a:r>
            <a:r>
              <a:rPr lang="en-US" dirty="0"/>
              <a:t>, </a:t>
            </a:r>
            <a:r>
              <a:rPr lang="en-US" dirty="0" err="1"/>
              <a:t>deverá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marcado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Servidor</a:t>
            </a:r>
            <a:r>
              <a:rPr lang="en-US" dirty="0"/>
              <a:t> Principal</a:t>
            </a:r>
            <a:r>
              <a:rPr lang="en-US" dirty="0" smtClean="0"/>
              <a:t>.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9979" y="3194529"/>
            <a:ext cx="6175225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09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RETAGUARDA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Selecione </a:t>
            </a:r>
            <a:r>
              <a:rPr lang="pt-BR" b="0" dirty="0"/>
              <a:t>somente as funcionalidades em que a Retaguarda será responsável por </a:t>
            </a:r>
            <a:r>
              <a:rPr lang="pt-BR" b="0" dirty="0" smtClean="0"/>
              <a:t>executar e clique </a:t>
            </a:r>
            <a:r>
              <a:rPr lang="pt-BR" b="0" dirty="0"/>
              <a:t>em </a:t>
            </a:r>
            <a:r>
              <a:rPr lang="pt-BR" b="0" dirty="0" smtClean="0"/>
              <a:t>Avançar.</a:t>
            </a:r>
            <a:r>
              <a:rPr lang="pt-BR" dirty="0" smtClean="0"/>
              <a:t> </a:t>
            </a:r>
            <a:r>
              <a:rPr lang="pt-BR" b="0" dirty="0" smtClean="0"/>
              <a:t> </a:t>
            </a:r>
            <a:endParaRPr lang="pt-BR" b="0" dirty="0"/>
          </a:p>
          <a:p>
            <a:pPr marL="0" indent="0">
              <a:buNone/>
            </a:pPr>
            <a:r>
              <a:rPr lang="pt-BR" b="0" dirty="0" smtClean="0"/>
              <a:t> </a:t>
            </a:r>
          </a:p>
          <a:p>
            <a:pPr lvl="0"/>
            <a:endParaRPr lang="en-US" dirty="0" smtClean="0"/>
          </a:p>
          <a:p>
            <a:pPr marL="266700" lvl="1" indent="0">
              <a:buNone/>
            </a:pP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pPr marL="266700" lvl="1" indent="0">
              <a:buNone/>
            </a:pP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pPr marL="266700" lvl="1" indent="0">
              <a:buNone/>
            </a:pP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pPr marL="266700" lvl="1" indent="0">
              <a:buNone/>
            </a:pPr>
            <a:endParaRPr lang="en-US" dirty="0" smtClean="0"/>
          </a:p>
          <a:p>
            <a:pPr lvl="4" indent="0">
              <a:buNone/>
            </a:pPr>
            <a:r>
              <a:rPr lang="en-US" b="1" dirty="0" err="1" smtClean="0"/>
              <a:t>Observação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utilize Central de PDV, </a:t>
            </a:r>
            <a:r>
              <a:rPr lang="en-US" dirty="0" err="1" smtClean="0"/>
              <a:t>recomendamos</a:t>
            </a:r>
            <a:r>
              <a:rPr lang="en-US" dirty="0" smtClean="0"/>
              <a:t> que </a:t>
            </a:r>
            <a:r>
              <a:rPr lang="en-US" dirty="0" err="1" smtClean="0"/>
              <a:t>seja</a:t>
            </a:r>
            <a:r>
              <a:rPr lang="en-US" dirty="0" smtClean="0"/>
              <a:t> </a:t>
            </a:r>
            <a:r>
              <a:rPr lang="en-US" dirty="0" err="1" smtClean="0"/>
              <a:t>selecionada</a:t>
            </a:r>
            <a:r>
              <a:rPr lang="en-US" dirty="0" smtClean="0"/>
              <a:t> </a:t>
            </a:r>
            <a:r>
              <a:rPr lang="en-US" dirty="0" err="1" smtClean="0"/>
              <a:t>todas</a:t>
            </a:r>
            <a:r>
              <a:rPr lang="en-US" dirty="0" smtClean="0"/>
              <a:t> as </a:t>
            </a:r>
            <a:r>
              <a:rPr lang="en-US" dirty="0" err="1" smtClean="0"/>
              <a:t>funcionalidades</a:t>
            </a:r>
            <a:r>
              <a:rPr lang="en-US" dirty="0" smtClean="0"/>
              <a:t>.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187" y="2582112"/>
            <a:ext cx="6137511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47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RETAGUARDA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Selecione </a:t>
            </a:r>
            <a:r>
              <a:rPr lang="pt-BR" b="0" dirty="0"/>
              <a:t>a empresa para configuração da Carga </a:t>
            </a:r>
            <a:r>
              <a:rPr lang="pt-BR" b="0" dirty="0" smtClean="0"/>
              <a:t>Ambiente e clique em Finalizar. Se tudo estiver Ok aparecerá a </a:t>
            </a:r>
            <a:r>
              <a:rPr lang="pt-BR" b="0" dirty="0"/>
              <a:t>mensagem </a:t>
            </a:r>
            <a:r>
              <a:rPr lang="pt-BR" b="0" dirty="0" smtClean="0"/>
              <a:t>Host Configurado com sucesso.</a:t>
            </a:r>
            <a:endParaRPr lang="pt-BR" b="0" dirty="0"/>
          </a:p>
          <a:p>
            <a:pPr marL="0" indent="0">
              <a:buNone/>
            </a:pPr>
            <a:r>
              <a:rPr lang="pt-BR" b="0" dirty="0" smtClean="0"/>
              <a:t> </a:t>
            </a:r>
          </a:p>
          <a:p>
            <a:pPr lvl="0"/>
            <a:endParaRPr lang="en-US" dirty="0" smtClean="0"/>
          </a:p>
          <a:p>
            <a:pPr marL="266700" lvl="1" indent="0">
              <a:buNone/>
            </a:pP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pPr marL="266700" lvl="1" indent="0">
              <a:buNone/>
            </a:pPr>
            <a:endParaRPr lang="en-US" dirty="0"/>
          </a:p>
          <a:p>
            <a:pPr marL="266700" lvl="1" indent="0">
              <a:buNone/>
            </a:pPr>
            <a:endParaRPr lang="en-US" dirty="0" smtClean="0"/>
          </a:p>
          <a:p>
            <a:pPr marL="266700" lvl="1" indent="0">
              <a:buNone/>
            </a:pPr>
            <a:endParaRPr lang="en-US" dirty="0" smtClean="0"/>
          </a:p>
          <a:p>
            <a:pPr lvl="4" indent="0">
              <a:buNone/>
            </a:pPr>
            <a:r>
              <a:rPr lang="en-US" b="1" dirty="0" err="1" smtClean="0"/>
              <a:t>Observação</a:t>
            </a:r>
            <a:r>
              <a:rPr lang="en-US" b="1" dirty="0" smtClean="0"/>
              <a:t>:</a:t>
            </a:r>
            <a:r>
              <a:rPr lang="en-US" dirty="0" smtClean="0"/>
              <a:t>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apareça</a:t>
            </a:r>
            <a:r>
              <a:rPr lang="en-US" dirty="0" smtClean="0"/>
              <a:t> a </a:t>
            </a:r>
            <a:r>
              <a:rPr lang="en-US" dirty="0" err="1" smtClean="0"/>
              <a:t>mensagem</a:t>
            </a:r>
            <a:r>
              <a:rPr lang="en-US" dirty="0" smtClean="0"/>
              <a:t> Host </a:t>
            </a:r>
            <a:r>
              <a:rPr lang="en-US" dirty="0" err="1" smtClean="0"/>
              <a:t>Configurado</a:t>
            </a:r>
            <a:r>
              <a:rPr lang="en-US" dirty="0" smtClean="0"/>
              <a:t> com </a:t>
            </a:r>
            <a:r>
              <a:rPr lang="en-US" dirty="0" err="1" smtClean="0"/>
              <a:t>sucesso</a:t>
            </a:r>
            <a:r>
              <a:rPr lang="en-US" dirty="0" smtClean="0"/>
              <a:t>, </a:t>
            </a:r>
            <a:r>
              <a:rPr lang="en-US" dirty="0" err="1" smtClean="0"/>
              <a:t>retorne</a:t>
            </a:r>
            <a:r>
              <a:rPr lang="en-US" dirty="0" smtClean="0"/>
              <a:t> </a:t>
            </a:r>
            <a:r>
              <a:rPr lang="en-US" dirty="0" err="1" smtClean="0"/>
              <a:t>ao</a:t>
            </a:r>
            <a:r>
              <a:rPr lang="en-US" dirty="0" smtClean="0"/>
              <a:t> </a:t>
            </a:r>
            <a:r>
              <a:rPr lang="en-US" dirty="0" err="1" smtClean="0"/>
              <a:t>cadastro</a:t>
            </a:r>
            <a:r>
              <a:rPr lang="en-US" dirty="0" smtClean="0"/>
              <a:t> e revise as </a:t>
            </a:r>
            <a:r>
              <a:rPr lang="en-US" dirty="0" err="1" smtClean="0"/>
              <a:t>informações</a:t>
            </a:r>
            <a:r>
              <a:rPr lang="en-US" dirty="0" smtClean="0"/>
              <a:t> </a:t>
            </a:r>
            <a:r>
              <a:rPr lang="en-US" dirty="0" err="1" smtClean="0"/>
              <a:t>anteriores</a:t>
            </a:r>
            <a:r>
              <a:rPr lang="en-US" dirty="0" smtClean="0"/>
              <a:t>. </a:t>
            </a:r>
            <a:r>
              <a:rPr lang="en-US" dirty="0" err="1"/>
              <a:t>Após</a:t>
            </a:r>
            <a:r>
              <a:rPr lang="en-US" dirty="0"/>
              <a:t> a </a:t>
            </a:r>
            <a:r>
              <a:rPr lang="en-US" dirty="0" err="1"/>
              <a:t>configuração</a:t>
            </a:r>
            <a:r>
              <a:rPr lang="en-US" dirty="0"/>
              <a:t> de Host, </a:t>
            </a:r>
            <a:r>
              <a:rPr lang="en-US" dirty="0" err="1"/>
              <a:t>será</a:t>
            </a:r>
            <a:r>
              <a:rPr lang="en-US" dirty="0"/>
              <a:t> </a:t>
            </a:r>
            <a:r>
              <a:rPr lang="en-US" dirty="0" err="1"/>
              <a:t>criado</a:t>
            </a:r>
            <a:r>
              <a:rPr lang="en-US" dirty="0"/>
              <a:t> a </a:t>
            </a:r>
            <a:r>
              <a:rPr lang="en-US" dirty="0" err="1"/>
              <a:t>chave</a:t>
            </a:r>
            <a:r>
              <a:rPr lang="en-US" dirty="0"/>
              <a:t> [FWCOMMUNICATION]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arquivo</a:t>
            </a:r>
            <a:r>
              <a:rPr lang="en-US" dirty="0"/>
              <a:t> appserver.ini com </a:t>
            </a:r>
            <a:r>
              <a:rPr lang="en-US" dirty="0" err="1"/>
              <a:t>os</a:t>
            </a:r>
            <a:r>
              <a:rPr lang="en-US" dirty="0"/>
              <a:t> dados da </a:t>
            </a:r>
            <a:r>
              <a:rPr lang="en-US" dirty="0" err="1"/>
              <a:t>configuração</a:t>
            </a:r>
            <a:r>
              <a:rPr lang="en-US" dirty="0"/>
              <a:t>.</a:t>
            </a:r>
            <a:endParaRPr lang="en-US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1579" y="3012413"/>
            <a:ext cx="6124724" cy="3611672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6527" y="3985944"/>
            <a:ext cx="4902776" cy="220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087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04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Configuração de Perfil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95925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PERFIL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Acesse </a:t>
            </a:r>
            <a:r>
              <a:rPr lang="pt-BR" b="0" dirty="0"/>
              <a:t>a rotina Perfil (CFGA052).  </a:t>
            </a:r>
            <a:r>
              <a:rPr lang="pt-BR" b="0" dirty="0" smtClean="0"/>
              <a:t>Por </a:t>
            </a:r>
            <a:r>
              <a:rPr lang="pt-BR" b="0" dirty="0"/>
              <a:t>padrão, o Perfil Master (não deve ser alterado o nome nem o ID deste Perfil) já vem cadastrado, e as funcionalidades que foram selecionadas na inclusão do Host, já estão no Perfil Master. </a:t>
            </a:r>
            <a:r>
              <a:rPr lang="pt-BR" b="0" dirty="0" smtClean="0"/>
              <a:t> </a:t>
            </a:r>
          </a:p>
          <a:p>
            <a:pPr marL="0" indent="0">
              <a:buNone/>
            </a:pPr>
            <a:endParaRPr lang="pt-BR" b="0" dirty="0"/>
          </a:p>
        </p:txBody>
      </p:sp>
    </p:spTree>
    <p:extLst>
      <p:ext uri="{BB962C8B-B14F-4D97-AF65-F5344CB8AC3E}">
        <p14:creationId xmlns:p14="http://schemas.microsoft.com/office/powerpoint/2010/main" val="945108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CONFIGURAÇÃO DE PERFIL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/>
              <a:t>Clique em Incluir para inclusão de um novo Perfil, no caso será o PDV. Preencha o ID e Descrição (opcionais). Não é necessário selecionar nenhuma funcionalidade neste Perfil. </a:t>
            </a:r>
          </a:p>
          <a:p>
            <a:pPr marL="0" indent="0">
              <a:buNone/>
            </a:pPr>
            <a:r>
              <a:rPr lang="pt-BR" b="0" dirty="0" smtClean="0"/>
              <a:t> 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000" dirty="0" err="1" smtClean="0"/>
              <a:t>Observação</a:t>
            </a:r>
            <a:r>
              <a:rPr lang="en-US" sz="2000" dirty="0"/>
              <a:t>: </a:t>
            </a:r>
            <a:r>
              <a:rPr lang="en-US" sz="2000" b="0" dirty="0" err="1"/>
              <a:t>Esse</a:t>
            </a:r>
            <a:r>
              <a:rPr lang="en-US" sz="2000" b="0" dirty="0"/>
              <a:t> </a:t>
            </a:r>
            <a:r>
              <a:rPr lang="en-US" sz="2000" b="0" dirty="0" err="1"/>
              <a:t>cadastro</a:t>
            </a:r>
            <a:r>
              <a:rPr lang="en-US" sz="2000" b="0" dirty="0"/>
              <a:t> é </a:t>
            </a:r>
            <a:r>
              <a:rPr lang="en-US" sz="2000" b="0" dirty="0" err="1"/>
              <a:t>realizado</a:t>
            </a:r>
            <a:r>
              <a:rPr lang="en-US" sz="2000" b="0" dirty="0"/>
              <a:t> </a:t>
            </a:r>
            <a:r>
              <a:rPr lang="en-US" sz="2000" b="0" dirty="0" err="1"/>
              <a:t>somente</a:t>
            </a:r>
            <a:r>
              <a:rPr lang="en-US" sz="2000" b="0" dirty="0"/>
              <a:t> </a:t>
            </a:r>
            <a:r>
              <a:rPr lang="en-US" sz="2000" b="0" dirty="0" err="1"/>
              <a:t>na</a:t>
            </a:r>
            <a:r>
              <a:rPr lang="en-US" sz="2000" b="0" dirty="0"/>
              <a:t> </a:t>
            </a:r>
            <a:r>
              <a:rPr lang="en-US" sz="2000" b="0" dirty="0" err="1" smtClean="0"/>
              <a:t>Retaguarda</a:t>
            </a:r>
            <a:r>
              <a:rPr lang="en-US" sz="2000" b="0" dirty="0" smtClean="0"/>
              <a:t>, </a:t>
            </a:r>
            <a:r>
              <a:rPr lang="en-US" sz="2000" b="0" dirty="0" err="1" smtClean="0"/>
              <a:t>sendo</a:t>
            </a:r>
            <a:r>
              <a:rPr lang="en-US" sz="2000" b="0" dirty="0" smtClean="0"/>
              <a:t> </a:t>
            </a:r>
            <a:r>
              <a:rPr lang="en-US" sz="2000" b="0" dirty="0" err="1" smtClean="0"/>
              <a:t>importado</a:t>
            </a:r>
            <a:r>
              <a:rPr lang="en-US" sz="2000" b="0" dirty="0" smtClean="0"/>
              <a:t> </a:t>
            </a:r>
            <a:r>
              <a:rPr lang="en-US" sz="2000" b="0" dirty="0"/>
              <a:t>para o PDV no </a:t>
            </a:r>
            <a:r>
              <a:rPr lang="en-US" sz="2000" b="0" dirty="0" err="1"/>
              <a:t>momento</a:t>
            </a:r>
            <a:r>
              <a:rPr lang="en-US" sz="2000" b="0" dirty="0"/>
              <a:t> da </a:t>
            </a:r>
            <a:r>
              <a:rPr lang="en-US" sz="2000" b="0" dirty="0" err="1"/>
              <a:t>criação</a:t>
            </a:r>
            <a:r>
              <a:rPr lang="en-US" sz="2000" b="0" dirty="0"/>
              <a:t> de </a:t>
            </a:r>
            <a:r>
              <a:rPr lang="en-US" sz="2000" b="0" dirty="0" err="1"/>
              <a:t>seu</a:t>
            </a:r>
            <a:r>
              <a:rPr lang="en-US" sz="2000" b="0" dirty="0"/>
              <a:t> o Host</a:t>
            </a:r>
            <a:r>
              <a:rPr lang="en-US" sz="2000" b="0" dirty="0" smtClean="0"/>
              <a:t>. </a:t>
            </a:r>
            <a:r>
              <a:rPr lang="en-US" sz="2000" b="0" dirty="0" err="1" smtClean="0"/>
              <a:t>Não</a:t>
            </a:r>
            <a:r>
              <a:rPr lang="en-US" sz="2000" b="0" dirty="0" smtClean="0"/>
              <a:t> </a:t>
            </a:r>
            <a:r>
              <a:rPr lang="pt-BR" sz="2000" b="0" dirty="0" smtClean="0"/>
              <a:t>é recomendável utilizar o código 001 para o ID do PDV, recomendamos iniciar a partir da numeração 002, esse código deverá ser informado no preenchimento do parâmetro MV_LJAMBIE de cada ambiente, e na Retaguarda deverá ser preenchido com 001(Master).</a:t>
            </a:r>
            <a:endParaRPr lang="pt-BR" sz="2000" b="0" dirty="0"/>
          </a:p>
          <a:p>
            <a:pPr marL="0" lvl="0" indent="0">
              <a:buNone/>
            </a:pPr>
            <a:endParaRPr lang="en-US" dirty="0"/>
          </a:p>
        </p:txBody>
      </p:sp>
      <p:sp>
        <p:nvSpPr>
          <p:cNvPr id="7" name="CaixaDeTexto 6"/>
          <p:cNvSpPr txBox="1"/>
          <p:nvPr/>
        </p:nvSpPr>
        <p:spPr>
          <a:xfrm>
            <a:off x="4392483" y="3713695"/>
            <a:ext cx="274881" cy="129028"/>
          </a:xfrm>
          <a:prstGeom prst="rect">
            <a:avLst/>
          </a:prstGeom>
        </p:spPr>
        <p:txBody>
          <a:bodyPr wrap="none" rtlCol="0">
            <a:noAutofit/>
          </a:bodyPr>
          <a:lstStyle/>
          <a:p>
            <a:pPr>
              <a:lnSpc>
                <a:spcPct val="100000"/>
              </a:lnSpc>
            </a:pPr>
            <a:r>
              <a:rPr lang="pt-BR" sz="500" b="1" dirty="0" smtClean="0">
                <a:solidFill>
                  <a:srgbClr val="00749B"/>
                </a:solidFill>
                <a:latin typeface="Arial Narrow" charset="0"/>
                <a:ea typeface="Arial Narrow" charset="0"/>
                <a:cs typeface="Arial Narrow" charset="0"/>
              </a:rPr>
              <a:t>002</a:t>
            </a: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292" y="3001697"/>
            <a:ext cx="6879755" cy="3551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2050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05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Configuração de Host </a:t>
            </a:r>
            <a:r>
              <a:rPr lang="pt-BR" dirty="0" err="1" smtClean="0"/>
              <a:t>Totvs</a:t>
            </a:r>
            <a:r>
              <a:rPr lang="pt-BR" dirty="0" smtClean="0"/>
              <a:t> </a:t>
            </a:r>
            <a:r>
              <a:rPr lang="pt-BR" dirty="0" err="1" smtClean="0"/>
              <a:t>Pdv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5954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Em seu PDV, acesse </a:t>
            </a:r>
            <a:r>
              <a:rPr lang="pt-BR" b="0" dirty="0"/>
              <a:t>a rotina </a:t>
            </a:r>
            <a:r>
              <a:rPr lang="pt-BR" b="0" dirty="0" smtClean="0"/>
              <a:t>Host </a:t>
            </a:r>
            <a:r>
              <a:rPr lang="pt-BR" b="0" dirty="0"/>
              <a:t>(CFGA050</a:t>
            </a:r>
            <a:r>
              <a:rPr lang="pt-BR" b="0" dirty="0" smtClean="0"/>
              <a:t>). </a:t>
            </a:r>
            <a:r>
              <a:rPr lang="pt-BR" b="0" dirty="0"/>
              <a:t>Ao acessar a rotina pela primeira vez, será exibido um </a:t>
            </a:r>
            <a:r>
              <a:rPr lang="pt-BR" b="0" dirty="0" err="1"/>
              <a:t>Wizard</a:t>
            </a:r>
            <a:r>
              <a:rPr lang="pt-BR" b="0" dirty="0"/>
              <a:t> para configuração, conforme etapas abaixo: </a:t>
            </a:r>
            <a:endParaRPr lang="pt-BR" b="0" dirty="0" smtClean="0"/>
          </a:p>
          <a:p>
            <a:pPr marL="0" indent="0">
              <a:buNone/>
            </a:pPr>
            <a:endParaRPr lang="pt-BR" b="0" dirty="0"/>
          </a:p>
          <a:p>
            <a:pPr marL="0" indent="0">
              <a:buNone/>
            </a:pPr>
            <a:endParaRPr lang="pt-BR" b="0" dirty="0" smtClean="0"/>
          </a:p>
          <a:p>
            <a:pPr marL="0" indent="0">
              <a:buNone/>
            </a:pPr>
            <a:endParaRPr lang="pt-BR" b="0" dirty="0"/>
          </a:p>
          <a:p>
            <a:pPr marL="0" indent="0">
              <a:buNone/>
            </a:pPr>
            <a:endParaRPr lang="pt-BR" b="0" dirty="0"/>
          </a:p>
          <a:p>
            <a:pPr marL="0" indent="0">
              <a:buNone/>
            </a:pPr>
            <a:endParaRPr lang="pt-BR" dirty="0" smtClean="0"/>
          </a:p>
          <a:p>
            <a:pPr lvl="4" indent="0">
              <a:buNone/>
            </a:pPr>
            <a:endParaRPr lang="pt-BR" dirty="0" smtClean="0"/>
          </a:p>
          <a:p>
            <a:pPr lvl="4" indent="0">
              <a:buNone/>
            </a:pPr>
            <a:r>
              <a:rPr lang="pt-BR" b="1" dirty="0" smtClean="0"/>
              <a:t>Observação: </a:t>
            </a:r>
            <a:r>
              <a:rPr lang="pt-BR" dirty="0" smtClean="0"/>
              <a:t>Neste </a:t>
            </a:r>
            <a:r>
              <a:rPr lang="pt-BR" dirty="0"/>
              <a:t>momento será configurado o Host Local, todas as informações são </a:t>
            </a:r>
            <a:r>
              <a:rPr lang="pt-BR" dirty="0" smtClean="0"/>
              <a:t>do PDV. O Host da Retaguarda deverá estar configurado e o seu servidor iniciado.</a:t>
            </a:r>
            <a:endParaRPr lang="pt-BR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5970" y="2582112"/>
            <a:ext cx="6163244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09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OBJETIVOS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Realizar a correta configuração de Comunicação e Carga entre a Retaguarda e o </a:t>
            </a:r>
            <a:r>
              <a:rPr lang="pt-BR" dirty="0" err="1" smtClean="0"/>
              <a:t>Totvs</a:t>
            </a:r>
            <a:r>
              <a:rPr lang="pt-BR" dirty="0" smtClean="0"/>
              <a:t> </a:t>
            </a:r>
            <a:r>
              <a:rPr lang="pt-BR" dirty="0" err="1" smtClean="0"/>
              <a:t>Pdv</a:t>
            </a:r>
            <a:r>
              <a:rPr lang="pt-BR" dirty="0" smtClean="0"/>
              <a:t>.</a:t>
            </a:r>
            <a:endParaRPr lang="pt-BR" dirty="0"/>
          </a:p>
        </p:txBody>
      </p:sp>
      <p:grpSp>
        <p:nvGrpSpPr>
          <p:cNvPr id="27" name="Group 26"/>
          <p:cNvGrpSpPr/>
          <p:nvPr/>
        </p:nvGrpSpPr>
        <p:grpSpPr>
          <a:xfrm>
            <a:off x="1347608" y="896993"/>
            <a:ext cx="9547133" cy="6018836"/>
            <a:chOff x="1347608" y="896993"/>
            <a:chExt cx="9547133" cy="6018836"/>
          </a:xfrm>
        </p:grpSpPr>
        <p:sp>
          <p:nvSpPr>
            <p:cNvPr id="28" name="Rectangle 27"/>
            <p:cNvSpPr/>
            <p:nvPr userDrawn="1"/>
          </p:nvSpPr>
          <p:spPr>
            <a:xfrm>
              <a:off x="1427557" y="1169043"/>
              <a:ext cx="9387068" cy="5463251"/>
            </a:xfrm>
            <a:prstGeom prst="rect">
              <a:avLst/>
            </a:prstGeom>
            <a:noFill/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accent6"/>
                </a:solidFill>
              </a:endParaRPr>
            </a:p>
          </p:txBody>
        </p:sp>
        <p:cxnSp>
          <p:nvCxnSpPr>
            <p:cNvPr id="29" name="Straight Connector 28"/>
            <p:cNvCxnSpPr/>
            <p:nvPr userDrawn="1"/>
          </p:nvCxnSpPr>
          <p:spPr>
            <a:xfrm flipH="1">
              <a:off x="10537906" y="896993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 userDrawn="1"/>
          </p:nvCxnSpPr>
          <p:spPr>
            <a:xfrm flipH="1">
              <a:off x="1347608" y="6915829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6065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/>
              <a:t>Informe o nome (opcional) e o IP. No Grid inferior é possível selecionar quais protocolos serão responsáveis pela comunicação entre os Hosts e suas prioridades. Basta preencher e avançar. </a:t>
            </a:r>
          </a:p>
          <a:p>
            <a:pPr marL="0" lvl="0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4" indent="0">
              <a:buNone/>
            </a:pPr>
            <a:r>
              <a:rPr lang="en-US" b="1" dirty="0" err="1" smtClean="0"/>
              <a:t>Observação</a:t>
            </a:r>
            <a:r>
              <a:rPr lang="en-US" b="1" dirty="0" smtClean="0"/>
              <a:t>: </a:t>
            </a:r>
            <a:r>
              <a:rPr lang="en-US" dirty="0"/>
              <a:t>O Host </a:t>
            </a:r>
            <a:r>
              <a:rPr lang="en-US" dirty="0" smtClean="0"/>
              <a:t>do PDV, </a:t>
            </a:r>
            <a:r>
              <a:rPr lang="en-US" dirty="0" err="1"/>
              <a:t>deverá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marcado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 smtClean="0"/>
              <a:t>Conectar</a:t>
            </a:r>
            <a:r>
              <a:rPr lang="en-US" dirty="0" smtClean="0"/>
              <a:t> a um </a:t>
            </a:r>
            <a:r>
              <a:rPr lang="en-US" dirty="0" err="1" smtClean="0"/>
              <a:t>servidor</a:t>
            </a:r>
            <a:r>
              <a:rPr lang="en-US" dirty="0" smtClean="0"/>
              <a:t>. 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8166" y="3074693"/>
            <a:ext cx="6058851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9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Nesta </a:t>
            </a:r>
            <a:r>
              <a:rPr lang="pt-BR" b="0" dirty="0"/>
              <a:t>fase, é necessário preencher as informações da Retaguarda, pois será conectado a ela, portanto, o Server da Retaguarda deve estar </a:t>
            </a:r>
            <a:r>
              <a:rPr lang="pt-BR" b="0" dirty="0" smtClean="0"/>
              <a:t>ativo. Preencha </a:t>
            </a:r>
            <a:r>
              <a:rPr lang="pt-BR" b="0" dirty="0"/>
              <a:t>o IP, Porta, Protocolo de Comunicação e Ambiente. </a:t>
            </a:r>
          </a:p>
          <a:p>
            <a:pPr lvl="0"/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4" indent="0">
              <a:buNone/>
            </a:pPr>
            <a:r>
              <a:rPr lang="en-US" b="1" dirty="0" err="1" smtClean="0"/>
              <a:t>Observação</a:t>
            </a:r>
            <a:r>
              <a:rPr lang="en-US" b="1" dirty="0" smtClean="0"/>
              <a:t>: </a:t>
            </a:r>
            <a:r>
              <a:rPr lang="en-US" dirty="0" err="1" smtClean="0"/>
              <a:t>Esta</a:t>
            </a:r>
            <a:r>
              <a:rPr lang="en-US" dirty="0" smtClean="0"/>
              <a:t> </a:t>
            </a:r>
            <a:r>
              <a:rPr lang="en-US" dirty="0" err="1" smtClean="0"/>
              <a:t>tela</a:t>
            </a:r>
            <a:r>
              <a:rPr lang="en-US" dirty="0" smtClean="0"/>
              <a:t> </a:t>
            </a:r>
            <a:r>
              <a:rPr lang="en-US" dirty="0" err="1" smtClean="0"/>
              <a:t>deverá</a:t>
            </a:r>
            <a:r>
              <a:rPr lang="en-US" dirty="0" smtClean="0"/>
              <a:t> </a:t>
            </a:r>
            <a:r>
              <a:rPr lang="en-US" dirty="0" err="1" smtClean="0"/>
              <a:t>ser</a:t>
            </a:r>
            <a:r>
              <a:rPr lang="en-US" dirty="0" smtClean="0"/>
              <a:t> </a:t>
            </a:r>
            <a:r>
              <a:rPr lang="en-US" dirty="0" err="1" smtClean="0"/>
              <a:t>preenchida</a:t>
            </a:r>
            <a:r>
              <a:rPr lang="en-US" dirty="0" smtClean="0"/>
              <a:t> com as </a:t>
            </a:r>
            <a:r>
              <a:rPr lang="en-US" dirty="0" err="1" smtClean="0"/>
              <a:t>informações</a:t>
            </a:r>
            <a:r>
              <a:rPr lang="en-US" dirty="0" smtClean="0"/>
              <a:t> da </a:t>
            </a:r>
            <a:r>
              <a:rPr lang="en-US" dirty="0" err="1" smtClean="0"/>
              <a:t>Retaguarda</a:t>
            </a:r>
            <a:r>
              <a:rPr lang="en-US" dirty="0" smtClean="0"/>
              <a:t>. </a:t>
            </a:r>
            <a:endParaRPr lang="pt-BR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446" y="3060577"/>
            <a:ext cx="6064292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9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Clique </a:t>
            </a:r>
            <a:r>
              <a:rPr lang="pt-BR" b="0" dirty="0"/>
              <a:t>na opção </a:t>
            </a:r>
            <a:r>
              <a:rPr lang="pt-BR" b="0" dirty="0" smtClean="0"/>
              <a:t>   . Se </a:t>
            </a:r>
            <a:r>
              <a:rPr lang="pt-BR" b="0" dirty="0"/>
              <a:t>as informações estiverem corretas, ao clicar na </a:t>
            </a:r>
            <a:r>
              <a:rPr lang="pt-BR" b="0" dirty="0" smtClean="0"/>
              <a:t>opção    , </a:t>
            </a:r>
            <a:r>
              <a:rPr lang="pt-BR" b="0" dirty="0"/>
              <a:t>serão trazidos os dados da Retaguarda. Sendo assim, significa que o PDV conseguiu se conectar. </a:t>
            </a:r>
            <a:r>
              <a:rPr lang="pt-BR" b="0" dirty="0" smtClean="0"/>
              <a:t>Clique </a:t>
            </a:r>
            <a:r>
              <a:rPr lang="pt-BR" b="0" dirty="0"/>
              <a:t>na lupa e selecione o perfil cadastrado anteriormente na </a:t>
            </a:r>
            <a:r>
              <a:rPr lang="pt-BR" b="0" dirty="0" smtClean="0"/>
              <a:t>Retaguarda, após clique em avançar. </a:t>
            </a:r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 indent="0">
              <a:buNone/>
            </a:pPr>
            <a:endParaRPr lang="en-US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8310" y="1571049"/>
            <a:ext cx="304650" cy="3048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2655" y="2116853"/>
            <a:ext cx="304650" cy="30480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7561" y="3792625"/>
            <a:ext cx="6042764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219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/>
              <a:t>Segue abaixo a comunicação do PDV e do Ambiente Auxiliar. Portanto, ambos devem estar iniciados no Serviço do Windows®. </a:t>
            </a:r>
            <a:r>
              <a:rPr lang="pt-BR" b="0" dirty="0" smtClean="0"/>
              <a:t>Feito </a:t>
            </a:r>
            <a:r>
              <a:rPr lang="pt-BR" b="0" dirty="0"/>
              <a:t>isso, clique na opção Testar, em seguida clique em Avançar. </a:t>
            </a:r>
          </a:p>
          <a:p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/>
            <a:r>
              <a:rPr lang="en-US" dirty="0" smtClean="0"/>
              <a:t>                                                                                                          </a:t>
            </a:r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 indent="0">
              <a:buNone/>
            </a:pPr>
            <a:endParaRPr lang="en-US" dirty="0" smtClean="0"/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623" y="3123093"/>
            <a:ext cx="6848475" cy="4705350"/>
          </a:xfrm>
          <a:prstGeom prst="rect">
            <a:avLst/>
          </a:prstGeom>
        </p:spPr>
      </p:pic>
      <p:sp>
        <p:nvSpPr>
          <p:cNvPr id="3" name="Retângulo de cantos arredondados 2"/>
          <p:cNvSpPr/>
          <p:nvPr/>
        </p:nvSpPr>
        <p:spPr>
          <a:xfrm>
            <a:off x="8454922" y="3546458"/>
            <a:ext cx="4313816" cy="385862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pt-BR" sz="2000" b="1" dirty="0" smtClean="0">
                <a:latin typeface="Arial Narrow" panose="020B0606020202030204" pitchFamily="34" charset="0"/>
              </a:rPr>
              <a:t>Observação:</a:t>
            </a:r>
            <a:r>
              <a:rPr lang="pt-BR" sz="2000" dirty="0" smtClean="0">
                <a:latin typeface="Arial Narrow" panose="020B0606020202030204" pitchFamily="34" charset="0"/>
              </a:rPr>
              <a:t> Para esta conexão, nos arquivos appserver.ini, deverão obrigatoriamente ter as </a:t>
            </a:r>
            <a:r>
              <a:rPr lang="pt-BR" sz="2000" dirty="0">
                <a:latin typeface="Arial Narrow" panose="020B0606020202030204" pitchFamily="34" charset="0"/>
              </a:rPr>
              <a:t>chaves </a:t>
            </a:r>
            <a:r>
              <a:rPr lang="pt-BR" sz="2000" dirty="0" smtClean="0">
                <a:latin typeface="Arial Narrow" panose="020B0606020202030204" pitchFamily="34" charset="0"/>
              </a:rPr>
              <a:t>abaixo configurado.</a:t>
            </a:r>
            <a:endParaRPr lang="pt-BR" sz="2000" dirty="0">
              <a:latin typeface="Arial Narrow" panose="020B0606020202030204" pitchFamily="34" charset="0"/>
            </a:endParaRPr>
          </a:p>
          <a:p>
            <a:pPr algn="ctr"/>
            <a:endParaRPr lang="pt-BR" sz="2000" dirty="0" smtClean="0">
              <a:latin typeface="Arial Narrow" panose="020B0606020202030204" pitchFamily="34" charset="0"/>
            </a:endParaRPr>
          </a:p>
          <a:p>
            <a:pPr algn="ctr"/>
            <a:r>
              <a:rPr lang="pt-BR" sz="2000" dirty="0" smtClean="0">
                <a:latin typeface="Arial Narrow" panose="020B0606020202030204" pitchFamily="34" charset="0"/>
              </a:rPr>
              <a:t>[SERVICE</a:t>
            </a:r>
            <a:r>
              <a:rPr lang="pt-BR" sz="2000" dirty="0">
                <a:latin typeface="Arial Narrow" panose="020B0606020202030204" pitchFamily="34" charset="0"/>
              </a:rPr>
              <a:t>]</a:t>
            </a:r>
          </a:p>
          <a:p>
            <a:pPr algn="ctr"/>
            <a:r>
              <a:rPr lang="pt-BR" sz="2000" dirty="0" smtClean="0">
                <a:latin typeface="Arial Narrow" panose="020B0606020202030204" pitchFamily="34" charset="0"/>
              </a:rPr>
              <a:t>NAME= </a:t>
            </a:r>
          </a:p>
          <a:p>
            <a:pPr algn="ctr"/>
            <a:endParaRPr lang="pt-BR" sz="2000" dirty="0" smtClean="0">
              <a:latin typeface="Arial Narrow" panose="020B0606020202030204" pitchFamily="34" charset="0"/>
            </a:endParaRPr>
          </a:p>
          <a:p>
            <a:pPr algn="ctr"/>
            <a:r>
              <a:rPr lang="pt-BR" sz="2000" dirty="0">
                <a:latin typeface="Arial Narrow" panose="020B0606020202030204" pitchFamily="34" charset="0"/>
              </a:rPr>
              <a:t>[General]</a:t>
            </a:r>
          </a:p>
          <a:p>
            <a:pPr algn="ctr"/>
            <a:r>
              <a:rPr lang="pt-BR" sz="2000" dirty="0" err="1">
                <a:latin typeface="Arial Narrow" panose="020B0606020202030204" pitchFamily="34" charset="0"/>
              </a:rPr>
              <a:t>InstallPath</a:t>
            </a:r>
            <a:r>
              <a:rPr lang="pt-BR" sz="2000" dirty="0" smtClean="0">
                <a:latin typeface="Arial Narrow" panose="020B0606020202030204" pitchFamily="34" charset="0"/>
              </a:rPr>
              <a:t>=</a:t>
            </a:r>
          </a:p>
        </p:txBody>
      </p:sp>
    </p:spTree>
    <p:extLst>
      <p:ext uri="{BB962C8B-B14F-4D97-AF65-F5344CB8AC3E}">
        <p14:creationId xmlns:p14="http://schemas.microsoft.com/office/powerpoint/2010/main" val="84954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/>
              <a:t>Agora será configurado o Schedule, que será responsável por realizar o Download e aplicar as atualizações da Retaguarda para o PDV: </a:t>
            </a:r>
            <a:endParaRPr lang="en-US" b="0" dirty="0" smtClean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797" y="2794763"/>
            <a:ext cx="6064292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0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Clique </a:t>
            </a:r>
            <a:r>
              <a:rPr lang="pt-BR" b="0" dirty="0"/>
              <a:t>na opção </a:t>
            </a:r>
            <a:r>
              <a:rPr lang="pt-BR" b="0" dirty="0" smtClean="0"/>
              <a:t>    .  O </a:t>
            </a:r>
            <a:r>
              <a:rPr lang="pt-BR" b="0" dirty="0"/>
              <a:t>Sistema apresenta a tela abaixo, onde será definida a agenda do Schedule. </a:t>
            </a:r>
            <a:r>
              <a:rPr lang="pt-BR" b="0" dirty="0" smtClean="0"/>
              <a:t>Selecione </a:t>
            </a:r>
            <a:r>
              <a:rPr lang="pt-BR" b="0" dirty="0"/>
              <a:t>conforme necessidade e confirme. </a:t>
            </a:r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7105" y="1488199"/>
            <a:ext cx="304650" cy="368300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262" y="2845828"/>
            <a:ext cx="6024660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7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Clique </a:t>
            </a:r>
            <a:r>
              <a:rPr lang="pt-BR" b="0" dirty="0"/>
              <a:t>sobre a lupa para selecionar a Empresa. Em seguida confirme e clique em Avançar. </a:t>
            </a:r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5446" y="2582112"/>
            <a:ext cx="6064292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6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HOST PDV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Selecione </a:t>
            </a:r>
            <a:r>
              <a:rPr lang="pt-BR" b="0" dirty="0"/>
              <a:t>novamente a empresa, porém, agora será para configuração da Carga de </a:t>
            </a:r>
            <a:r>
              <a:rPr lang="pt-BR" b="0" dirty="0" smtClean="0"/>
              <a:t>Ambiente, clique </a:t>
            </a:r>
            <a:r>
              <a:rPr lang="pt-BR" b="0" dirty="0"/>
              <a:t>em </a:t>
            </a:r>
            <a:r>
              <a:rPr lang="pt-BR" b="0" dirty="0" smtClean="0"/>
              <a:t>finalizar</a:t>
            </a:r>
            <a:r>
              <a:rPr lang="pt-BR" b="0" dirty="0"/>
              <a:t>. Se essa mensagem for exibida, a configuração do Host no PDV, esta ok. Caso contrário, retorne ao cadastro e revise as informações anteriores. </a:t>
            </a:r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endParaRPr lang="en-US" dirty="0"/>
          </a:p>
          <a:p>
            <a:pPr lvl="3"/>
            <a:endParaRPr lang="en-US" dirty="0" smtClean="0"/>
          </a:p>
          <a:p>
            <a:pPr lvl="3"/>
            <a:endParaRPr lang="en-US" dirty="0"/>
          </a:p>
          <a:p>
            <a:pPr lvl="3"/>
            <a:endParaRPr lang="en-US" dirty="0" smtClean="0"/>
          </a:p>
          <a:p>
            <a:pPr lvl="3" indent="0">
              <a:buNone/>
            </a:pPr>
            <a:endParaRPr lang="en-US" dirty="0" smtClean="0"/>
          </a:p>
          <a:p>
            <a:pPr lvl="3" indent="0">
              <a:buNone/>
            </a:pPr>
            <a:r>
              <a:rPr lang="en-US" b="1" dirty="0" err="1" smtClean="0"/>
              <a:t>Observação</a:t>
            </a:r>
            <a:r>
              <a:rPr lang="en-US" b="1" dirty="0" smtClean="0"/>
              <a:t>: </a:t>
            </a:r>
            <a:r>
              <a:rPr lang="en-US" dirty="0" err="1"/>
              <a:t>Após</a:t>
            </a:r>
            <a:r>
              <a:rPr lang="en-US" dirty="0"/>
              <a:t> a </a:t>
            </a:r>
            <a:r>
              <a:rPr lang="en-US" dirty="0" err="1"/>
              <a:t>configuração</a:t>
            </a:r>
            <a:r>
              <a:rPr lang="en-US" dirty="0"/>
              <a:t> de </a:t>
            </a:r>
            <a:r>
              <a:rPr lang="en-US" dirty="0" smtClean="0"/>
              <a:t>Host, </a:t>
            </a:r>
            <a:r>
              <a:rPr lang="en-US" dirty="0" err="1"/>
              <a:t>será</a:t>
            </a:r>
            <a:r>
              <a:rPr lang="en-US" dirty="0"/>
              <a:t> </a:t>
            </a:r>
            <a:r>
              <a:rPr lang="en-US" dirty="0" err="1"/>
              <a:t>criado</a:t>
            </a:r>
            <a:r>
              <a:rPr lang="en-US" dirty="0"/>
              <a:t> a </a:t>
            </a:r>
            <a:r>
              <a:rPr lang="en-US" dirty="0" err="1"/>
              <a:t>chave</a:t>
            </a:r>
            <a:r>
              <a:rPr lang="en-US" dirty="0"/>
              <a:t> [FWCOMMUNICATION]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arquivo</a:t>
            </a:r>
            <a:r>
              <a:rPr lang="en-US" dirty="0"/>
              <a:t> </a:t>
            </a:r>
            <a:r>
              <a:rPr lang="en-US" dirty="0" smtClean="0"/>
              <a:t>appserver.ini com </a:t>
            </a:r>
            <a:r>
              <a:rPr lang="en-US" dirty="0" err="1" smtClean="0"/>
              <a:t>os</a:t>
            </a:r>
            <a:r>
              <a:rPr lang="en-US" dirty="0" smtClean="0"/>
              <a:t> dados da </a:t>
            </a:r>
            <a:r>
              <a:rPr lang="en-US" dirty="0" err="1" smtClean="0"/>
              <a:t>configuração</a:t>
            </a:r>
            <a:r>
              <a:rPr lang="en-US" dirty="0" smtClean="0"/>
              <a:t>.</a:t>
            </a:r>
          </a:p>
          <a:p>
            <a:pPr lvl="3" indent="0">
              <a:buNone/>
            </a:pPr>
            <a:endParaRPr lang="en-US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7332" y="3792625"/>
            <a:ext cx="6124724" cy="343751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6777" y="4887365"/>
            <a:ext cx="4621064" cy="196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89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06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Configuração de Jobs para envio e processamento de venda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9791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JOBS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JOB LJGRVBATCH – RETAGUARDA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/>
              <a:t>[</a:t>
            </a:r>
            <a:r>
              <a:rPr lang="pt-BR" sz="2000" b="0" dirty="0" err="1"/>
              <a:t>Integracao</a:t>
            </a:r>
            <a:r>
              <a:rPr lang="pt-BR" sz="2000" b="0" dirty="0"/>
              <a:t> ERP]</a:t>
            </a:r>
            <a:br>
              <a:rPr lang="pt-BR" sz="2000" b="0" dirty="0"/>
            </a:br>
            <a:r>
              <a:rPr lang="pt-BR" sz="2000" b="0" dirty="0" err="1"/>
              <a:t>Main</a:t>
            </a:r>
            <a:r>
              <a:rPr lang="pt-BR" sz="2000" b="0" dirty="0"/>
              <a:t>=LJGRVBATCH</a:t>
            </a:r>
            <a:br>
              <a:rPr lang="pt-BR" sz="2000" b="0" dirty="0"/>
            </a:br>
            <a:r>
              <a:rPr lang="pt-BR" sz="2000" b="0" dirty="0" err="1"/>
              <a:t>Environment</a:t>
            </a:r>
            <a:r>
              <a:rPr lang="pt-BR" sz="2000" b="0" dirty="0"/>
              <a:t>=Nome do Ambiente Retaguarda</a:t>
            </a:r>
            <a:br>
              <a:rPr lang="pt-BR" sz="2000" b="0" dirty="0"/>
            </a:br>
            <a:r>
              <a:rPr lang="pt-BR" sz="2000" b="0" dirty="0" err="1" smtClean="0"/>
              <a:t>nParms</a:t>
            </a:r>
            <a:r>
              <a:rPr lang="pt-BR" sz="2000" b="0" dirty="0" smtClean="0"/>
              <a:t>=</a:t>
            </a:r>
            <a:r>
              <a:rPr lang="pt-BR" sz="2000" b="0" dirty="0"/>
              <a:t>2</a:t>
            </a:r>
            <a:br>
              <a:rPr lang="pt-BR" sz="2000" b="0" dirty="0"/>
            </a:br>
            <a:r>
              <a:rPr lang="pt-BR" sz="2000" b="0" dirty="0"/>
              <a:t>Parm1=Código da Empresa</a:t>
            </a:r>
            <a:br>
              <a:rPr lang="pt-BR" sz="2000" b="0" dirty="0"/>
            </a:br>
            <a:r>
              <a:rPr lang="pt-BR" sz="2000" b="0" dirty="0"/>
              <a:t>Parm2=Código da </a:t>
            </a:r>
            <a:r>
              <a:rPr lang="pt-BR" sz="2000" b="0" dirty="0" smtClean="0"/>
              <a:t>Filial</a:t>
            </a:r>
          </a:p>
          <a:p>
            <a:pPr marL="0" indent="0">
              <a:buNone/>
            </a:pPr>
            <a:r>
              <a:rPr lang="pt-BR" dirty="0" smtClean="0"/>
              <a:t>JOB STWUPDATA – TOTVS PDV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/>
              <a:t>[</a:t>
            </a:r>
            <a:r>
              <a:rPr lang="pt-BR" sz="2000" b="0" dirty="0" smtClean="0"/>
              <a:t>STWUPDATA]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err="1" smtClean="0"/>
              <a:t>Main</a:t>
            </a:r>
            <a:r>
              <a:rPr lang="pt-BR" sz="2000" b="0" dirty="0" smtClean="0"/>
              <a:t>=STWUPDATA</a:t>
            </a:r>
            <a:r>
              <a:rPr lang="pt-BR" sz="2000" b="0" dirty="0"/>
              <a:t/>
            </a:r>
            <a:br>
              <a:rPr lang="pt-BR" sz="2000" b="0" dirty="0"/>
            </a:br>
            <a:r>
              <a:rPr lang="pt-BR" sz="2000" b="0" dirty="0" err="1" smtClean="0"/>
              <a:t>Environment</a:t>
            </a:r>
            <a:r>
              <a:rPr lang="pt-BR" sz="2000" b="0" dirty="0" smtClean="0"/>
              <a:t>=</a:t>
            </a:r>
            <a:r>
              <a:rPr lang="pt-BR" sz="2000" b="0" dirty="0"/>
              <a:t>Nome do Ambiente </a:t>
            </a:r>
            <a:r>
              <a:rPr lang="pt-BR" sz="2000" b="0" dirty="0" smtClean="0"/>
              <a:t>PDV</a:t>
            </a:r>
            <a:r>
              <a:rPr lang="pt-BR" sz="2000" b="0" dirty="0"/>
              <a:t/>
            </a:r>
            <a:br>
              <a:rPr lang="pt-BR" sz="2000" b="0" dirty="0"/>
            </a:br>
            <a:r>
              <a:rPr lang="pt-BR" sz="2000" b="0" dirty="0" err="1"/>
              <a:t>nParms</a:t>
            </a:r>
            <a:r>
              <a:rPr lang="pt-BR" sz="2000" b="0" dirty="0"/>
              <a:t>=3</a:t>
            </a:r>
            <a:br>
              <a:rPr lang="pt-BR" sz="2000" b="0" dirty="0"/>
            </a:br>
            <a:r>
              <a:rPr lang="pt-BR" sz="2000" b="0" dirty="0" smtClean="0"/>
              <a:t>Parm1=</a:t>
            </a:r>
            <a:r>
              <a:rPr lang="pt-BR" sz="2000" b="0" dirty="0"/>
              <a:t>Código da Empresa</a:t>
            </a:r>
            <a:br>
              <a:rPr lang="pt-BR" sz="2000" b="0" dirty="0"/>
            </a:br>
            <a:r>
              <a:rPr lang="pt-BR" sz="2000" b="0" dirty="0" smtClean="0"/>
              <a:t>Parm2=</a:t>
            </a:r>
            <a:r>
              <a:rPr lang="pt-BR" sz="2000" b="0" dirty="0"/>
              <a:t>Código da Filial</a:t>
            </a:r>
            <a:br>
              <a:rPr lang="pt-BR" sz="2000" b="0" dirty="0"/>
            </a:br>
            <a:r>
              <a:rPr lang="pt-BR" sz="2000" b="0" dirty="0" smtClean="0"/>
              <a:t>Parm3=</a:t>
            </a:r>
            <a:r>
              <a:rPr lang="pt-BR" sz="2000" b="0" dirty="0"/>
              <a:t>Código da </a:t>
            </a:r>
            <a:r>
              <a:rPr lang="pt-BR" sz="2000" b="0" dirty="0" smtClean="0"/>
              <a:t>Estação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 smtClean="0"/>
              <a:t>Observação: </a:t>
            </a:r>
            <a:r>
              <a:rPr lang="pt-BR" sz="2000" b="0" dirty="0" smtClean="0"/>
              <a:t>Os Jobs deverão ser configurados no arquivo appserver.ini e inicializados na chave ONSTART. 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07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r>
              <a:rPr lang="en-US" dirty="0" err="1" smtClean="0"/>
              <a:t>Premissas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err="1" smtClean="0"/>
              <a:t>Premissas</a:t>
            </a:r>
            <a:endParaRPr lang="en-US" dirty="0" smtClean="0"/>
          </a:p>
          <a:p>
            <a:pPr lvl="1"/>
            <a:r>
              <a:rPr lang="en-US" dirty="0" smtClean="0"/>
              <a:t>Link’s para </a:t>
            </a:r>
            <a:r>
              <a:rPr lang="en-US" dirty="0" err="1" smtClean="0"/>
              <a:t>auxílio</a:t>
            </a:r>
            <a:endParaRPr lang="en-US" dirty="0"/>
          </a:p>
          <a:p>
            <a:pPr lvl="0"/>
            <a:r>
              <a:rPr lang="pt-BR" dirty="0"/>
              <a:t>Criação de Menus Retaguarda e </a:t>
            </a:r>
            <a:r>
              <a:rPr lang="pt-BR" dirty="0" smtClean="0"/>
              <a:t>PDV.</a:t>
            </a:r>
            <a:endParaRPr lang="en-US" dirty="0" smtClean="0"/>
          </a:p>
          <a:p>
            <a:pPr lvl="0"/>
            <a:r>
              <a:rPr lang="en-US" dirty="0" err="1" smtClean="0"/>
              <a:t>Configuração</a:t>
            </a:r>
            <a:r>
              <a:rPr lang="en-US" dirty="0" smtClean="0"/>
              <a:t> </a:t>
            </a:r>
            <a:r>
              <a:rPr lang="en-US" dirty="0"/>
              <a:t>de Host </a:t>
            </a:r>
            <a:r>
              <a:rPr lang="en-US" dirty="0" err="1" smtClean="0"/>
              <a:t>Retaguarda</a:t>
            </a:r>
            <a:r>
              <a:rPr lang="en-US" dirty="0" smtClean="0"/>
              <a:t>.</a:t>
            </a:r>
          </a:p>
          <a:p>
            <a:pPr lvl="0"/>
            <a:r>
              <a:rPr lang="en-US" dirty="0" err="1"/>
              <a:t>Configuração</a:t>
            </a:r>
            <a:r>
              <a:rPr lang="en-US" dirty="0"/>
              <a:t> de </a:t>
            </a:r>
            <a:r>
              <a:rPr lang="en-US" dirty="0" err="1" smtClean="0"/>
              <a:t>Perfil</a:t>
            </a:r>
            <a:r>
              <a:rPr lang="en-US" dirty="0" smtClean="0"/>
              <a:t>.</a:t>
            </a:r>
          </a:p>
          <a:p>
            <a:pPr lvl="0"/>
            <a:r>
              <a:rPr lang="pt-BR" dirty="0"/>
              <a:t>Configuração de Host </a:t>
            </a:r>
            <a:r>
              <a:rPr lang="pt-BR" dirty="0" err="1"/>
              <a:t>Totvs</a:t>
            </a:r>
            <a:r>
              <a:rPr lang="pt-BR" dirty="0"/>
              <a:t> </a:t>
            </a:r>
            <a:r>
              <a:rPr lang="pt-BR" dirty="0" err="1" smtClean="0"/>
              <a:t>Pdv</a:t>
            </a:r>
            <a:r>
              <a:rPr lang="pt-BR" dirty="0" smtClean="0"/>
              <a:t>.</a:t>
            </a:r>
          </a:p>
          <a:p>
            <a:pPr lvl="0"/>
            <a:r>
              <a:rPr lang="pt-BR" dirty="0"/>
              <a:t>Configuração de Jobs para envio e processamento de </a:t>
            </a:r>
            <a:r>
              <a:rPr lang="pt-BR" dirty="0" smtClean="0"/>
              <a:t>venda.</a:t>
            </a:r>
          </a:p>
          <a:p>
            <a:pPr lvl="0"/>
            <a:r>
              <a:rPr lang="pt-BR" dirty="0"/>
              <a:t>Configuração Servidor de </a:t>
            </a:r>
            <a:r>
              <a:rPr lang="pt-BR" dirty="0" smtClean="0"/>
              <a:t>Carga.</a:t>
            </a:r>
          </a:p>
          <a:p>
            <a:pPr lvl="0"/>
            <a:r>
              <a:rPr lang="pt-BR" dirty="0"/>
              <a:t>Configuração </a:t>
            </a:r>
            <a:r>
              <a:rPr lang="pt-BR" dirty="0" smtClean="0"/>
              <a:t>Recebimento </a:t>
            </a:r>
            <a:r>
              <a:rPr lang="pt-BR" dirty="0"/>
              <a:t>de </a:t>
            </a:r>
            <a:r>
              <a:rPr lang="pt-BR" dirty="0" smtClean="0"/>
              <a:t>Carga.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095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CONFIGURAÇÃO DE JOBS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Após realizar as configurações de Host e </a:t>
            </a:r>
            <a:r>
              <a:rPr lang="pt-BR" dirty="0" err="1" smtClean="0"/>
              <a:t>Job</a:t>
            </a:r>
            <a:r>
              <a:rPr lang="pt-BR" dirty="0" smtClean="0"/>
              <a:t>, reiniciar os servidores, e verificar se no console do PDV aparece a mensagem que o ambiente conseguiu conectar na Retaguarda.</a:t>
            </a:r>
          </a:p>
          <a:p>
            <a:pPr marL="0" indent="0">
              <a:buNone/>
            </a:pP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850" y="4001844"/>
            <a:ext cx="6467475" cy="314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04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07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Configuração Servidor de Carga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15848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CONFIGURAÇÃO </a:t>
            </a:r>
            <a:r>
              <a:rPr lang="en-US" dirty="0" smtClean="0"/>
              <a:t>SERVIDOR DE CARGA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/>
              <a:t>O servidor de cargas é responsável por transmitir as cargas aos </a:t>
            </a:r>
            <a:r>
              <a:rPr lang="pt-BR" b="0" dirty="0" err="1"/>
              <a:t>PDVs</a:t>
            </a:r>
            <a:r>
              <a:rPr lang="pt-BR" b="0" dirty="0"/>
              <a:t> interessados e deve ser configurado no server Principal(Retaguarda</a:t>
            </a:r>
            <a:r>
              <a:rPr lang="pt-BR" b="0" dirty="0" smtClean="0"/>
              <a:t>).</a:t>
            </a:r>
            <a:r>
              <a:rPr lang="pt-BR" b="0" dirty="0"/>
              <a:t> </a:t>
            </a:r>
            <a:r>
              <a:rPr lang="pt-BR" b="0" dirty="0" smtClean="0"/>
              <a:t>Para </a:t>
            </a:r>
            <a:r>
              <a:rPr lang="pt-BR" b="0" dirty="0"/>
              <a:t>configurar o servidor de cargas </a:t>
            </a:r>
            <a:r>
              <a:rPr lang="pt-BR" b="0" dirty="0" smtClean="0"/>
              <a:t>acesse “Atualizações\Off-line\Carga</a:t>
            </a:r>
            <a:r>
              <a:rPr lang="pt-BR" b="0" dirty="0"/>
              <a:t>\ Ass. Serv. Arq.” (LOJA0047</a:t>
            </a:r>
            <a:r>
              <a:rPr lang="pt-BR" b="0" dirty="0" smtClean="0"/>
              <a:t>)”, </a:t>
            </a:r>
            <a:r>
              <a:rPr lang="pt-BR" b="0" dirty="0"/>
              <a:t>c</a:t>
            </a:r>
            <a:r>
              <a:rPr lang="pt-BR" b="0" dirty="0" smtClean="0"/>
              <a:t>lique </a:t>
            </a:r>
            <a:r>
              <a:rPr lang="pt-BR" b="0" dirty="0"/>
              <a:t>em avançar na tela de boas Vindas para prosseguir</a:t>
            </a:r>
            <a:r>
              <a:rPr lang="pt-BR" b="0" dirty="0" smtClean="0"/>
              <a:t>;</a:t>
            </a:r>
          </a:p>
          <a:p>
            <a:endParaRPr lang="pt-BR" b="0" dirty="0" smtClean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55612" y="3792625"/>
            <a:ext cx="5263960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73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CONFIGURAÇÃO </a:t>
            </a:r>
            <a:r>
              <a:rPr lang="en-US" dirty="0" smtClean="0"/>
              <a:t>SERVIDOR DE CARGA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i</a:t>
            </a:r>
            <a:r>
              <a:rPr lang="pt-BR" b="0" dirty="0"/>
              <a:t>nformar os campos ambiente ,porta </a:t>
            </a:r>
            <a:r>
              <a:rPr lang="pt-BR" b="0" dirty="0" err="1"/>
              <a:t>Http</a:t>
            </a:r>
            <a:r>
              <a:rPr lang="pt-BR" b="0" dirty="0"/>
              <a:t>, IP do server(IP Fixo) e o caminho do diretório de arquivos da </a:t>
            </a:r>
            <a:r>
              <a:rPr lang="pt-BR" b="0" dirty="0" smtClean="0"/>
              <a:t>carga e clique </a:t>
            </a:r>
            <a:r>
              <a:rPr lang="pt-BR" b="0" dirty="0"/>
              <a:t>no Botão Configurar.</a:t>
            </a:r>
          </a:p>
          <a:p>
            <a:endParaRPr lang="pt-BR" b="0" dirty="0" smtClean="0"/>
          </a:p>
          <a:p>
            <a:endParaRPr lang="pt-BR" b="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341" y="2582112"/>
            <a:ext cx="5244501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04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CONFIGURAÇÃO </a:t>
            </a:r>
            <a:r>
              <a:rPr lang="en-US" dirty="0" smtClean="0"/>
              <a:t>SERVIDOR DE CARGA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/>
              <a:t>Perceba que após clicar no botão "Configurar" foi alterado o status de "Não configurado" para "Configurado</a:t>
            </a:r>
            <a:r>
              <a:rPr lang="pt-BR" b="0" dirty="0" smtClean="0"/>
              <a:t>". Como </a:t>
            </a:r>
            <a:r>
              <a:rPr lang="pt-BR" b="0" dirty="0"/>
              <a:t>as Configurações foram definidas o Server deve ser reiniciado para que as alterações entrem em </a:t>
            </a:r>
            <a:r>
              <a:rPr lang="pt-BR" b="0" dirty="0" smtClean="0"/>
              <a:t>vigor, clique </a:t>
            </a:r>
            <a:r>
              <a:rPr lang="pt-BR" b="0" dirty="0"/>
              <a:t>em finalizar e reinicie o Server.</a:t>
            </a:r>
          </a:p>
          <a:p>
            <a:endParaRPr lang="pt-BR" b="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858" y="3792625"/>
            <a:ext cx="5231467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11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CONFIGURAÇÃO </a:t>
            </a:r>
            <a:r>
              <a:rPr lang="en-US" dirty="0" smtClean="0"/>
              <a:t>SERVIDOR DE CARGA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Após reiniciar o server, acesse </a:t>
            </a:r>
            <a:r>
              <a:rPr lang="pt-BR" b="0" dirty="0"/>
              <a:t>novamente o</a:t>
            </a:r>
            <a:r>
              <a:rPr lang="pt-BR" b="0" dirty="0" smtClean="0"/>
              <a:t> </a:t>
            </a:r>
            <a:r>
              <a:rPr lang="pt-BR" b="0" dirty="0"/>
              <a:t>S</a:t>
            </a:r>
            <a:r>
              <a:rPr lang="pt-BR" b="0" dirty="0" smtClean="0"/>
              <a:t>ervidor </a:t>
            </a:r>
            <a:r>
              <a:rPr lang="pt-BR" b="0" dirty="0"/>
              <a:t>de Cargas (</a:t>
            </a:r>
            <a:r>
              <a:rPr lang="pt-BR" b="0" dirty="0" smtClean="0"/>
              <a:t>LOJA0047), perceba </a:t>
            </a:r>
            <a:r>
              <a:rPr lang="pt-BR" b="0" dirty="0"/>
              <a:t>que agora a opção de testar conexão com o Servidor de cargas estará habilitada e o teste já realizado </a:t>
            </a:r>
            <a:r>
              <a:rPr lang="pt-BR" b="0" dirty="0" smtClean="0"/>
              <a:t>automaticamente. O </a:t>
            </a:r>
            <a:r>
              <a:rPr lang="pt-BR" b="0" dirty="0"/>
              <a:t>seu servidor de cargas foi configurado corretamente clique no Botão "Finalizar".</a:t>
            </a:r>
          </a:p>
          <a:p>
            <a:endParaRPr lang="pt-BR" b="0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678" y="3692821"/>
            <a:ext cx="5231467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74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CONFIGURAÇÃO </a:t>
            </a:r>
            <a:r>
              <a:rPr lang="en-US" dirty="0" smtClean="0"/>
              <a:t>SERVIDOR DE CARGA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 numCol="2"/>
          <a:lstStyle/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[HTTP]</a:t>
            </a:r>
            <a:r>
              <a:rPr lang="pt-BR" sz="2000" b="0" dirty="0"/>
              <a:t/>
            </a:r>
            <a:br>
              <a:rPr lang="pt-BR" sz="2000" b="0" dirty="0"/>
            </a:br>
            <a:r>
              <a:rPr lang="pt-BR" sz="2000" b="0" dirty="0" err="1"/>
              <a:t>Enable</a:t>
            </a:r>
            <a:r>
              <a:rPr lang="pt-BR" sz="2000" b="0" dirty="0"/>
              <a:t>=1</a:t>
            </a:r>
            <a:br>
              <a:rPr lang="pt-BR" sz="2000" b="0" dirty="0"/>
            </a:br>
            <a:r>
              <a:rPr lang="pt-BR" sz="2000" b="0" dirty="0" err="1"/>
              <a:t>Port</a:t>
            </a:r>
            <a:r>
              <a:rPr lang="pt-BR" sz="2000" b="0" dirty="0"/>
              <a:t>=8084</a:t>
            </a:r>
            <a:br>
              <a:rPr lang="pt-BR" sz="2000" b="0" dirty="0"/>
            </a:br>
            <a:r>
              <a:rPr lang="pt-BR" sz="2000" b="0" dirty="0" err="1"/>
              <a:t>InstanceName</a:t>
            </a:r>
            <a:r>
              <a:rPr lang="pt-BR" sz="2000" b="0" dirty="0"/>
              <a:t>=HTTP </a:t>
            </a:r>
            <a:r>
              <a:rPr lang="pt-BR" sz="2000" b="0" dirty="0" err="1"/>
              <a:t>Instance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[127.0.0.1:8084/</a:t>
            </a:r>
            <a:r>
              <a:rPr lang="pt-BR" sz="2000" dirty="0" err="1"/>
              <a:t>ljfileserver</a:t>
            </a:r>
            <a:r>
              <a:rPr lang="pt-BR" sz="2000" dirty="0"/>
              <a:t>]</a:t>
            </a:r>
            <a:br>
              <a:rPr lang="pt-BR" sz="2000" dirty="0"/>
            </a:br>
            <a:r>
              <a:rPr lang="pt-BR" sz="2000" b="0" dirty="0" err="1"/>
              <a:t>Enable</a:t>
            </a:r>
            <a:r>
              <a:rPr lang="pt-BR" sz="2000" b="0" dirty="0"/>
              <a:t>=1</a:t>
            </a:r>
            <a:br>
              <a:rPr lang="pt-BR" sz="2000" b="0" dirty="0"/>
            </a:br>
            <a:r>
              <a:rPr lang="pt-BR" sz="2000" b="0" dirty="0" err="1"/>
              <a:t>InstanceName</a:t>
            </a:r>
            <a:r>
              <a:rPr lang="pt-BR" sz="2000" b="0" dirty="0"/>
              <a:t>=File Server HTTP </a:t>
            </a:r>
            <a:r>
              <a:rPr lang="pt-BR" sz="2000" b="0" dirty="0" err="1"/>
              <a:t>Instance</a:t>
            </a:r>
            <a:r>
              <a:rPr lang="pt-BR" sz="2000" b="0" dirty="0"/>
              <a:t/>
            </a:r>
            <a:br>
              <a:rPr lang="pt-BR" sz="2000" b="0" dirty="0"/>
            </a:br>
            <a:r>
              <a:rPr lang="pt-BR" sz="2000" b="0" dirty="0" err="1"/>
              <a:t>ResponseJob</a:t>
            </a:r>
            <a:r>
              <a:rPr lang="pt-BR" sz="2000" b="0" dirty="0"/>
              <a:t>=JOB_LJFILESERVER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[JOB_LJFILESERVER]</a:t>
            </a:r>
            <a:r>
              <a:rPr lang="pt-BR" sz="2000" b="0" dirty="0"/>
              <a:t/>
            </a:r>
            <a:br>
              <a:rPr lang="pt-BR" sz="2000" b="0" dirty="0"/>
            </a:br>
            <a:r>
              <a:rPr lang="pt-BR" sz="2000" b="0" dirty="0" err="1"/>
              <a:t>Type</a:t>
            </a:r>
            <a:r>
              <a:rPr lang="pt-BR" sz="2000" b="0" dirty="0"/>
              <a:t>=WEBEX</a:t>
            </a:r>
            <a:br>
              <a:rPr lang="pt-BR" sz="2000" b="0" dirty="0"/>
            </a:br>
            <a:r>
              <a:rPr lang="pt-BR" sz="2000" b="0" dirty="0" err="1"/>
              <a:t>Environment</a:t>
            </a:r>
            <a:r>
              <a:rPr lang="pt-BR" sz="2000" b="0" dirty="0"/>
              <a:t>=RET </a:t>
            </a:r>
            <a:br>
              <a:rPr lang="pt-BR" sz="2000" b="0" dirty="0"/>
            </a:br>
            <a:r>
              <a:rPr lang="pt-BR" sz="2000" b="0" dirty="0" err="1"/>
              <a:t>InstanceName</a:t>
            </a:r>
            <a:r>
              <a:rPr lang="pt-BR" sz="2000" b="0" dirty="0"/>
              <a:t>=File Server </a:t>
            </a:r>
            <a:r>
              <a:rPr lang="pt-BR" sz="2000" b="0" dirty="0" err="1"/>
              <a:t>Job</a:t>
            </a:r>
            <a:r>
              <a:rPr lang="pt-BR" sz="2000" b="0" dirty="0"/>
              <a:t/>
            </a:r>
            <a:br>
              <a:rPr lang="pt-BR" sz="2000" b="0" dirty="0"/>
            </a:br>
            <a:r>
              <a:rPr lang="pt-BR" sz="2000" b="0" dirty="0" err="1"/>
              <a:t>OnStart</a:t>
            </a:r>
            <a:r>
              <a:rPr lang="pt-BR" sz="2000" b="0" dirty="0"/>
              <a:t>=STARTWEBEX</a:t>
            </a:r>
            <a:br>
              <a:rPr lang="pt-BR" sz="2000" b="0" dirty="0"/>
            </a:br>
            <a:r>
              <a:rPr lang="pt-BR" sz="2000" b="0" dirty="0" err="1"/>
              <a:t>OnConnect</a:t>
            </a:r>
            <a:r>
              <a:rPr lang="pt-BR" sz="2000" b="0" dirty="0"/>
              <a:t>=CONNECTWEBEX</a:t>
            </a:r>
            <a:br>
              <a:rPr lang="pt-BR" sz="2000" b="0" dirty="0"/>
            </a:br>
            <a:r>
              <a:rPr lang="pt-BR" sz="2000" b="0" dirty="0" err="1"/>
              <a:t>OnExit</a:t>
            </a:r>
            <a:r>
              <a:rPr lang="pt-BR" sz="2000" b="0" dirty="0"/>
              <a:t>=FINISHWEBEX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/>
              <a:t>[</a:t>
            </a:r>
            <a:r>
              <a:rPr lang="pt-BR" sz="2000" dirty="0" err="1"/>
              <a:t>LJFileServer</a:t>
            </a:r>
            <a:r>
              <a:rPr lang="pt-BR" sz="2000" dirty="0"/>
              <a:t>]</a:t>
            </a:r>
            <a:r>
              <a:rPr lang="pt-BR" sz="2000" b="0" dirty="0"/>
              <a:t/>
            </a:r>
            <a:br>
              <a:rPr lang="pt-BR" sz="2000" b="0" dirty="0"/>
            </a:br>
            <a:r>
              <a:rPr lang="pt-BR" sz="2000" b="0" dirty="0" err="1"/>
              <a:t>Location</a:t>
            </a:r>
            <a:r>
              <a:rPr lang="pt-BR" sz="2000" b="0" dirty="0"/>
              <a:t>=127.0.0.1 </a:t>
            </a:r>
            <a:br>
              <a:rPr lang="pt-BR" sz="2000" b="0" dirty="0"/>
            </a:br>
            <a:r>
              <a:rPr lang="pt-BR" sz="2000" b="0" dirty="0" err="1"/>
              <a:t>Port</a:t>
            </a:r>
            <a:r>
              <a:rPr lang="pt-BR" sz="2000" b="0" dirty="0"/>
              <a:t>=8084</a:t>
            </a:r>
            <a:br>
              <a:rPr lang="pt-BR" sz="2000" b="0" dirty="0"/>
            </a:br>
            <a:r>
              <a:rPr lang="pt-BR" sz="2000" b="0" dirty="0"/>
              <a:t>Path=\</a:t>
            </a:r>
            <a:r>
              <a:rPr lang="pt-BR" sz="2000" b="0" dirty="0" err="1"/>
              <a:t>LJFileServer</a:t>
            </a:r>
            <a:r>
              <a:rPr lang="pt-BR" sz="2000" b="0" dirty="0" smtClean="0"/>
              <a:t>\</a:t>
            </a:r>
          </a:p>
          <a:p>
            <a:pPr marL="0" indent="0">
              <a:lnSpc>
                <a:spcPct val="100000"/>
              </a:lnSpc>
              <a:buNone/>
            </a:pP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 smtClean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 smtClean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 smtClean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 smtClean="0"/>
              <a:t>Observação: </a:t>
            </a:r>
            <a:r>
              <a:rPr lang="pt-BR" sz="2000" b="0" dirty="0"/>
              <a:t>Após o processo de configuração, seu appserver.ini(Retaguarda) deverá ter todas </a:t>
            </a:r>
            <a:r>
              <a:rPr lang="pt-BR" sz="2000" b="0" dirty="0" smtClean="0"/>
              <a:t>essas configurações.</a:t>
            </a:r>
            <a:endParaRPr lang="pt-BR" sz="2000" b="0" dirty="0"/>
          </a:p>
        </p:txBody>
      </p:sp>
    </p:spTree>
    <p:extLst>
      <p:ext uri="{BB962C8B-B14F-4D97-AF65-F5344CB8AC3E}">
        <p14:creationId xmlns:p14="http://schemas.microsoft.com/office/powerpoint/2010/main" val="645897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PARÂMETROS CARGA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MV_LJILLIP - IP </a:t>
            </a:r>
            <a:r>
              <a:rPr lang="pt-BR" sz="2000" b="0" dirty="0"/>
              <a:t>utilizado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MV_LJILLPO - Porta </a:t>
            </a:r>
            <a:r>
              <a:rPr lang="pt-BR" sz="2000" b="0" dirty="0"/>
              <a:t>utilizada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MV_LJILLEN - Nome </a:t>
            </a:r>
            <a:r>
              <a:rPr lang="pt-BR" sz="2000" b="0" dirty="0"/>
              <a:t>do ambiente utilizado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MV_LJILLCO - Empresa </a:t>
            </a:r>
            <a:r>
              <a:rPr lang="pt-BR" sz="2000" b="0" dirty="0"/>
              <a:t>utilizada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MV_LJILLBR - Filial </a:t>
            </a:r>
            <a:r>
              <a:rPr lang="pt-BR" sz="2000" b="0" dirty="0"/>
              <a:t>utilizada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MV_LJILLIM - Se </a:t>
            </a:r>
            <a:r>
              <a:rPr lang="pt-BR" sz="2000" b="0" dirty="0"/>
              <a:t>fará a importação dos dados (0=Não, 1=Sim</a:t>
            </a:r>
            <a:r>
              <a:rPr lang="pt-BR" sz="2000" b="0" dirty="0" smtClean="0"/>
              <a:t>);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MV_LJILLDO - Se </a:t>
            </a:r>
            <a:r>
              <a:rPr lang="pt-BR" sz="2000" b="0" dirty="0"/>
              <a:t>fará a baixa dos dados (0=Não, 1=Sim</a:t>
            </a:r>
            <a:r>
              <a:rPr lang="pt-BR" sz="2000" b="0" dirty="0" smtClean="0"/>
              <a:t>);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MV_LJILLAC - Se </a:t>
            </a:r>
            <a:r>
              <a:rPr lang="pt-BR" sz="2000" b="0" dirty="0"/>
              <a:t>replicará as ações nos dependentes (0=Não, 1=Sim</a:t>
            </a:r>
            <a:r>
              <a:rPr lang="pt-BR" sz="2000" b="0" dirty="0" smtClean="0"/>
              <a:t>);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MV_LJTMPAC - Numero </a:t>
            </a:r>
            <a:r>
              <a:rPr lang="pt-BR" sz="2000" b="0" dirty="0"/>
              <a:t>máximo de registros no pacote off-line</a:t>
            </a:r>
            <a:r>
              <a:rPr lang="pt-BR" sz="2000" b="0" dirty="0" smtClean="0"/>
              <a:t>. (Padrão 200)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MV_LJAMBIE - Código </a:t>
            </a:r>
            <a:r>
              <a:rPr lang="pt-BR" sz="2000" b="0" dirty="0"/>
              <a:t>do ambiente atual, nesse </a:t>
            </a:r>
            <a:r>
              <a:rPr lang="pt-BR" sz="2000" b="0" dirty="0" smtClean="0"/>
              <a:t>caso.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MV_LJMATOF - Determina </a:t>
            </a:r>
            <a:r>
              <a:rPr lang="pt-BR" sz="2000" b="0" dirty="0"/>
              <a:t>que o ambiente e matriz no processo off-line. </a:t>
            </a:r>
            <a:endParaRPr lang="pt-BR" sz="2000" b="0" dirty="0" smtClean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 smtClean="0"/>
              <a:t>Observação:</a:t>
            </a:r>
            <a:r>
              <a:rPr lang="pt-BR" sz="2000" b="0" dirty="0" smtClean="0"/>
              <a:t> </a:t>
            </a:r>
            <a:r>
              <a:rPr lang="pt-BR" sz="2000" b="0" dirty="0"/>
              <a:t>O parâmetro MV_LJMATOF </a:t>
            </a:r>
            <a:r>
              <a:rPr lang="pt-BR" sz="2000" b="0" dirty="0" smtClean="0"/>
              <a:t>deve estar como .T. somente no ambiente matriz em todos os outros deverá estar preenchido com .F..</a:t>
            </a:r>
          </a:p>
        </p:txBody>
      </p:sp>
    </p:spTree>
    <p:extLst>
      <p:ext uri="{BB962C8B-B14F-4D97-AF65-F5344CB8AC3E}">
        <p14:creationId xmlns:p14="http://schemas.microsoft.com/office/powerpoint/2010/main" val="4196543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08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Configuração Recebimento de Carga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493884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CONFIGURAÇÃO </a:t>
            </a:r>
            <a:r>
              <a:rPr lang="en-US" dirty="0" smtClean="0"/>
              <a:t>RECEBIMENTO DE CARGA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Acesse o </a:t>
            </a:r>
            <a:r>
              <a:rPr lang="pt-BR" b="0" dirty="0"/>
              <a:t>módulo </a:t>
            </a:r>
            <a:r>
              <a:rPr lang="pt-BR" b="0" dirty="0" smtClean="0"/>
              <a:t>Front Loja(SIGAFRT), </a:t>
            </a:r>
            <a:r>
              <a:rPr lang="pt-BR" b="0" dirty="0"/>
              <a:t>opção “Atualizações\Off-line\Carga\ Ass. Car. Carga” (</a:t>
            </a:r>
            <a:r>
              <a:rPr lang="pt-BR" b="0" dirty="0" smtClean="0"/>
              <a:t>LOJA1157), no </a:t>
            </a:r>
            <a:r>
              <a:rPr lang="pt-BR" b="0" dirty="0"/>
              <a:t>assistente, informe o </a:t>
            </a:r>
            <a:r>
              <a:rPr lang="pt-BR" b="0" dirty="0" smtClean="0"/>
              <a:t>IP, porta</a:t>
            </a:r>
            <a:r>
              <a:rPr lang="pt-BR" b="0" dirty="0"/>
              <a:t>, </a:t>
            </a:r>
            <a:r>
              <a:rPr lang="pt-BR" b="0" dirty="0" smtClean="0"/>
              <a:t>nome </a:t>
            </a:r>
            <a:r>
              <a:rPr lang="pt-BR" b="0" dirty="0"/>
              <a:t>do </a:t>
            </a:r>
            <a:r>
              <a:rPr lang="pt-BR" b="0" dirty="0" smtClean="0"/>
              <a:t>ambiente, empresa </a:t>
            </a:r>
            <a:r>
              <a:rPr lang="pt-BR" b="0" dirty="0"/>
              <a:t>e a filial do servidor de arquivos e teste a </a:t>
            </a:r>
            <a:r>
              <a:rPr lang="pt-BR" b="0" dirty="0" smtClean="0"/>
              <a:t>conexão, </a:t>
            </a:r>
            <a:r>
              <a:rPr lang="pt-BR" b="0" dirty="0"/>
              <a:t>d</a:t>
            </a:r>
            <a:r>
              <a:rPr lang="pt-BR" b="0" dirty="0" smtClean="0"/>
              <a:t>epois </a:t>
            </a:r>
            <a:r>
              <a:rPr lang="pt-BR" b="0" dirty="0"/>
              <a:t>clique em </a:t>
            </a:r>
            <a:r>
              <a:rPr lang="pt-BR" b="0" dirty="0" smtClean="0"/>
              <a:t>avançar.</a:t>
            </a:r>
            <a:endParaRPr lang="pt-BR" b="0" dirty="0"/>
          </a:p>
          <a:p>
            <a:endParaRPr lang="pt-BR" b="0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310" y="3707562"/>
            <a:ext cx="5439266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17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01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Premissas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70658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/>
              <a:t>CONFIGURAÇÃO </a:t>
            </a:r>
            <a:r>
              <a:rPr lang="en-US" dirty="0" smtClean="0"/>
              <a:t>RECEBIMENTO DE CARGA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Após clique em Selecionar Cargas e selecione as cargas que deseja baixar e clique em executar para a importação.</a:t>
            </a:r>
            <a:endParaRPr lang="pt-BR" b="0" dirty="0"/>
          </a:p>
          <a:p>
            <a:endParaRPr lang="pt-BR" b="0" dirty="0" smtClean="0"/>
          </a:p>
          <a:p>
            <a:endParaRPr lang="pt-BR" b="0" dirty="0"/>
          </a:p>
          <a:p>
            <a:endParaRPr lang="pt-BR" b="0" dirty="0" smtClean="0"/>
          </a:p>
          <a:p>
            <a:endParaRPr lang="pt-BR" b="0" dirty="0"/>
          </a:p>
          <a:p>
            <a:endParaRPr lang="pt-BR" b="0" dirty="0" smtClean="0"/>
          </a:p>
          <a:p>
            <a:endParaRPr lang="pt-BR" b="0" dirty="0"/>
          </a:p>
          <a:p>
            <a:endParaRPr lang="pt-BR" b="0" dirty="0" smtClean="0"/>
          </a:p>
          <a:p>
            <a:pPr marL="0" indent="0">
              <a:buNone/>
            </a:pPr>
            <a:r>
              <a:rPr lang="pt-BR" sz="2000" dirty="0" smtClean="0"/>
              <a:t>Observação: </a:t>
            </a:r>
            <a:r>
              <a:rPr lang="pt-BR" sz="2000" b="0" dirty="0" smtClean="0"/>
              <a:t>Após clicar a executar, o recebimento da carga será iniciado.</a:t>
            </a: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2623" y="3207144"/>
            <a:ext cx="4327654" cy="341694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3579" y="2838414"/>
            <a:ext cx="6628983" cy="41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4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PARÂMETROS CARGA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MV_LJILLIP - IP </a:t>
            </a:r>
            <a:r>
              <a:rPr lang="pt-BR" sz="2000" b="0" dirty="0"/>
              <a:t>utilizado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MV_LJILLPO - Porta </a:t>
            </a:r>
            <a:r>
              <a:rPr lang="pt-BR" sz="2000" b="0" dirty="0"/>
              <a:t>utilizada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MV_LJILLEN - Nome </a:t>
            </a:r>
            <a:r>
              <a:rPr lang="pt-BR" sz="2000" b="0" dirty="0"/>
              <a:t>do ambiente utilizado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MV_LJILLCO - Empresa </a:t>
            </a:r>
            <a:r>
              <a:rPr lang="pt-BR" sz="2000" b="0" dirty="0"/>
              <a:t>utilizada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MV_LJILLBR - Filial </a:t>
            </a:r>
            <a:r>
              <a:rPr lang="pt-BR" sz="2000" b="0" dirty="0"/>
              <a:t>utilizada no </a:t>
            </a:r>
            <a:r>
              <a:rPr lang="pt-BR" sz="2000" b="0" dirty="0" err="1"/>
              <a:t>wizard</a:t>
            </a:r>
            <a:r>
              <a:rPr lang="pt-BR" sz="2000" b="0" dirty="0"/>
              <a:t> de importação e carga de dados;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MV_LJILLIM - Se </a:t>
            </a:r>
            <a:r>
              <a:rPr lang="pt-BR" sz="2000" b="0" dirty="0"/>
              <a:t>fará a importação dos dados (0=Não, 1=Sim</a:t>
            </a:r>
            <a:r>
              <a:rPr lang="pt-BR" sz="2000" b="0" dirty="0" smtClean="0"/>
              <a:t>);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MV_LJILLDO - Se </a:t>
            </a:r>
            <a:r>
              <a:rPr lang="pt-BR" sz="2000" b="0" dirty="0"/>
              <a:t>fará a baixa dos dados (0=Não, 1=Sim</a:t>
            </a:r>
            <a:r>
              <a:rPr lang="pt-BR" sz="2000" b="0" dirty="0" smtClean="0"/>
              <a:t>);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MV_LJILLAC - Se </a:t>
            </a:r>
            <a:r>
              <a:rPr lang="pt-BR" sz="2000" b="0" dirty="0"/>
              <a:t>replicará as ações nos dependentes (0=Não, 1=Sim</a:t>
            </a:r>
            <a:r>
              <a:rPr lang="pt-BR" sz="2000" b="0" dirty="0" smtClean="0"/>
              <a:t>);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MV_LJTMPAC - Numero </a:t>
            </a:r>
            <a:r>
              <a:rPr lang="pt-BR" sz="2000" b="0" dirty="0"/>
              <a:t>máximo de registros no pacote off-line</a:t>
            </a:r>
            <a:r>
              <a:rPr lang="pt-BR" sz="2000" b="0" dirty="0" smtClean="0"/>
              <a:t>. (Padrão 200)</a:t>
            </a:r>
            <a:endParaRPr lang="pt-BR" sz="2000" b="0" dirty="0"/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MV_LJAMBIE - Código </a:t>
            </a:r>
            <a:r>
              <a:rPr lang="pt-BR" sz="2000" b="0" dirty="0"/>
              <a:t>do ambiente atual, nesse </a:t>
            </a:r>
            <a:r>
              <a:rPr lang="pt-BR" sz="2000" b="0" dirty="0" smtClean="0"/>
              <a:t>caso.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pt-BR" sz="2000" b="0" dirty="0" smtClean="0"/>
              <a:t>MV_LJMATOF - Determina </a:t>
            </a:r>
            <a:r>
              <a:rPr lang="pt-BR" sz="2000" b="0" dirty="0"/>
              <a:t>que o ambiente e matriz no processo off-line. </a:t>
            </a:r>
            <a:endParaRPr lang="pt-BR" sz="2000" b="0" dirty="0" smtClean="0"/>
          </a:p>
          <a:p>
            <a:pPr marL="0" indent="0">
              <a:lnSpc>
                <a:spcPct val="100000"/>
              </a:lnSpc>
              <a:buNone/>
            </a:pPr>
            <a:endParaRPr lang="pt-BR" sz="2000" b="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pt-BR" sz="2000" dirty="0" smtClean="0"/>
              <a:t>Observação:</a:t>
            </a:r>
            <a:r>
              <a:rPr lang="pt-BR" sz="2000" b="0" dirty="0" smtClean="0"/>
              <a:t> </a:t>
            </a:r>
            <a:r>
              <a:rPr lang="pt-BR" sz="2000" b="0" dirty="0"/>
              <a:t>O parâmetro MV_LJMATOF </a:t>
            </a:r>
            <a:r>
              <a:rPr lang="pt-BR" sz="2000" b="0" dirty="0" smtClean="0"/>
              <a:t>deve estar como .T. somente no ambiente matriz em todos os outros deverá estar preenchido com .F..</a:t>
            </a:r>
          </a:p>
        </p:txBody>
      </p:sp>
    </p:spTree>
    <p:extLst>
      <p:ext uri="{BB962C8B-B14F-4D97-AF65-F5344CB8AC3E}">
        <p14:creationId xmlns:p14="http://schemas.microsoft.com/office/powerpoint/2010/main" val="13560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/>
              <a:t>OBRIGADO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 dirty="0"/>
              <a:t>#SOMOS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 dirty="0"/>
              <a:t>TOTVERS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 dirty="0"/>
              <a:t>O sucesso do cliente é o nosso sucesso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Diego Pener	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Suporte Varejo</a:t>
            </a:r>
            <a:endParaRPr lang="pt-BR" dirty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 smtClean="0"/>
              <a:t>11 4003-0015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t-BR" dirty="0"/>
              <a:t>d</a:t>
            </a:r>
            <a:r>
              <a:rPr lang="pt-BR" dirty="0" smtClean="0"/>
              <a:t>iego.henrique@totvs.com.br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8520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PREMISSAS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lvl="0"/>
            <a:r>
              <a:rPr lang="pt-BR" dirty="0" smtClean="0"/>
              <a:t>Estar </a:t>
            </a:r>
            <a:r>
              <a:rPr lang="pt-BR" dirty="0"/>
              <a:t>com o todos os ambientes atualizados (LIB+RPO+BINÁRIO</a:t>
            </a:r>
            <a:r>
              <a:rPr lang="pt-BR" dirty="0" smtClean="0"/>
              <a:t>).</a:t>
            </a:r>
          </a:p>
          <a:p>
            <a:pPr lvl="0"/>
            <a:r>
              <a:rPr lang="pt-BR" dirty="0"/>
              <a:t>Estrutura de campos SX3 deve ser igual em todos os ambientes.</a:t>
            </a:r>
          </a:p>
          <a:p>
            <a:r>
              <a:rPr lang="pt-BR" dirty="0" smtClean="0"/>
              <a:t>Web Service configurado na Retaguarda.</a:t>
            </a:r>
          </a:p>
          <a:p>
            <a:r>
              <a:rPr lang="pt-BR" dirty="0" smtClean="0"/>
              <a:t>O primeiro Host a ser configurado deverá ser da Retaguarda e posteriormente os dos </a:t>
            </a:r>
            <a:r>
              <a:rPr lang="pt-BR" dirty="0" err="1" smtClean="0"/>
              <a:t>PDV’s</a:t>
            </a:r>
            <a:r>
              <a:rPr lang="pt-BR" dirty="0" smtClean="0"/>
              <a:t>, caso não seja seguido essa sequência, ocorrerá erros.</a:t>
            </a:r>
          </a:p>
          <a:p>
            <a:r>
              <a:rPr lang="pt-BR" dirty="0"/>
              <a:t>Na pasta </a:t>
            </a:r>
            <a:r>
              <a:rPr lang="pt-BR" dirty="0" err="1" smtClean="0"/>
              <a:t>AppServer</a:t>
            </a:r>
            <a:r>
              <a:rPr lang="pt-BR" dirty="0"/>
              <a:t>, abra o arquivo </a:t>
            </a:r>
            <a:r>
              <a:rPr lang="pt-BR" dirty="0" smtClean="0"/>
              <a:t>AppServer.ini e na </a:t>
            </a:r>
            <a:r>
              <a:rPr lang="pt-BR" dirty="0"/>
              <a:t>chave do ambiente, insira a linha </a:t>
            </a:r>
            <a:r>
              <a:rPr lang="pt-BR" dirty="0" smtClean="0"/>
              <a:t>POSLIGHT=1 para que seja liberado a rotina TOTVSPDV (</a:t>
            </a:r>
            <a:r>
              <a:rPr lang="pt-BR" smtClean="0"/>
              <a:t>STIPOSMAIN).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60970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LINK’S PARA AUXILIO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b="0" dirty="0" smtClean="0"/>
              <a:t>Desvendando o </a:t>
            </a:r>
            <a:r>
              <a:rPr lang="pt-BR" b="0" dirty="0" err="1" smtClean="0"/>
              <a:t>Totvs</a:t>
            </a:r>
            <a:r>
              <a:rPr lang="pt-BR" b="0" dirty="0" smtClean="0"/>
              <a:t> </a:t>
            </a:r>
            <a:r>
              <a:rPr lang="pt-BR" b="0" dirty="0" err="1" smtClean="0"/>
              <a:t>Pdv</a:t>
            </a:r>
            <a:endParaRPr lang="pt-BR" b="0" dirty="0" smtClean="0"/>
          </a:p>
          <a:p>
            <a:pPr marL="0" indent="0">
              <a:buNone/>
            </a:pPr>
            <a:r>
              <a:rPr lang="en-US" sz="2800" b="0" dirty="0">
                <a:hlinkClick r:id="rId2"/>
              </a:rPr>
              <a:t>http://</a:t>
            </a:r>
            <a:r>
              <a:rPr lang="en-US" sz="2800" b="0" dirty="0" smtClean="0">
                <a:hlinkClick r:id="rId2"/>
              </a:rPr>
              <a:t>tdn.totvs.com/display/public/PROT/SIGAFRT_0079_Desvendando+o+TOTVS+PDV</a:t>
            </a:r>
            <a:endParaRPr lang="pt-BR" b="0" dirty="0" smtClean="0"/>
          </a:p>
          <a:p>
            <a:r>
              <a:rPr lang="pt-BR" b="0" dirty="0" smtClean="0"/>
              <a:t>Configuração de Comunicação </a:t>
            </a:r>
            <a:r>
              <a:rPr lang="pt-BR" b="0" dirty="0" err="1" smtClean="0"/>
              <a:t>Totvs</a:t>
            </a:r>
            <a:r>
              <a:rPr lang="pt-BR" b="0" dirty="0" smtClean="0"/>
              <a:t> </a:t>
            </a:r>
            <a:r>
              <a:rPr lang="pt-BR" b="0" dirty="0" err="1" smtClean="0"/>
              <a:t>Pdv</a:t>
            </a:r>
            <a:endParaRPr lang="pt-BR" b="0" dirty="0" smtClean="0"/>
          </a:p>
          <a:p>
            <a:pPr marL="0" indent="0">
              <a:buNone/>
            </a:pPr>
            <a:r>
              <a:rPr lang="pt-BR" sz="2800" b="0" dirty="0">
                <a:hlinkClick r:id="rId3"/>
              </a:rPr>
              <a:t>http://</a:t>
            </a:r>
            <a:r>
              <a:rPr lang="pt-BR" sz="2800" b="0" dirty="0" smtClean="0">
                <a:hlinkClick r:id="rId3"/>
              </a:rPr>
              <a:t>tdn.totvs.com/pages/releaseview.action?pageId=225263807</a:t>
            </a:r>
            <a:endParaRPr lang="pt-BR" b="0" dirty="0" smtClean="0"/>
          </a:p>
          <a:p>
            <a:r>
              <a:rPr lang="pt-BR" b="0" dirty="0" smtClean="0"/>
              <a:t>Desvendando a Carga</a:t>
            </a:r>
          </a:p>
          <a:p>
            <a:pPr marL="0" indent="0">
              <a:buNone/>
            </a:pPr>
            <a:r>
              <a:rPr lang="en-US" sz="2800" b="0" dirty="0">
                <a:hlinkClick r:id="rId4"/>
              </a:rPr>
              <a:t>http://</a:t>
            </a:r>
            <a:r>
              <a:rPr lang="en-US" sz="2800" b="0" dirty="0" smtClean="0">
                <a:hlinkClick r:id="rId4"/>
              </a:rPr>
              <a:t>tdn.totvs.com/pages/releaseview.action?pageId=268591282</a:t>
            </a:r>
            <a:endParaRPr lang="en-US" sz="2800" b="0" dirty="0" smtClean="0"/>
          </a:p>
          <a:p>
            <a:r>
              <a:rPr lang="en-US" b="0" dirty="0" err="1" smtClean="0"/>
              <a:t>Carga</a:t>
            </a:r>
            <a:r>
              <a:rPr lang="en-US" b="0" dirty="0" smtClean="0"/>
              <a:t> de </a:t>
            </a:r>
            <a:r>
              <a:rPr lang="en-US" b="0" dirty="0" err="1" smtClean="0"/>
              <a:t>Ambiente</a:t>
            </a:r>
            <a:endParaRPr lang="en-US" b="0" dirty="0" smtClean="0"/>
          </a:p>
          <a:p>
            <a:pPr marL="0" indent="0">
              <a:buNone/>
            </a:pPr>
            <a:r>
              <a:rPr lang="en-US" sz="2800" b="0" dirty="0">
                <a:hlinkClick r:id="rId5"/>
              </a:rPr>
              <a:t>http://tdn.totvs.com/display/public/PROT/Carga+de+Ambiente+--+</a:t>
            </a:r>
            <a:r>
              <a:rPr lang="en-US" sz="2800" b="0" dirty="0" smtClean="0">
                <a:hlinkClick r:id="rId5"/>
              </a:rPr>
              <a:t>108412</a:t>
            </a:r>
            <a:endParaRPr lang="en-US" sz="2800" b="0" dirty="0" smtClean="0"/>
          </a:p>
          <a:p>
            <a:pPr marL="0" indent="0">
              <a:buNone/>
            </a:pPr>
            <a:endParaRPr lang="en-US" sz="2800" b="0" dirty="0" smtClean="0"/>
          </a:p>
          <a:p>
            <a:pPr marL="0" indent="0">
              <a:buNone/>
            </a:pPr>
            <a:endParaRPr lang="en-US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331695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TABELAS ENVOLVIDAS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Tabelas Host</a:t>
            </a:r>
          </a:p>
          <a:p>
            <a:pPr marL="0" indent="0">
              <a:buNone/>
            </a:pPr>
            <a:r>
              <a:rPr lang="pt-BR" sz="2800" b="0" dirty="0" smtClean="0"/>
              <a:t>	XXP | XXX | XXY | XXZ</a:t>
            </a:r>
          </a:p>
          <a:p>
            <a:pPr marL="0" indent="0">
              <a:buNone/>
            </a:pPr>
            <a:endParaRPr lang="pt-BR" dirty="0" smtClean="0"/>
          </a:p>
          <a:p>
            <a:r>
              <a:rPr lang="pt-BR" dirty="0" smtClean="0"/>
              <a:t>Tabelas Carga</a:t>
            </a:r>
          </a:p>
          <a:p>
            <a:pPr marL="0" indent="0">
              <a:buNone/>
            </a:pPr>
            <a:r>
              <a:rPr lang="pt-BR" sz="2800" b="0" dirty="0"/>
              <a:t>	</a:t>
            </a:r>
            <a:r>
              <a:rPr lang="pt-BR" sz="2800" b="0" dirty="0" smtClean="0"/>
              <a:t>MD3 | MD4</a:t>
            </a:r>
          </a:p>
        </p:txBody>
      </p:sp>
    </p:spTree>
    <p:extLst>
      <p:ext uri="{BB962C8B-B14F-4D97-AF65-F5344CB8AC3E}">
        <p14:creationId xmlns:p14="http://schemas.microsoft.com/office/powerpoint/2010/main" val="1280311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02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Criação de Menus Retaguarda e </a:t>
            </a:r>
            <a:r>
              <a:rPr lang="pt-BR" dirty="0" err="1" smtClean="0"/>
              <a:t>Pdv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770398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Configuração</a:t>
            </a:r>
            <a:r>
              <a:rPr lang="en-US" dirty="0"/>
              <a:t> Menu</a:t>
            </a:r>
            <a:endParaRPr lang="pt-BR" dirty="0"/>
          </a:p>
          <a:p>
            <a:pPr lvl="0"/>
            <a:r>
              <a:rPr lang="en-US" dirty="0" smtClean="0"/>
              <a:t>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/>
              <a:t>No Configurador (SIGACFG) acesse Ambientes/Cadastro/Menu (CFGX013). Informe as novas opções de menu, conforme instruções a </a:t>
            </a:r>
            <a:r>
              <a:rPr lang="pt-BR" dirty="0" smtClean="0"/>
              <a:t>seguir, ou basta acessar o portal do cliente e baixar a ultima atualização de menu disponível.</a:t>
            </a:r>
          </a:p>
          <a:p>
            <a:endParaRPr lang="pt-BR" dirty="0" smtClean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15415"/>
              </p:ext>
            </p:extLst>
          </p:nvPr>
        </p:nvGraphicFramePr>
        <p:xfrm>
          <a:off x="1676658" y="3788333"/>
          <a:ext cx="4425363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7014"/>
                <a:gridCol w="224834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SIGALOJA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Submenu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Atualizações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Nome</a:t>
                      </a:r>
                      <a:r>
                        <a:rPr lang="pt-BR" baseline="0" dirty="0" smtClean="0"/>
                        <a:t> da Rotina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Host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Programa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CFGA050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Modulo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Controle</a:t>
                      </a:r>
                      <a:r>
                        <a:rPr lang="pt-BR" baseline="0" dirty="0" smtClean="0"/>
                        <a:t> de Lojas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Tipo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Função Protheus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727819"/>
              </p:ext>
            </p:extLst>
          </p:nvPr>
        </p:nvGraphicFramePr>
        <p:xfrm>
          <a:off x="6286055" y="3789723"/>
          <a:ext cx="4425363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7014"/>
                <a:gridCol w="224834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SIGALOJA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Submenu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Atualizações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Nome</a:t>
                      </a:r>
                      <a:r>
                        <a:rPr lang="pt-BR" baseline="0" dirty="0" smtClean="0"/>
                        <a:t> da Rotina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Funcionalidades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Programa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CFGA051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Modulo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Controle</a:t>
                      </a:r>
                      <a:r>
                        <a:rPr lang="pt-BR" baseline="0" dirty="0" smtClean="0"/>
                        <a:t> de Lojas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Tipo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Função Protheus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1591375"/>
              </p:ext>
            </p:extLst>
          </p:nvPr>
        </p:nvGraphicFramePr>
        <p:xfrm>
          <a:off x="10905356" y="3769598"/>
          <a:ext cx="4425363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7014"/>
                <a:gridCol w="224834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SIGALOJA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Submenu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Atualizações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Nome</a:t>
                      </a:r>
                      <a:r>
                        <a:rPr lang="pt-BR" baseline="0" dirty="0" smtClean="0"/>
                        <a:t> da Rotina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Perfil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Programa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CFGA052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Modulo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Controle</a:t>
                      </a:r>
                      <a:r>
                        <a:rPr lang="pt-BR" baseline="0" dirty="0" smtClean="0"/>
                        <a:t> de Lojas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Tipo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Função Protheus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267912"/>
              </p:ext>
            </p:extLst>
          </p:nvPr>
        </p:nvGraphicFramePr>
        <p:xfrm>
          <a:off x="1666753" y="6435460"/>
          <a:ext cx="4425363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7014"/>
                <a:gridCol w="224834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SIGALOJA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Submenu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Atualizações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Nome</a:t>
                      </a:r>
                      <a:r>
                        <a:rPr lang="pt-BR" baseline="0" dirty="0" smtClean="0"/>
                        <a:t> da Rotina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Geração de Pacote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Programa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mtClean="0"/>
                        <a:t>CFGA053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Modulo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Controle</a:t>
                      </a:r>
                      <a:r>
                        <a:rPr lang="pt-BR" baseline="0" dirty="0" smtClean="0"/>
                        <a:t> de Lojas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Tipo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Função Protheus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4723011"/>
              </p:ext>
            </p:extLst>
          </p:nvPr>
        </p:nvGraphicFramePr>
        <p:xfrm>
          <a:off x="6286055" y="6435460"/>
          <a:ext cx="4425363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7014"/>
                <a:gridCol w="224834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SIGALOJA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Submenu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Atualizações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Nome</a:t>
                      </a:r>
                      <a:r>
                        <a:rPr lang="pt-BR" baseline="0" dirty="0" smtClean="0"/>
                        <a:t> da Rotina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Hosts Filhos</a:t>
                      </a:r>
                      <a:r>
                        <a:rPr lang="pt-BR" sz="1600" baseline="0" dirty="0" smtClean="0"/>
                        <a:t> X Tickets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Programa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CFGA054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Modulo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Controle</a:t>
                      </a:r>
                      <a:r>
                        <a:rPr lang="pt-BR" baseline="0" dirty="0" smtClean="0"/>
                        <a:t> de Lojas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Tipo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Função Protheus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500919"/>
              </p:ext>
            </p:extLst>
          </p:nvPr>
        </p:nvGraphicFramePr>
        <p:xfrm>
          <a:off x="10905356" y="6428882"/>
          <a:ext cx="4425363" cy="24333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77014"/>
                <a:gridCol w="2248349"/>
              </a:tblGrid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SIGALOJA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err="1" smtClean="0"/>
                        <a:t>Submenu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Atualizações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Nome</a:t>
                      </a:r>
                      <a:r>
                        <a:rPr lang="pt-BR" baseline="0" dirty="0" smtClean="0"/>
                        <a:t> da Rotina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Tickets Necessários para Estação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Programa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CFGA055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Modulo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Controle</a:t>
                      </a:r>
                      <a:r>
                        <a:rPr lang="pt-BR" baseline="0" dirty="0" smtClean="0"/>
                        <a:t> de Lojas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dirty="0" smtClean="0"/>
                        <a:t>Tipo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Função Protheus</a:t>
                      </a:r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486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2768</TotalTime>
  <Words>1886</Words>
  <Application>Microsoft Office PowerPoint</Application>
  <PresentationFormat>Personalizar</PresentationFormat>
  <Paragraphs>365</Paragraphs>
  <Slides>42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13</vt:i4>
      </vt:variant>
      <vt:variant>
        <vt:lpstr>Títulos de slides</vt:lpstr>
      </vt:variant>
      <vt:variant>
        <vt:i4>42</vt:i4>
      </vt:variant>
    </vt:vector>
  </HeadingPairs>
  <TitlesOfParts>
    <vt:vector size="60" baseType="lpstr">
      <vt:lpstr>Arial</vt:lpstr>
      <vt:lpstr>Arial Narrow</vt:lpstr>
      <vt:lpstr>Calibri</vt:lpstr>
      <vt:lpstr>Courier New</vt:lpstr>
      <vt:lpstr>Wingdings</vt:lpstr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Diego Henrique Pener</cp:lastModifiedBy>
  <cp:revision>204</cp:revision>
  <cp:lastPrinted>2017-01-30T19:00:37Z</cp:lastPrinted>
  <dcterms:created xsi:type="dcterms:W3CDTF">2017-01-30T18:54:37Z</dcterms:created>
  <dcterms:modified xsi:type="dcterms:W3CDTF">2017-03-14T19:38:39Z</dcterms:modified>
</cp:coreProperties>
</file>