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handoutMasterIdLst>
    <p:handoutMasterId r:id="rId47"/>
  </p:handoutMasterIdLst>
  <p:sldIdLst>
    <p:sldId id="256" r:id="rId2"/>
    <p:sldId id="257" r:id="rId3"/>
    <p:sldId id="319" r:id="rId4"/>
    <p:sldId id="320" r:id="rId5"/>
    <p:sldId id="321" r:id="rId6"/>
    <p:sldId id="322" r:id="rId7"/>
    <p:sldId id="331" r:id="rId8"/>
    <p:sldId id="323" r:id="rId9"/>
    <p:sldId id="324" r:id="rId10"/>
    <p:sldId id="325" r:id="rId11"/>
    <p:sldId id="326" r:id="rId12"/>
    <p:sldId id="328" r:id="rId13"/>
    <p:sldId id="327" r:id="rId14"/>
    <p:sldId id="337" r:id="rId15"/>
    <p:sldId id="338" r:id="rId16"/>
    <p:sldId id="330" r:id="rId17"/>
    <p:sldId id="329" r:id="rId18"/>
    <p:sldId id="258" r:id="rId19"/>
    <p:sldId id="281" r:id="rId20"/>
    <p:sldId id="286" r:id="rId21"/>
    <p:sldId id="290" r:id="rId22"/>
    <p:sldId id="289" r:id="rId23"/>
    <p:sldId id="295" r:id="rId24"/>
    <p:sldId id="283" r:id="rId25"/>
    <p:sldId id="294" r:id="rId26"/>
    <p:sldId id="307" r:id="rId27"/>
    <p:sldId id="304" r:id="rId28"/>
    <p:sldId id="308" r:id="rId29"/>
    <p:sldId id="305" r:id="rId30"/>
    <p:sldId id="306" r:id="rId31"/>
    <p:sldId id="309" r:id="rId32"/>
    <p:sldId id="310" r:id="rId33"/>
    <p:sldId id="334" r:id="rId34"/>
    <p:sldId id="336" r:id="rId35"/>
    <p:sldId id="311" r:id="rId36"/>
    <p:sldId id="332" r:id="rId37"/>
    <p:sldId id="312" r:id="rId38"/>
    <p:sldId id="316" r:id="rId39"/>
    <p:sldId id="333" r:id="rId40"/>
    <p:sldId id="315" r:id="rId41"/>
    <p:sldId id="313" r:id="rId42"/>
    <p:sldId id="318" r:id="rId43"/>
    <p:sldId id="339" r:id="rId44"/>
    <p:sldId id="261"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65B4"/>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Ênfas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7AC3CCA-C797-4891-BE02-D94E43425B78}" styleName="Estilo Mé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Nenhum Estilo, Nenhuma Grad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62" autoAdjust="0"/>
    <p:restoredTop sz="94660"/>
  </p:normalViewPr>
  <p:slideViewPr>
    <p:cSldViewPr snapToGrid="0" snapToObjects="1">
      <p:cViewPr varScale="1">
        <p:scale>
          <a:sx n="108" d="100"/>
          <a:sy n="108" d="100"/>
        </p:scale>
        <p:origin x="21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F215F9-86DC-4B7C-9793-915C5436F74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pt-BR"/>
        </a:p>
      </dgm:t>
    </dgm:pt>
    <dgm:pt modelId="{C62BE411-F047-43E1-9440-1185117FAB8D}">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SPDA</a:t>
          </a:r>
          <a:endParaRPr lang="pt-BR" dirty="0"/>
        </a:p>
      </dgm:t>
    </dgm:pt>
    <dgm:pt modelId="{45D117A1-5EEC-4BC7-970B-73DB659AAE4C}" type="parTrans" cxnId="{9686680B-CB46-4BD2-A72D-B4F442CF5F92}">
      <dgm:prSet/>
      <dgm:spPr/>
      <dgm:t>
        <a:bodyPr/>
        <a:lstStyle/>
        <a:p>
          <a:endParaRPr lang="pt-BR"/>
        </a:p>
      </dgm:t>
    </dgm:pt>
    <dgm:pt modelId="{5C78E54D-646B-40F4-9564-27A08ADB4C5B}" type="sibTrans" cxnId="{9686680B-CB46-4BD2-A72D-B4F442CF5F92}">
      <dgm:prSet/>
      <dgm:spPr>
        <a:ln w="63500">
          <a:solidFill>
            <a:schemeClr val="tx2">
              <a:lumMod val="75000"/>
            </a:schemeClr>
          </a:solidFill>
        </a:ln>
      </dgm:spPr>
      <dgm:t>
        <a:bodyPr/>
        <a:lstStyle/>
        <a:p>
          <a:endParaRPr lang="pt-BR"/>
        </a:p>
      </dgm:t>
    </dgm:pt>
    <dgm:pt modelId="{66378522-10AE-46B7-AAA1-19C18E81BDD1}">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SDB</a:t>
          </a:r>
          <a:endParaRPr lang="pt-BR" dirty="0"/>
        </a:p>
      </dgm:t>
    </dgm:pt>
    <dgm:pt modelId="{C5D3672D-5FC6-42FD-913B-B407B1FAA795}" type="parTrans" cxnId="{1746B273-15FA-4068-B9A3-5EEAB35DE26E}">
      <dgm:prSet/>
      <dgm:spPr/>
      <dgm:t>
        <a:bodyPr/>
        <a:lstStyle/>
        <a:p>
          <a:endParaRPr lang="pt-BR"/>
        </a:p>
      </dgm:t>
    </dgm:pt>
    <dgm:pt modelId="{DFE534D5-7E8A-484A-902F-FCA1C2517BD1}" type="sibTrans" cxnId="{1746B273-15FA-4068-B9A3-5EEAB35DE26E}">
      <dgm:prSet/>
      <dgm:spPr>
        <a:ln w="63500">
          <a:solidFill>
            <a:schemeClr val="tx2">
              <a:lumMod val="75000"/>
            </a:schemeClr>
          </a:solidFill>
        </a:ln>
      </dgm:spPr>
      <dgm:t>
        <a:bodyPr/>
        <a:lstStyle/>
        <a:p>
          <a:endParaRPr lang="pt-BR"/>
        </a:p>
      </dgm:t>
    </dgm:pt>
    <dgm:pt modelId="{F1A0D463-A56E-449D-8F9E-5975F26F4197}">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RDB</a:t>
          </a:r>
          <a:endParaRPr lang="pt-BR" dirty="0"/>
        </a:p>
      </dgm:t>
    </dgm:pt>
    <dgm:pt modelId="{D328C7FA-0B6C-4232-A28E-7E11349E7096}" type="parTrans" cxnId="{275C4AA6-1003-4A3A-ABA4-8D343265664E}">
      <dgm:prSet/>
      <dgm:spPr/>
      <dgm:t>
        <a:bodyPr/>
        <a:lstStyle/>
        <a:p>
          <a:endParaRPr lang="pt-BR"/>
        </a:p>
      </dgm:t>
    </dgm:pt>
    <dgm:pt modelId="{4FA08A8F-891F-427F-BF81-1482CBE6D305}" type="sibTrans" cxnId="{275C4AA6-1003-4A3A-ABA4-8D343265664E}">
      <dgm:prSet/>
      <dgm:spPr>
        <a:ln w="63500">
          <a:solidFill>
            <a:schemeClr val="tx2">
              <a:lumMod val="75000"/>
            </a:schemeClr>
          </a:solidFill>
        </a:ln>
      </dgm:spPr>
      <dgm:t>
        <a:bodyPr/>
        <a:lstStyle/>
        <a:p>
          <a:endParaRPr lang="pt-BR"/>
        </a:p>
      </dgm:t>
    </dgm:pt>
    <dgm:pt modelId="{D58BCE13-3465-4251-985A-A771FD8CD341}">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TOTVS Educacional</a:t>
          </a:r>
          <a:endParaRPr lang="pt-BR" dirty="0"/>
        </a:p>
      </dgm:t>
    </dgm:pt>
    <dgm:pt modelId="{C291F776-B70E-47FB-9E08-5EFB6962B8D9}" type="parTrans" cxnId="{B89254A9-DD8E-4E74-8B84-7BC54634A45B}">
      <dgm:prSet/>
      <dgm:spPr/>
      <dgm:t>
        <a:bodyPr/>
        <a:lstStyle/>
        <a:p>
          <a:endParaRPr lang="pt-BR"/>
        </a:p>
      </dgm:t>
    </dgm:pt>
    <dgm:pt modelId="{8ADFA1C8-9416-4E4A-9375-0C38902F9AEA}" type="sibTrans" cxnId="{B89254A9-DD8E-4E74-8B84-7BC54634A45B}">
      <dgm:prSet/>
      <dgm:spPr>
        <a:ln w="63500">
          <a:solidFill>
            <a:schemeClr val="tx2">
              <a:lumMod val="75000"/>
            </a:schemeClr>
          </a:solidFill>
        </a:ln>
      </dgm:spPr>
      <dgm:t>
        <a:bodyPr/>
        <a:lstStyle/>
        <a:p>
          <a:endParaRPr lang="pt-BR"/>
        </a:p>
      </dgm:t>
    </dgm:pt>
    <dgm:pt modelId="{177B2B7F-06C2-4F70-9CAB-E387A794877F}" type="pres">
      <dgm:prSet presAssocID="{A1F215F9-86DC-4B7C-9793-915C5436F746}" presName="cycle" presStyleCnt="0">
        <dgm:presLayoutVars>
          <dgm:dir/>
          <dgm:resizeHandles val="exact"/>
        </dgm:presLayoutVars>
      </dgm:prSet>
      <dgm:spPr/>
      <dgm:t>
        <a:bodyPr/>
        <a:lstStyle/>
        <a:p>
          <a:endParaRPr lang="pt-BR"/>
        </a:p>
      </dgm:t>
    </dgm:pt>
    <dgm:pt modelId="{19BB7C5A-1A65-422A-9098-8501C48D43DB}" type="pres">
      <dgm:prSet presAssocID="{C62BE411-F047-43E1-9440-1185117FAB8D}" presName="node" presStyleLbl="node1" presStyleIdx="0" presStyleCnt="4" custRadScaleRad="87547" custRadScaleInc="49235">
        <dgm:presLayoutVars>
          <dgm:bulletEnabled val="1"/>
        </dgm:presLayoutVars>
      </dgm:prSet>
      <dgm:spPr/>
      <dgm:t>
        <a:bodyPr/>
        <a:lstStyle/>
        <a:p>
          <a:endParaRPr lang="pt-BR"/>
        </a:p>
      </dgm:t>
    </dgm:pt>
    <dgm:pt modelId="{D9457796-F336-487E-ADED-1B81DF194429}" type="pres">
      <dgm:prSet presAssocID="{C62BE411-F047-43E1-9440-1185117FAB8D}" presName="spNode" presStyleCnt="0"/>
      <dgm:spPr/>
    </dgm:pt>
    <dgm:pt modelId="{8AD0BD8B-F29E-4E41-8F1B-D908C34B6D10}" type="pres">
      <dgm:prSet presAssocID="{5C78E54D-646B-40F4-9564-27A08ADB4C5B}" presName="sibTrans" presStyleLbl="sibTrans1D1" presStyleIdx="0" presStyleCnt="4"/>
      <dgm:spPr/>
      <dgm:t>
        <a:bodyPr/>
        <a:lstStyle/>
        <a:p>
          <a:endParaRPr lang="pt-BR"/>
        </a:p>
      </dgm:t>
    </dgm:pt>
    <dgm:pt modelId="{62CF9D69-BBD7-45EF-922D-207E23CA6B99}" type="pres">
      <dgm:prSet presAssocID="{66378522-10AE-46B7-AAA1-19C18E81BDD1}" presName="node" presStyleLbl="node1" presStyleIdx="1" presStyleCnt="4" custRadScaleRad="152312" custRadScaleInc="2916">
        <dgm:presLayoutVars>
          <dgm:bulletEnabled val="1"/>
        </dgm:presLayoutVars>
      </dgm:prSet>
      <dgm:spPr/>
      <dgm:t>
        <a:bodyPr/>
        <a:lstStyle/>
        <a:p>
          <a:endParaRPr lang="pt-BR"/>
        </a:p>
      </dgm:t>
    </dgm:pt>
    <dgm:pt modelId="{864B08B2-C014-4234-8DC2-604CF44E34B2}" type="pres">
      <dgm:prSet presAssocID="{66378522-10AE-46B7-AAA1-19C18E81BDD1}" presName="spNode" presStyleCnt="0"/>
      <dgm:spPr/>
    </dgm:pt>
    <dgm:pt modelId="{6B367F9C-252D-42A5-906A-E12CBCFAD650}" type="pres">
      <dgm:prSet presAssocID="{DFE534D5-7E8A-484A-902F-FCA1C2517BD1}" presName="sibTrans" presStyleLbl="sibTrans1D1" presStyleIdx="1" presStyleCnt="4"/>
      <dgm:spPr/>
      <dgm:t>
        <a:bodyPr/>
        <a:lstStyle/>
        <a:p>
          <a:endParaRPr lang="pt-BR"/>
        </a:p>
      </dgm:t>
    </dgm:pt>
    <dgm:pt modelId="{84F3CD59-5224-4CEA-88B9-7D30199DB58F}" type="pres">
      <dgm:prSet presAssocID="{F1A0D463-A56E-449D-8F9E-5975F26F4197}" presName="node" presStyleLbl="node1" presStyleIdx="2" presStyleCnt="4" custRadScaleRad="94375" custRadScaleInc="-52412">
        <dgm:presLayoutVars>
          <dgm:bulletEnabled val="1"/>
        </dgm:presLayoutVars>
      </dgm:prSet>
      <dgm:spPr/>
      <dgm:t>
        <a:bodyPr/>
        <a:lstStyle/>
        <a:p>
          <a:endParaRPr lang="pt-BR"/>
        </a:p>
      </dgm:t>
    </dgm:pt>
    <dgm:pt modelId="{D7F487DD-733A-4726-96FF-37AFA1326834}" type="pres">
      <dgm:prSet presAssocID="{F1A0D463-A56E-449D-8F9E-5975F26F4197}" presName="spNode" presStyleCnt="0"/>
      <dgm:spPr/>
    </dgm:pt>
    <dgm:pt modelId="{D6CF3F16-A0D2-4F02-91D5-3954C67F3372}" type="pres">
      <dgm:prSet presAssocID="{4FA08A8F-891F-427F-BF81-1482CBE6D305}" presName="sibTrans" presStyleLbl="sibTrans1D1" presStyleIdx="2" presStyleCnt="4"/>
      <dgm:spPr/>
      <dgm:t>
        <a:bodyPr/>
        <a:lstStyle/>
        <a:p>
          <a:endParaRPr lang="pt-BR"/>
        </a:p>
      </dgm:t>
    </dgm:pt>
    <dgm:pt modelId="{C13F7C98-C28E-49E7-9E91-063C0B5EBA41}" type="pres">
      <dgm:prSet presAssocID="{D58BCE13-3465-4251-985A-A771FD8CD341}" presName="node" presStyleLbl="node1" presStyleIdx="3" presStyleCnt="4" custScaleX="143758" custScaleY="247604" custRadScaleRad="153029" custRadScaleInc="-2902">
        <dgm:presLayoutVars>
          <dgm:bulletEnabled val="1"/>
        </dgm:presLayoutVars>
      </dgm:prSet>
      <dgm:spPr/>
      <dgm:t>
        <a:bodyPr/>
        <a:lstStyle/>
        <a:p>
          <a:endParaRPr lang="pt-BR"/>
        </a:p>
      </dgm:t>
    </dgm:pt>
    <dgm:pt modelId="{7F3F77B8-FB09-44E6-B156-08A1060E2159}" type="pres">
      <dgm:prSet presAssocID="{D58BCE13-3465-4251-985A-A771FD8CD341}" presName="spNode" presStyleCnt="0"/>
      <dgm:spPr/>
    </dgm:pt>
    <dgm:pt modelId="{EC35D1EE-E54F-4410-8D4E-7ADB37FC89AB}" type="pres">
      <dgm:prSet presAssocID="{8ADFA1C8-9416-4E4A-9375-0C38902F9AEA}" presName="sibTrans" presStyleLbl="sibTrans1D1" presStyleIdx="3" presStyleCnt="4"/>
      <dgm:spPr/>
      <dgm:t>
        <a:bodyPr/>
        <a:lstStyle/>
        <a:p>
          <a:endParaRPr lang="pt-BR"/>
        </a:p>
      </dgm:t>
    </dgm:pt>
  </dgm:ptLst>
  <dgm:cxnLst>
    <dgm:cxn modelId="{88862546-24B9-411E-868D-45D85177E0FC}" type="presOf" srcId="{A1F215F9-86DC-4B7C-9793-915C5436F746}" destId="{177B2B7F-06C2-4F70-9CAB-E387A794877F}" srcOrd="0" destOrd="0" presId="urn:microsoft.com/office/officeart/2005/8/layout/cycle5"/>
    <dgm:cxn modelId="{67E6B0DA-2D56-4A74-BACF-EA24EC207BFE}" type="presOf" srcId="{66378522-10AE-46B7-AAA1-19C18E81BDD1}" destId="{62CF9D69-BBD7-45EF-922D-207E23CA6B99}" srcOrd="0" destOrd="0" presId="urn:microsoft.com/office/officeart/2005/8/layout/cycle5"/>
    <dgm:cxn modelId="{DDE01161-1D3B-4475-93B0-46513B3EAF6E}" type="presOf" srcId="{8ADFA1C8-9416-4E4A-9375-0C38902F9AEA}" destId="{EC35D1EE-E54F-4410-8D4E-7ADB37FC89AB}" srcOrd="0" destOrd="0" presId="urn:microsoft.com/office/officeart/2005/8/layout/cycle5"/>
    <dgm:cxn modelId="{6EF0EFC2-2EE5-4AE8-8163-5AF490BEDF2B}" type="presOf" srcId="{F1A0D463-A56E-449D-8F9E-5975F26F4197}" destId="{84F3CD59-5224-4CEA-88B9-7D30199DB58F}" srcOrd="0" destOrd="0" presId="urn:microsoft.com/office/officeart/2005/8/layout/cycle5"/>
    <dgm:cxn modelId="{A13B54F4-7BD0-479C-930C-C60DB8915EDD}" type="presOf" srcId="{4FA08A8F-891F-427F-BF81-1482CBE6D305}" destId="{D6CF3F16-A0D2-4F02-91D5-3954C67F3372}" srcOrd="0" destOrd="0" presId="urn:microsoft.com/office/officeart/2005/8/layout/cycle5"/>
    <dgm:cxn modelId="{B89254A9-DD8E-4E74-8B84-7BC54634A45B}" srcId="{A1F215F9-86DC-4B7C-9793-915C5436F746}" destId="{D58BCE13-3465-4251-985A-A771FD8CD341}" srcOrd="3" destOrd="0" parTransId="{C291F776-B70E-47FB-9E08-5EFB6962B8D9}" sibTransId="{8ADFA1C8-9416-4E4A-9375-0C38902F9AEA}"/>
    <dgm:cxn modelId="{AE659999-16D4-4AE6-B9AF-24E41FAB42A7}" type="presOf" srcId="{D58BCE13-3465-4251-985A-A771FD8CD341}" destId="{C13F7C98-C28E-49E7-9E91-063C0B5EBA41}" srcOrd="0" destOrd="0" presId="urn:microsoft.com/office/officeart/2005/8/layout/cycle5"/>
    <dgm:cxn modelId="{1746B273-15FA-4068-B9A3-5EEAB35DE26E}" srcId="{A1F215F9-86DC-4B7C-9793-915C5436F746}" destId="{66378522-10AE-46B7-AAA1-19C18E81BDD1}" srcOrd="1" destOrd="0" parTransId="{C5D3672D-5FC6-42FD-913B-B407B1FAA795}" sibTransId="{DFE534D5-7E8A-484A-902F-FCA1C2517BD1}"/>
    <dgm:cxn modelId="{B7F594FA-B2AD-462E-8B3F-42B9E34F6992}" type="presOf" srcId="{5C78E54D-646B-40F4-9564-27A08ADB4C5B}" destId="{8AD0BD8B-F29E-4E41-8F1B-D908C34B6D10}" srcOrd="0" destOrd="0" presId="urn:microsoft.com/office/officeart/2005/8/layout/cycle5"/>
    <dgm:cxn modelId="{0BFEB2E7-2523-47C8-918D-D58BC2589028}" type="presOf" srcId="{C62BE411-F047-43E1-9440-1185117FAB8D}" destId="{19BB7C5A-1A65-422A-9098-8501C48D43DB}" srcOrd="0" destOrd="0" presId="urn:microsoft.com/office/officeart/2005/8/layout/cycle5"/>
    <dgm:cxn modelId="{275C4AA6-1003-4A3A-ABA4-8D343265664E}" srcId="{A1F215F9-86DC-4B7C-9793-915C5436F746}" destId="{F1A0D463-A56E-449D-8F9E-5975F26F4197}" srcOrd="2" destOrd="0" parTransId="{D328C7FA-0B6C-4232-A28E-7E11349E7096}" sibTransId="{4FA08A8F-891F-427F-BF81-1482CBE6D305}"/>
    <dgm:cxn modelId="{0994A612-F4B4-4051-8BE7-74D64740A1B9}" type="presOf" srcId="{DFE534D5-7E8A-484A-902F-FCA1C2517BD1}" destId="{6B367F9C-252D-42A5-906A-E12CBCFAD650}" srcOrd="0" destOrd="0" presId="urn:microsoft.com/office/officeart/2005/8/layout/cycle5"/>
    <dgm:cxn modelId="{9686680B-CB46-4BD2-A72D-B4F442CF5F92}" srcId="{A1F215F9-86DC-4B7C-9793-915C5436F746}" destId="{C62BE411-F047-43E1-9440-1185117FAB8D}" srcOrd="0" destOrd="0" parTransId="{45D117A1-5EEC-4BC7-970B-73DB659AAE4C}" sibTransId="{5C78E54D-646B-40F4-9564-27A08ADB4C5B}"/>
    <dgm:cxn modelId="{CDBDDC22-1C70-4AC2-BB64-B4ED74EE6303}" type="presParOf" srcId="{177B2B7F-06C2-4F70-9CAB-E387A794877F}" destId="{19BB7C5A-1A65-422A-9098-8501C48D43DB}" srcOrd="0" destOrd="0" presId="urn:microsoft.com/office/officeart/2005/8/layout/cycle5"/>
    <dgm:cxn modelId="{672F8598-7244-4139-BB93-4405CF3CBE2E}" type="presParOf" srcId="{177B2B7F-06C2-4F70-9CAB-E387A794877F}" destId="{D9457796-F336-487E-ADED-1B81DF194429}" srcOrd="1" destOrd="0" presId="urn:microsoft.com/office/officeart/2005/8/layout/cycle5"/>
    <dgm:cxn modelId="{447CFAC8-D45A-4CAB-8F88-0CA2746B69BA}" type="presParOf" srcId="{177B2B7F-06C2-4F70-9CAB-E387A794877F}" destId="{8AD0BD8B-F29E-4E41-8F1B-D908C34B6D10}" srcOrd="2" destOrd="0" presId="urn:microsoft.com/office/officeart/2005/8/layout/cycle5"/>
    <dgm:cxn modelId="{CAFD166F-6707-4C41-A1EC-B7322CE2EA0C}" type="presParOf" srcId="{177B2B7F-06C2-4F70-9CAB-E387A794877F}" destId="{62CF9D69-BBD7-45EF-922D-207E23CA6B99}" srcOrd="3" destOrd="0" presId="urn:microsoft.com/office/officeart/2005/8/layout/cycle5"/>
    <dgm:cxn modelId="{CD8C27C0-948C-4076-8D01-CEDDCA3A1C0A}" type="presParOf" srcId="{177B2B7F-06C2-4F70-9CAB-E387A794877F}" destId="{864B08B2-C014-4234-8DC2-604CF44E34B2}" srcOrd="4" destOrd="0" presId="urn:microsoft.com/office/officeart/2005/8/layout/cycle5"/>
    <dgm:cxn modelId="{2B77B0C2-14D6-45F3-B421-5EC5C1DD1846}" type="presParOf" srcId="{177B2B7F-06C2-4F70-9CAB-E387A794877F}" destId="{6B367F9C-252D-42A5-906A-E12CBCFAD650}" srcOrd="5" destOrd="0" presId="urn:microsoft.com/office/officeart/2005/8/layout/cycle5"/>
    <dgm:cxn modelId="{ECDADE7F-DDD1-47D2-A810-F6BAA7E8733D}" type="presParOf" srcId="{177B2B7F-06C2-4F70-9CAB-E387A794877F}" destId="{84F3CD59-5224-4CEA-88B9-7D30199DB58F}" srcOrd="6" destOrd="0" presId="urn:microsoft.com/office/officeart/2005/8/layout/cycle5"/>
    <dgm:cxn modelId="{615DD52D-2CDE-4B22-9D01-047528141357}" type="presParOf" srcId="{177B2B7F-06C2-4F70-9CAB-E387A794877F}" destId="{D7F487DD-733A-4726-96FF-37AFA1326834}" srcOrd="7" destOrd="0" presId="urn:microsoft.com/office/officeart/2005/8/layout/cycle5"/>
    <dgm:cxn modelId="{8E397305-015E-4964-ADDE-9BECC74EEB30}" type="presParOf" srcId="{177B2B7F-06C2-4F70-9CAB-E387A794877F}" destId="{D6CF3F16-A0D2-4F02-91D5-3954C67F3372}" srcOrd="8" destOrd="0" presId="urn:microsoft.com/office/officeart/2005/8/layout/cycle5"/>
    <dgm:cxn modelId="{38EA7AC4-2DD8-413B-AC96-7B0CA64B4014}" type="presParOf" srcId="{177B2B7F-06C2-4F70-9CAB-E387A794877F}" destId="{C13F7C98-C28E-49E7-9E91-063C0B5EBA41}" srcOrd="9" destOrd="0" presId="urn:microsoft.com/office/officeart/2005/8/layout/cycle5"/>
    <dgm:cxn modelId="{05F624B4-20A9-4BB4-B7A3-BBF0F3C13386}" type="presParOf" srcId="{177B2B7F-06C2-4F70-9CAB-E387A794877F}" destId="{7F3F77B8-FB09-44E6-B156-08A1060E2159}" srcOrd="10" destOrd="0" presId="urn:microsoft.com/office/officeart/2005/8/layout/cycle5"/>
    <dgm:cxn modelId="{40D977CE-0944-4908-91ED-BD5F9F7011DD}" type="presParOf" srcId="{177B2B7F-06C2-4F70-9CAB-E387A794877F}" destId="{EC35D1EE-E54F-4410-8D4E-7ADB37FC89AB}"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AB3C2F-297D-436B-B5B9-F3222F6506A7}"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pt-BR"/>
        </a:p>
      </dgm:t>
    </dgm:pt>
    <dgm:pt modelId="{1B904A88-8FCB-41D4-922E-2D1C1CF62C59}">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SDB</a:t>
          </a:r>
        </a:p>
        <a:p>
          <a:r>
            <a:rPr lang="pt-BR" dirty="0" smtClean="0"/>
            <a:t>DataBase</a:t>
          </a:r>
          <a:endParaRPr lang="pt-BR" dirty="0"/>
        </a:p>
      </dgm:t>
    </dgm:pt>
    <dgm:pt modelId="{4B5C3745-0089-45BC-BDE4-2208CC66E388}" type="parTrans" cxnId="{B81398A0-6CAF-4098-9951-4792D0EA23FD}">
      <dgm:prSet/>
      <dgm:spPr/>
      <dgm:t>
        <a:bodyPr/>
        <a:lstStyle/>
        <a:p>
          <a:endParaRPr lang="pt-BR"/>
        </a:p>
      </dgm:t>
    </dgm:pt>
    <dgm:pt modelId="{FB59CF12-FD22-46F0-B390-1162512C24C7}" type="sibTrans" cxnId="{B81398A0-6CAF-4098-9951-4792D0EA23FD}">
      <dgm:prSet/>
      <dgm:spPr/>
      <dgm:t>
        <a:bodyPr/>
        <a:lstStyle/>
        <a:p>
          <a:endParaRPr lang="pt-BR"/>
        </a:p>
      </dgm:t>
    </dgm:pt>
    <dgm:pt modelId="{CAFF411A-35D3-4D77-A081-5C3145AA124E}">
      <dgm:prSet phldrT="[Texto]"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sz="2400" dirty="0" smtClean="0"/>
            <a:t>SDB Image</a:t>
          </a:r>
          <a:endParaRPr lang="pt-BR" sz="2400" dirty="0"/>
        </a:p>
      </dgm:t>
    </dgm:pt>
    <dgm:pt modelId="{A32217E8-C03D-46AB-953D-C138E97E07FC}" type="parTrans" cxnId="{28AE46A1-9BE0-48C1-B217-77DABBEE099B}">
      <dgm:prSet/>
      <dgm:spPr/>
      <dgm:t>
        <a:bodyPr/>
        <a:lstStyle/>
        <a:p>
          <a:endParaRPr lang="pt-BR"/>
        </a:p>
      </dgm:t>
    </dgm:pt>
    <dgm:pt modelId="{C34D6F8E-6FB5-4C5C-BBE0-CBCF1CB8D3F5}" type="sibTrans" cxnId="{28AE46A1-9BE0-48C1-B217-77DABBEE099B}">
      <dgm:prSet/>
      <dgm:spPr/>
      <dgm:t>
        <a:bodyPr/>
        <a:lstStyle/>
        <a:p>
          <a:endParaRPr lang="pt-BR"/>
        </a:p>
      </dgm:t>
    </dgm:pt>
    <dgm:pt modelId="{641C18A5-60A3-44A5-A2DD-D23ED5776461}">
      <dgm:prSet phldrT="[Texto]"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sz="2400" dirty="0" smtClean="0"/>
            <a:t>SPDA Image</a:t>
          </a:r>
          <a:endParaRPr lang="pt-BR" sz="2400" dirty="0"/>
        </a:p>
      </dgm:t>
    </dgm:pt>
    <dgm:pt modelId="{314EFDB2-03E4-48AE-9C8B-E3A6DCF3CD82}" type="parTrans" cxnId="{034C511A-E7B5-453A-A998-8E45C46233AD}">
      <dgm:prSet/>
      <dgm:spPr/>
      <dgm:t>
        <a:bodyPr/>
        <a:lstStyle/>
        <a:p>
          <a:endParaRPr lang="pt-BR"/>
        </a:p>
      </dgm:t>
    </dgm:pt>
    <dgm:pt modelId="{FA2FF103-8B61-4A41-BDD0-62FF03AA892A}" type="sibTrans" cxnId="{034C511A-E7B5-453A-A998-8E45C46233AD}">
      <dgm:prSet/>
      <dgm:spPr/>
      <dgm:t>
        <a:bodyPr/>
        <a:lstStyle/>
        <a:p>
          <a:endParaRPr lang="pt-BR"/>
        </a:p>
      </dgm:t>
    </dgm:pt>
    <dgm:pt modelId="{3E5DAC13-A595-4E4D-9EFE-A8D3A82B04E8}">
      <dgm:prSet phldrT="[Texto]" custT="1"/>
      <dgm:spPr>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sz="2000" dirty="0" smtClean="0"/>
            <a:t>Scientia Enterprise</a:t>
          </a:r>
          <a:endParaRPr lang="pt-BR" sz="2000" dirty="0"/>
        </a:p>
      </dgm:t>
    </dgm:pt>
    <dgm:pt modelId="{12EE50FE-F1DC-41E0-886D-33CEC85E3867}" type="parTrans" cxnId="{28CCDC88-E951-457D-9195-FDF964526C3B}">
      <dgm:prSet/>
      <dgm:spPr/>
      <dgm:t>
        <a:bodyPr/>
        <a:lstStyle/>
        <a:p>
          <a:endParaRPr lang="pt-BR"/>
        </a:p>
      </dgm:t>
    </dgm:pt>
    <dgm:pt modelId="{E6168E7B-B60A-484A-A8B0-F299CF70343B}" type="sibTrans" cxnId="{28CCDC88-E951-457D-9195-FDF964526C3B}">
      <dgm:prSet/>
      <dgm:spPr/>
      <dgm:t>
        <a:bodyPr/>
        <a:lstStyle/>
        <a:p>
          <a:endParaRPr lang="pt-BR"/>
        </a:p>
      </dgm:t>
    </dgm:pt>
    <dgm:pt modelId="{9CC5FA7A-4F89-4E36-B3CC-81788BB7CC6E}">
      <dgm:prSet phldrT="[Texto]" custT="1"/>
      <dgm:spPr>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sz="2400" dirty="0" smtClean="0"/>
            <a:t>SPDA</a:t>
          </a:r>
          <a:endParaRPr lang="pt-BR" sz="2400" dirty="0"/>
        </a:p>
      </dgm:t>
    </dgm:pt>
    <dgm:pt modelId="{18E57151-B4E8-437A-A686-4D2F1E31C154}" type="parTrans" cxnId="{C0766FCC-71CD-4918-83E4-9441500FEB33}">
      <dgm:prSet/>
      <dgm:spPr/>
      <dgm:t>
        <a:bodyPr/>
        <a:lstStyle/>
        <a:p>
          <a:endParaRPr lang="pt-BR"/>
        </a:p>
      </dgm:t>
    </dgm:pt>
    <dgm:pt modelId="{9931D66F-BB3C-4284-995E-A2C95FFEC9E5}" type="sibTrans" cxnId="{C0766FCC-71CD-4918-83E4-9441500FEB33}">
      <dgm:prSet/>
      <dgm:spPr/>
      <dgm:t>
        <a:bodyPr/>
        <a:lstStyle/>
        <a:p>
          <a:endParaRPr lang="pt-BR"/>
        </a:p>
      </dgm:t>
    </dgm:pt>
    <dgm:pt modelId="{DB37218D-117B-4980-90C4-A5026DFA0E81}" type="pres">
      <dgm:prSet presAssocID="{50AB3C2F-297D-436B-B5B9-F3222F6506A7}" presName="cycle" presStyleCnt="0">
        <dgm:presLayoutVars>
          <dgm:chMax val="1"/>
          <dgm:dir/>
          <dgm:animLvl val="ctr"/>
          <dgm:resizeHandles val="exact"/>
        </dgm:presLayoutVars>
      </dgm:prSet>
      <dgm:spPr/>
      <dgm:t>
        <a:bodyPr/>
        <a:lstStyle/>
        <a:p>
          <a:endParaRPr lang="pt-BR"/>
        </a:p>
      </dgm:t>
    </dgm:pt>
    <dgm:pt modelId="{F06582D0-3BA7-40DA-BF09-3CFD0DD799B0}" type="pres">
      <dgm:prSet presAssocID="{1B904A88-8FCB-41D4-922E-2D1C1CF62C59}" presName="centerShape" presStyleLbl="node0" presStyleIdx="0" presStyleCnt="1" custScaleX="84554" custScaleY="84554" custLinFactNeighborX="-6736" custLinFactNeighborY="-42781"/>
      <dgm:spPr/>
      <dgm:t>
        <a:bodyPr/>
        <a:lstStyle/>
        <a:p>
          <a:endParaRPr lang="pt-BR"/>
        </a:p>
      </dgm:t>
    </dgm:pt>
    <dgm:pt modelId="{D33271DB-DC46-4C9C-B568-C056D0D773ED}" type="pres">
      <dgm:prSet presAssocID="{A32217E8-C03D-46AB-953D-C138E97E07FC}" presName="parTrans" presStyleLbl="bgSibTrans2D1" presStyleIdx="0" presStyleCnt="4"/>
      <dgm:spPr/>
      <dgm:t>
        <a:bodyPr/>
        <a:lstStyle/>
        <a:p>
          <a:endParaRPr lang="pt-BR"/>
        </a:p>
      </dgm:t>
    </dgm:pt>
    <dgm:pt modelId="{BFC9872B-9704-4ACC-BBA7-11367A94F2FF}" type="pres">
      <dgm:prSet presAssocID="{CAFF411A-35D3-4D77-A081-5C3145AA124E}" presName="node" presStyleLbl="node1" presStyleIdx="0" presStyleCnt="4" custScaleX="79329" custScaleY="51412" custRadScaleRad="47970" custRadScaleInc="7301">
        <dgm:presLayoutVars>
          <dgm:bulletEnabled val="1"/>
        </dgm:presLayoutVars>
      </dgm:prSet>
      <dgm:spPr/>
      <dgm:t>
        <a:bodyPr/>
        <a:lstStyle/>
        <a:p>
          <a:endParaRPr lang="pt-BR"/>
        </a:p>
      </dgm:t>
    </dgm:pt>
    <dgm:pt modelId="{1ED73CD4-AD62-44C6-9F3F-D436D201C5B5}" type="pres">
      <dgm:prSet presAssocID="{314EFDB2-03E4-48AE-9C8B-E3A6DCF3CD82}" presName="parTrans" presStyleLbl="bgSibTrans2D1" presStyleIdx="1" presStyleCnt="4" custScaleX="103160"/>
      <dgm:spPr/>
      <dgm:t>
        <a:bodyPr/>
        <a:lstStyle/>
        <a:p>
          <a:endParaRPr lang="pt-BR"/>
        </a:p>
      </dgm:t>
    </dgm:pt>
    <dgm:pt modelId="{20C7465A-7B95-43FF-BBCE-B623A8982C4C}" type="pres">
      <dgm:prSet presAssocID="{641C18A5-60A3-44A5-A2DD-D23ED5776461}" presName="node" presStyleLbl="node1" presStyleIdx="1" presStyleCnt="4" custScaleX="79329" custScaleY="51412" custRadScaleRad="25828" custRadScaleInc="176349">
        <dgm:presLayoutVars>
          <dgm:bulletEnabled val="1"/>
        </dgm:presLayoutVars>
      </dgm:prSet>
      <dgm:spPr/>
      <dgm:t>
        <a:bodyPr/>
        <a:lstStyle/>
        <a:p>
          <a:endParaRPr lang="pt-BR"/>
        </a:p>
      </dgm:t>
    </dgm:pt>
    <dgm:pt modelId="{20F2E6E3-2F60-486F-B405-0516204EA2C2}" type="pres">
      <dgm:prSet presAssocID="{12EE50FE-F1DC-41E0-886D-33CEC85E3867}" presName="parTrans" presStyleLbl="bgSibTrans2D1" presStyleIdx="2" presStyleCnt="4" custAng="651982" custScaleX="40995" custLinFactY="28710" custLinFactNeighborX="-23624" custLinFactNeighborY="100000"/>
      <dgm:spPr/>
      <dgm:t>
        <a:bodyPr/>
        <a:lstStyle/>
        <a:p>
          <a:endParaRPr lang="pt-BR"/>
        </a:p>
      </dgm:t>
    </dgm:pt>
    <dgm:pt modelId="{66DB72DC-2F74-4238-8547-873A94978EFB}" type="pres">
      <dgm:prSet presAssocID="{3E5DAC13-A595-4E4D-9EFE-A8D3A82B04E8}" presName="node" presStyleLbl="node1" presStyleIdx="2" presStyleCnt="4" custScaleX="67877" custScaleY="38927" custRadScaleRad="96080" custRadScaleInc="-289525">
        <dgm:presLayoutVars>
          <dgm:bulletEnabled val="1"/>
        </dgm:presLayoutVars>
      </dgm:prSet>
      <dgm:spPr/>
      <dgm:t>
        <a:bodyPr/>
        <a:lstStyle/>
        <a:p>
          <a:endParaRPr lang="pt-BR"/>
        </a:p>
      </dgm:t>
    </dgm:pt>
    <dgm:pt modelId="{9B533ABB-931A-4600-8D69-4F8563E9CBDB}" type="pres">
      <dgm:prSet presAssocID="{18E57151-B4E8-437A-A686-4D2F1E31C154}" presName="parTrans" presStyleLbl="bgSibTrans2D1" presStyleIdx="3" presStyleCnt="4" custAng="21143266" custScaleX="33681" custLinFactY="19347" custLinFactNeighborX="22014" custLinFactNeighborY="100000"/>
      <dgm:spPr/>
      <dgm:t>
        <a:bodyPr/>
        <a:lstStyle/>
        <a:p>
          <a:endParaRPr lang="pt-BR"/>
        </a:p>
      </dgm:t>
    </dgm:pt>
    <dgm:pt modelId="{319AD5C2-BA24-4AA4-9CE2-49B138DDEFED}" type="pres">
      <dgm:prSet presAssocID="{9CC5FA7A-4F89-4E36-B3CC-81788BB7CC6E}" presName="node" presStyleLbl="node1" presStyleIdx="3" presStyleCnt="4" custScaleX="67877" custScaleY="38927" custRadScaleRad="71602" custRadScaleInc="79355">
        <dgm:presLayoutVars>
          <dgm:bulletEnabled val="1"/>
        </dgm:presLayoutVars>
      </dgm:prSet>
      <dgm:spPr/>
      <dgm:t>
        <a:bodyPr/>
        <a:lstStyle/>
        <a:p>
          <a:endParaRPr lang="pt-BR"/>
        </a:p>
      </dgm:t>
    </dgm:pt>
  </dgm:ptLst>
  <dgm:cxnLst>
    <dgm:cxn modelId="{ACBA7CC0-EF80-4F9D-A266-1BEB3BEC7EF1}" type="presOf" srcId="{CAFF411A-35D3-4D77-A081-5C3145AA124E}" destId="{BFC9872B-9704-4ACC-BBA7-11367A94F2FF}" srcOrd="0" destOrd="0" presId="urn:microsoft.com/office/officeart/2005/8/layout/radial4"/>
    <dgm:cxn modelId="{6F1EDC81-D425-4AA5-82A4-235408BDCA4E}" type="presOf" srcId="{641C18A5-60A3-44A5-A2DD-D23ED5776461}" destId="{20C7465A-7B95-43FF-BBCE-B623A8982C4C}" srcOrd="0" destOrd="0" presId="urn:microsoft.com/office/officeart/2005/8/layout/radial4"/>
    <dgm:cxn modelId="{B4D341F7-A737-4FF3-8F13-31DA2EF9AAEB}" type="presOf" srcId="{18E57151-B4E8-437A-A686-4D2F1E31C154}" destId="{9B533ABB-931A-4600-8D69-4F8563E9CBDB}" srcOrd="0" destOrd="0" presId="urn:microsoft.com/office/officeart/2005/8/layout/radial4"/>
    <dgm:cxn modelId="{AD82BE15-2204-449C-98C1-6AD6FF2BA79A}" type="presOf" srcId="{1B904A88-8FCB-41D4-922E-2D1C1CF62C59}" destId="{F06582D0-3BA7-40DA-BF09-3CFD0DD799B0}" srcOrd="0" destOrd="0" presId="urn:microsoft.com/office/officeart/2005/8/layout/radial4"/>
    <dgm:cxn modelId="{424A6C4C-D0CA-4D23-AC14-AD6C3DCD714A}" type="presOf" srcId="{3E5DAC13-A595-4E4D-9EFE-A8D3A82B04E8}" destId="{66DB72DC-2F74-4238-8547-873A94978EFB}" srcOrd="0" destOrd="0" presId="urn:microsoft.com/office/officeart/2005/8/layout/radial4"/>
    <dgm:cxn modelId="{B81398A0-6CAF-4098-9951-4792D0EA23FD}" srcId="{50AB3C2F-297D-436B-B5B9-F3222F6506A7}" destId="{1B904A88-8FCB-41D4-922E-2D1C1CF62C59}" srcOrd="0" destOrd="0" parTransId="{4B5C3745-0089-45BC-BDE4-2208CC66E388}" sibTransId="{FB59CF12-FD22-46F0-B390-1162512C24C7}"/>
    <dgm:cxn modelId="{C0766FCC-71CD-4918-83E4-9441500FEB33}" srcId="{1B904A88-8FCB-41D4-922E-2D1C1CF62C59}" destId="{9CC5FA7A-4F89-4E36-B3CC-81788BB7CC6E}" srcOrd="3" destOrd="0" parTransId="{18E57151-B4E8-437A-A686-4D2F1E31C154}" sibTransId="{9931D66F-BB3C-4284-995E-A2C95FFEC9E5}"/>
    <dgm:cxn modelId="{5C31D85B-4F87-4E1A-ABFA-E22A79C7F2C3}" type="presOf" srcId="{A32217E8-C03D-46AB-953D-C138E97E07FC}" destId="{D33271DB-DC46-4C9C-B568-C056D0D773ED}" srcOrd="0" destOrd="0" presId="urn:microsoft.com/office/officeart/2005/8/layout/radial4"/>
    <dgm:cxn modelId="{5185CF1F-A971-4E89-80A0-5D728263B62A}" type="presOf" srcId="{12EE50FE-F1DC-41E0-886D-33CEC85E3867}" destId="{20F2E6E3-2F60-486F-B405-0516204EA2C2}" srcOrd="0" destOrd="0" presId="urn:microsoft.com/office/officeart/2005/8/layout/radial4"/>
    <dgm:cxn modelId="{034C511A-E7B5-453A-A998-8E45C46233AD}" srcId="{1B904A88-8FCB-41D4-922E-2D1C1CF62C59}" destId="{641C18A5-60A3-44A5-A2DD-D23ED5776461}" srcOrd="1" destOrd="0" parTransId="{314EFDB2-03E4-48AE-9C8B-E3A6DCF3CD82}" sibTransId="{FA2FF103-8B61-4A41-BDD0-62FF03AA892A}"/>
    <dgm:cxn modelId="{34F941EF-1348-4A5C-9365-AADA204348DD}" type="presOf" srcId="{50AB3C2F-297D-436B-B5B9-F3222F6506A7}" destId="{DB37218D-117B-4980-90C4-A5026DFA0E81}" srcOrd="0" destOrd="0" presId="urn:microsoft.com/office/officeart/2005/8/layout/radial4"/>
    <dgm:cxn modelId="{28CCDC88-E951-457D-9195-FDF964526C3B}" srcId="{1B904A88-8FCB-41D4-922E-2D1C1CF62C59}" destId="{3E5DAC13-A595-4E4D-9EFE-A8D3A82B04E8}" srcOrd="2" destOrd="0" parTransId="{12EE50FE-F1DC-41E0-886D-33CEC85E3867}" sibTransId="{E6168E7B-B60A-484A-A8B0-F299CF70343B}"/>
    <dgm:cxn modelId="{5FD126BC-A6C1-445B-8C16-7698DD85AFE4}" type="presOf" srcId="{314EFDB2-03E4-48AE-9C8B-E3A6DCF3CD82}" destId="{1ED73CD4-AD62-44C6-9F3F-D436D201C5B5}" srcOrd="0" destOrd="0" presId="urn:microsoft.com/office/officeart/2005/8/layout/radial4"/>
    <dgm:cxn modelId="{28AE46A1-9BE0-48C1-B217-77DABBEE099B}" srcId="{1B904A88-8FCB-41D4-922E-2D1C1CF62C59}" destId="{CAFF411A-35D3-4D77-A081-5C3145AA124E}" srcOrd="0" destOrd="0" parTransId="{A32217E8-C03D-46AB-953D-C138E97E07FC}" sibTransId="{C34D6F8E-6FB5-4C5C-BBE0-CBCF1CB8D3F5}"/>
    <dgm:cxn modelId="{4077E188-DD56-4BB6-B946-E86EA37667CB}" type="presOf" srcId="{9CC5FA7A-4F89-4E36-B3CC-81788BB7CC6E}" destId="{319AD5C2-BA24-4AA4-9CE2-49B138DDEFED}" srcOrd="0" destOrd="0" presId="urn:microsoft.com/office/officeart/2005/8/layout/radial4"/>
    <dgm:cxn modelId="{48BE0EA1-3300-4400-B814-4E3FEDC0E1E3}" type="presParOf" srcId="{DB37218D-117B-4980-90C4-A5026DFA0E81}" destId="{F06582D0-3BA7-40DA-BF09-3CFD0DD799B0}" srcOrd="0" destOrd="0" presId="urn:microsoft.com/office/officeart/2005/8/layout/radial4"/>
    <dgm:cxn modelId="{DCB3CB2A-0735-461E-AAD6-530C13B69250}" type="presParOf" srcId="{DB37218D-117B-4980-90C4-A5026DFA0E81}" destId="{D33271DB-DC46-4C9C-B568-C056D0D773ED}" srcOrd="1" destOrd="0" presId="urn:microsoft.com/office/officeart/2005/8/layout/radial4"/>
    <dgm:cxn modelId="{C640688F-25EA-451B-BC90-6BB3E01270C3}" type="presParOf" srcId="{DB37218D-117B-4980-90C4-A5026DFA0E81}" destId="{BFC9872B-9704-4ACC-BBA7-11367A94F2FF}" srcOrd="2" destOrd="0" presId="urn:microsoft.com/office/officeart/2005/8/layout/radial4"/>
    <dgm:cxn modelId="{2627CE1C-1471-43E8-8D2A-47C1CD96DD50}" type="presParOf" srcId="{DB37218D-117B-4980-90C4-A5026DFA0E81}" destId="{1ED73CD4-AD62-44C6-9F3F-D436D201C5B5}" srcOrd="3" destOrd="0" presId="urn:microsoft.com/office/officeart/2005/8/layout/radial4"/>
    <dgm:cxn modelId="{CB873ED6-7E8C-4A49-822D-02874CDAEA31}" type="presParOf" srcId="{DB37218D-117B-4980-90C4-A5026DFA0E81}" destId="{20C7465A-7B95-43FF-BBCE-B623A8982C4C}" srcOrd="4" destOrd="0" presId="urn:microsoft.com/office/officeart/2005/8/layout/radial4"/>
    <dgm:cxn modelId="{F453C82D-0E39-4684-B35A-1DCC090B3638}" type="presParOf" srcId="{DB37218D-117B-4980-90C4-A5026DFA0E81}" destId="{20F2E6E3-2F60-486F-B405-0516204EA2C2}" srcOrd="5" destOrd="0" presId="urn:microsoft.com/office/officeart/2005/8/layout/radial4"/>
    <dgm:cxn modelId="{C6FCDB9C-3BE4-4C47-B3FE-C0F789D0E10D}" type="presParOf" srcId="{DB37218D-117B-4980-90C4-A5026DFA0E81}" destId="{66DB72DC-2F74-4238-8547-873A94978EFB}" srcOrd="6" destOrd="0" presId="urn:microsoft.com/office/officeart/2005/8/layout/radial4"/>
    <dgm:cxn modelId="{8676192E-8537-4665-B8D2-A7551481E7E0}" type="presParOf" srcId="{DB37218D-117B-4980-90C4-A5026DFA0E81}" destId="{9B533ABB-931A-4600-8D69-4F8563E9CBDB}" srcOrd="7" destOrd="0" presId="urn:microsoft.com/office/officeart/2005/8/layout/radial4"/>
    <dgm:cxn modelId="{5BDF9465-BC6C-48EB-959B-A831BAE491D2}" type="presParOf" srcId="{DB37218D-117B-4980-90C4-A5026DFA0E81}" destId="{319AD5C2-BA24-4AA4-9CE2-49B138DDEFED}"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8B5C1D-CCD7-411F-BD45-0F6F44934493}" type="doc">
      <dgm:prSet loTypeId="urn:microsoft.com/office/officeart/2005/8/layout/process1" loCatId="process" qsTypeId="urn:microsoft.com/office/officeart/2005/8/quickstyle/simple1" qsCatId="simple" csTypeId="urn:microsoft.com/office/officeart/2005/8/colors/accent1_2" csCatId="accent1" phldr="1"/>
      <dgm:spPr/>
    </dgm:pt>
    <dgm:pt modelId="{2C65965A-35FB-45E4-899B-016B54A1405F}">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SDB Database</a:t>
          </a:r>
          <a:endParaRPr lang="pt-BR" dirty="0"/>
        </a:p>
      </dgm:t>
    </dgm:pt>
    <dgm:pt modelId="{1A87B334-CC65-48BE-AFE8-C843CB00EA6C}" type="parTrans" cxnId="{446158FF-204C-4085-92CE-C722FC0D375D}">
      <dgm:prSet/>
      <dgm:spPr/>
      <dgm:t>
        <a:bodyPr/>
        <a:lstStyle/>
        <a:p>
          <a:endParaRPr lang="pt-BR"/>
        </a:p>
      </dgm:t>
    </dgm:pt>
    <dgm:pt modelId="{D1C211F3-AA47-4FA5-B581-77CD1C948E10}" type="sibTrans" cxnId="{446158FF-204C-4085-92CE-C722FC0D375D}">
      <dgm:prSet/>
      <dgm:spPr/>
      <dgm:t>
        <a:bodyPr/>
        <a:lstStyle/>
        <a:p>
          <a:endParaRPr lang="pt-BR"/>
        </a:p>
      </dgm:t>
    </dgm:pt>
    <dgm:pt modelId="{545AD3D5-DD46-4141-A550-5C2DAEC9FAF6}">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SPDA Image</a:t>
          </a:r>
          <a:endParaRPr lang="pt-BR" dirty="0"/>
        </a:p>
      </dgm:t>
    </dgm:pt>
    <dgm:pt modelId="{E986364D-6332-4A19-BDC8-0EB4F1A83D31}" type="parTrans" cxnId="{1D679083-E8B8-4A69-9883-31B51644EC59}">
      <dgm:prSet/>
      <dgm:spPr/>
      <dgm:t>
        <a:bodyPr/>
        <a:lstStyle/>
        <a:p>
          <a:endParaRPr lang="pt-BR"/>
        </a:p>
      </dgm:t>
    </dgm:pt>
    <dgm:pt modelId="{346058F4-FA49-40BB-8B77-5DCDE9533B98}" type="sibTrans" cxnId="{1D679083-E8B8-4A69-9883-31B51644EC59}">
      <dgm:prSet/>
      <dgm:spPr/>
      <dgm:t>
        <a:bodyPr/>
        <a:lstStyle/>
        <a:p>
          <a:endParaRPr lang="pt-BR"/>
        </a:p>
      </dgm:t>
    </dgm:pt>
    <dgm:pt modelId="{176171EA-DD05-464F-A17D-834EBADD5B26}">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SPDA Database</a:t>
          </a:r>
          <a:endParaRPr lang="pt-BR" dirty="0"/>
        </a:p>
      </dgm:t>
    </dgm:pt>
    <dgm:pt modelId="{45A15BCE-45ED-473D-BE6B-7D9F4167B737}" type="parTrans" cxnId="{050F4B11-E56D-4F40-8677-6AB0DC59F849}">
      <dgm:prSet/>
      <dgm:spPr/>
      <dgm:t>
        <a:bodyPr/>
        <a:lstStyle/>
        <a:p>
          <a:endParaRPr lang="pt-BR"/>
        </a:p>
      </dgm:t>
    </dgm:pt>
    <dgm:pt modelId="{79911DF7-D133-4F5B-A802-3F24B3C99BDD}" type="sibTrans" cxnId="{050F4B11-E56D-4F40-8677-6AB0DC59F849}">
      <dgm:prSet/>
      <dgm:spPr/>
      <dgm:t>
        <a:bodyPr/>
        <a:lstStyle/>
        <a:p>
          <a:endParaRPr lang="pt-BR"/>
        </a:p>
      </dgm:t>
    </dgm:pt>
    <dgm:pt modelId="{B33C22FF-F62B-42FB-917A-289892A1B275}" type="pres">
      <dgm:prSet presAssocID="{BF8B5C1D-CCD7-411F-BD45-0F6F44934493}" presName="Name0" presStyleCnt="0">
        <dgm:presLayoutVars>
          <dgm:dir/>
          <dgm:resizeHandles val="exact"/>
        </dgm:presLayoutVars>
      </dgm:prSet>
      <dgm:spPr/>
    </dgm:pt>
    <dgm:pt modelId="{5C1BE5AD-7E34-458F-B541-6DB8ADB6CE16}" type="pres">
      <dgm:prSet presAssocID="{2C65965A-35FB-45E4-899B-016B54A1405F}" presName="node" presStyleLbl="node1" presStyleIdx="0" presStyleCnt="3" custScaleX="71820" custScaleY="64967">
        <dgm:presLayoutVars>
          <dgm:bulletEnabled val="1"/>
        </dgm:presLayoutVars>
      </dgm:prSet>
      <dgm:spPr/>
      <dgm:t>
        <a:bodyPr/>
        <a:lstStyle/>
        <a:p>
          <a:endParaRPr lang="pt-BR"/>
        </a:p>
      </dgm:t>
    </dgm:pt>
    <dgm:pt modelId="{E2B8163F-8A69-42F4-911E-365B13E1863C}" type="pres">
      <dgm:prSet presAssocID="{D1C211F3-AA47-4FA5-B581-77CD1C948E10}" presName="sibTrans" presStyleLbl="sibTrans2D1" presStyleIdx="0" presStyleCnt="2" custScaleX="166863" custScaleY="88429"/>
      <dgm:spPr>
        <a:prstGeom prst="leftRightArrow">
          <a:avLst/>
        </a:prstGeom>
      </dgm:spPr>
      <dgm:t>
        <a:bodyPr/>
        <a:lstStyle/>
        <a:p>
          <a:endParaRPr lang="pt-BR"/>
        </a:p>
      </dgm:t>
    </dgm:pt>
    <dgm:pt modelId="{E87A8EBE-2AE0-48CA-85EF-7697D4D5036B}" type="pres">
      <dgm:prSet presAssocID="{D1C211F3-AA47-4FA5-B581-77CD1C948E10}" presName="connectorText" presStyleLbl="sibTrans2D1" presStyleIdx="0" presStyleCnt="2"/>
      <dgm:spPr/>
      <dgm:t>
        <a:bodyPr/>
        <a:lstStyle/>
        <a:p>
          <a:endParaRPr lang="pt-BR"/>
        </a:p>
      </dgm:t>
    </dgm:pt>
    <dgm:pt modelId="{24B35E6F-14AC-426F-A6BB-20887253DB0B}" type="pres">
      <dgm:prSet presAssocID="{545AD3D5-DD46-4141-A550-5C2DAEC9FAF6}" presName="node" presStyleLbl="node1" presStyleIdx="1" presStyleCnt="3" custScaleX="71820" custScaleY="64967">
        <dgm:presLayoutVars>
          <dgm:bulletEnabled val="1"/>
        </dgm:presLayoutVars>
      </dgm:prSet>
      <dgm:spPr/>
      <dgm:t>
        <a:bodyPr/>
        <a:lstStyle/>
        <a:p>
          <a:endParaRPr lang="pt-BR"/>
        </a:p>
      </dgm:t>
    </dgm:pt>
    <dgm:pt modelId="{1B8C5219-6EA1-4175-BEB4-D99CA2197CD6}" type="pres">
      <dgm:prSet presAssocID="{346058F4-FA49-40BB-8B77-5DCDE9533B98}" presName="sibTrans" presStyleLbl="sibTrans2D1" presStyleIdx="1" presStyleCnt="2" custScaleX="166863" custScaleY="88429"/>
      <dgm:spPr>
        <a:prstGeom prst="leftRightArrow">
          <a:avLst/>
        </a:prstGeom>
      </dgm:spPr>
      <dgm:t>
        <a:bodyPr/>
        <a:lstStyle/>
        <a:p>
          <a:endParaRPr lang="pt-BR"/>
        </a:p>
      </dgm:t>
    </dgm:pt>
    <dgm:pt modelId="{3F2637FC-5AAC-454C-9765-0987F1D77863}" type="pres">
      <dgm:prSet presAssocID="{346058F4-FA49-40BB-8B77-5DCDE9533B98}" presName="connectorText" presStyleLbl="sibTrans2D1" presStyleIdx="1" presStyleCnt="2"/>
      <dgm:spPr/>
      <dgm:t>
        <a:bodyPr/>
        <a:lstStyle/>
        <a:p>
          <a:endParaRPr lang="pt-BR"/>
        </a:p>
      </dgm:t>
    </dgm:pt>
    <dgm:pt modelId="{DB6E08AF-B5E5-459B-BE16-8660EDF41BE2}" type="pres">
      <dgm:prSet presAssocID="{176171EA-DD05-464F-A17D-834EBADD5B26}" presName="node" presStyleLbl="node1" presStyleIdx="2" presStyleCnt="3" custScaleX="71820" custScaleY="64967">
        <dgm:presLayoutVars>
          <dgm:bulletEnabled val="1"/>
        </dgm:presLayoutVars>
      </dgm:prSet>
      <dgm:spPr/>
      <dgm:t>
        <a:bodyPr/>
        <a:lstStyle/>
        <a:p>
          <a:endParaRPr lang="pt-BR"/>
        </a:p>
      </dgm:t>
    </dgm:pt>
  </dgm:ptLst>
  <dgm:cxnLst>
    <dgm:cxn modelId="{78829179-3DC7-4821-8186-5F449D1D37E2}" type="presOf" srcId="{BF8B5C1D-CCD7-411F-BD45-0F6F44934493}" destId="{B33C22FF-F62B-42FB-917A-289892A1B275}" srcOrd="0" destOrd="0" presId="urn:microsoft.com/office/officeart/2005/8/layout/process1"/>
    <dgm:cxn modelId="{050F4B11-E56D-4F40-8677-6AB0DC59F849}" srcId="{BF8B5C1D-CCD7-411F-BD45-0F6F44934493}" destId="{176171EA-DD05-464F-A17D-834EBADD5B26}" srcOrd="2" destOrd="0" parTransId="{45A15BCE-45ED-473D-BE6B-7D9F4167B737}" sibTransId="{79911DF7-D133-4F5B-A802-3F24B3C99BDD}"/>
    <dgm:cxn modelId="{446158FF-204C-4085-92CE-C722FC0D375D}" srcId="{BF8B5C1D-CCD7-411F-BD45-0F6F44934493}" destId="{2C65965A-35FB-45E4-899B-016B54A1405F}" srcOrd="0" destOrd="0" parTransId="{1A87B334-CC65-48BE-AFE8-C843CB00EA6C}" sibTransId="{D1C211F3-AA47-4FA5-B581-77CD1C948E10}"/>
    <dgm:cxn modelId="{00290FBE-FE62-4D8E-96CC-E6F129FDF245}" type="presOf" srcId="{D1C211F3-AA47-4FA5-B581-77CD1C948E10}" destId="{E87A8EBE-2AE0-48CA-85EF-7697D4D5036B}" srcOrd="1" destOrd="0" presId="urn:microsoft.com/office/officeart/2005/8/layout/process1"/>
    <dgm:cxn modelId="{7BA028DA-BCE2-4EE7-9C5D-6F51B2EB8EF8}" type="presOf" srcId="{D1C211F3-AA47-4FA5-B581-77CD1C948E10}" destId="{E2B8163F-8A69-42F4-911E-365B13E1863C}" srcOrd="0" destOrd="0" presId="urn:microsoft.com/office/officeart/2005/8/layout/process1"/>
    <dgm:cxn modelId="{090D56A9-65A6-4DE6-9991-2ECF9223DFD0}" type="presOf" srcId="{176171EA-DD05-464F-A17D-834EBADD5B26}" destId="{DB6E08AF-B5E5-459B-BE16-8660EDF41BE2}" srcOrd="0" destOrd="0" presId="urn:microsoft.com/office/officeart/2005/8/layout/process1"/>
    <dgm:cxn modelId="{A212EE7A-98BB-4B7B-B79A-872C3F2BE667}" type="presOf" srcId="{346058F4-FA49-40BB-8B77-5DCDE9533B98}" destId="{3F2637FC-5AAC-454C-9765-0987F1D77863}" srcOrd="1" destOrd="0" presId="urn:microsoft.com/office/officeart/2005/8/layout/process1"/>
    <dgm:cxn modelId="{1D679083-E8B8-4A69-9883-31B51644EC59}" srcId="{BF8B5C1D-CCD7-411F-BD45-0F6F44934493}" destId="{545AD3D5-DD46-4141-A550-5C2DAEC9FAF6}" srcOrd="1" destOrd="0" parTransId="{E986364D-6332-4A19-BDC8-0EB4F1A83D31}" sibTransId="{346058F4-FA49-40BB-8B77-5DCDE9533B98}"/>
    <dgm:cxn modelId="{B6D77D9A-4E5B-411A-8F8D-B2024C9BE9E6}" type="presOf" srcId="{545AD3D5-DD46-4141-A550-5C2DAEC9FAF6}" destId="{24B35E6F-14AC-426F-A6BB-20887253DB0B}" srcOrd="0" destOrd="0" presId="urn:microsoft.com/office/officeart/2005/8/layout/process1"/>
    <dgm:cxn modelId="{D5058BF5-6187-4390-B7E2-C42D90ED236A}" type="presOf" srcId="{2C65965A-35FB-45E4-899B-016B54A1405F}" destId="{5C1BE5AD-7E34-458F-B541-6DB8ADB6CE16}" srcOrd="0" destOrd="0" presId="urn:microsoft.com/office/officeart/2005/8/layout/process1"/>
    <dgm:cxn modelId="{2377D9BB-FE57-4937-9ECC-5CE159D433CF}" type="presOf" srcId="{346058F4-FA49-40BB-8B77-5DCDE9533B98}" destId="{1B8C5219-6EA1-4175-BEB4-D99CA2197CD6}" srcOrd="0" destOrd="0" presId="urn:microsoft.com/office/officeart/2005/8/layout/process1"/>
    <dgm:cxn modelId="{52C7D843-4DFA-49C0-BFBA-668B1E019E95}" type="presParOf" srcId="{B33C22FF-F62B-42FB-917A-289892A1B275}" destId="{5C1BE5AD-7E34-458F-B541-6DB8ADB6CE16}" srcOrd="0" destOrd="0" presId="urn:microsoft.com/office/officeart/2005/8/layout/process1"/>
    <dgm:cxn modelId="{780DA892-1265-4EDD-838B-8C20BA629CD8}" type="presParOf" srcId="{B33C22FF-F62B-42FB-917A-289892A1B275}" destId="{E2B8163F-8A69-42F4-911E-365B13E1863C}" srcOrd="1" destOrd="0" presId="urn:microsoft.com/office/officeart/2005/8/layout/process1"/>
    <dgm:cxn modelId="{D971507A-A461-4716-8715-E48282590639}" type="presParOf" srcId="{E2B8163F-8A69-42F4-911E-365B13E1863C}" destId="{E87A8EBE-2AE0-48CA-85EF-7697D4D5036B}" srcOrd="0" destOrd="0" presId="urn:microsoft.com/office/officeart/2005/8/layout/process1"/>
    <dgm:cxn modelId="{AD34ECCE-F19E-4CE8-9CCB-E13FB5DE1ABB}" type="presParOf" srcId="{B33C22FF-F62B-42FB-917A-289892A1B275}" destId="{24B35E6F-14AC-426F-A6BB-20887253DB0B}" srcOrd="2" destOrd="0" presId="urn:microsoft.com/office/officeart/2005/8/layout/process1"/>
    <dgm:cxn modelId="{22EEE468-85AC-4089-8398-005D53060BCD}" type="presParOf" srcId="{B33C22FF-F62B-42FB-917A-289892A1B275}" destId="{1B8C5219-6EA1-4175-BEB4-D99CA2197CD6}" srcOrd="3" destOrd="0" presId="urn:microsoft.com/office/officeart/2005/8/layout/process1"/>
    <dgm:cxn modelId="{ED0C3DEF-F2B0-4375-807D-1DC4C915F31B}" type="presParOf" srcId="{1B8C5219-6EA1-4175-BEB4-D99CA2197CD6}" destId="{3F2637FC-5AAC-454C-9765-0987F1D77863}" srcOrd="0" destOrd="0" presId="urn:microsoft.com/office/officeart/2005/8/layout/process1"/>
    <dgm:cxn modelId="{62FCD75D-9337-4B8F-9D7F-734408ED5061}" type="presParOf" srcId="{B33C22FF-F62B-42FB-917A-289892A1B275}" destId="{DB6E08AF-B5E5-459B-BE16-8660EDF41BE2}"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70B0AFE-5D4B-4A6B-876A-F533A85D5562}"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pt-BR"/>
        </a:p>
      </dgm:t>
    </dgm:pt>
    <dgm:pt modelId="{4CD2AF6A-6499-4F11-8870-3AD10822E8EC}">
      <dgm:prSet phldrT="[Texto]" custT="1"/>
      <dgm:spPr/>
      <dgm:t>
        <a:bodyPr/>
        <a:lstStyle/>
        <a:p>
          <a:r>
            <a:rPr lang="pt-BR" sz="2000" dirty="0" smtClean="0"/>
            <a:t>Exportação de Dados</a:t>
          </a:r>
          <a:endParaRPr lang="pt-BR" sz="2000" dirty="0"/>
        </a:p>
      </dgm:t>
    </dgm:pt>
    <dgm:pt modelId="{5EE2D2AF-D9C8-4F75-9F71-B330EBC2E8B5}" type="parTrans" cxnId="{4B5A8ACF-3163-4607-8164-033887CC95AE}">
      <dgm:prSet/>
      <dgm:spPr/>
      <dgm:t>
        <a:bodyPr/>
        <a:lstStyle/>
        <a:p>
          <a:endParaRPr lang="pt-BR" sz="2200"/>
        </a:p>
      </dgm:t>
    </dgm:pt>
    <dgm:pt modelId="{084FF634-B1A8-478D-A38F-352D1EBDBAF1}" type="sibTrans" cxnId="{4B5A8ACF-3163-4607-8164-033887CC95AE}">
      <dgm:prSet/>
      <dgm:spPr/>
      <dgm:t>
        <a:bodyPr/>
        <a:lstStyle/>
        <a:p>
          <a:endParaRPr lang="pt-BR" sz="2200"/>
        </a:p>
      </dgm:t>
    </dgm:pt>
    <dgm:pt modelId="{1BD4BB3B-5B03-49E0-9008-D02DC1AE4BDA}">
      <dgm:prSet phldrT="[Texto]" custT="1"/>
      <dgm:spPr/>
      <dgm:t>
        <a:bodyPr/>
        <a:lstStyle/>
        <a:p>
          <a:endParaRPr lang="pt-BR" sz="1100" dirty="0"/>
        </a:p>
      </dgm:t>
    </dgm:pt>
    <dgm:pt modelId="{C82C08C2-92EC-4ADE-91C8-0F39609A4419}" type="parTrans" cxnId="{2649507D-0A6E-4F43-A320-E772A4B8D7AA}">
      <dgm:prSet/>
      <dgm:spPr/>
      <dgm:t>
        <a:bodyPr/>
        <a:lstStyle/>
        <a:p>
          <a:endParaRPr lang="pt-BR" sz="2200"/>
        </a:p>
      </dgm:t>
    </dgm:pt>
    <dgm:pt modelId="{D0AA1192-FFFA-41FC-BB45-6A7178DF6AFD}" type="sibTrans" cxnId="{2649507D-0A6E-4F43-A320-E772A4B8D7AA}">
      <dgm:prSet/>
      <dgm:spPr/>
      <dgm:t>
        <a:bodyPr/>
        <a:lstStyle/>
        <a:p>
          <a:endParaRPr lang="pt-BR" sz="2200"/>
        </a:p>
      </dgm:t>
    </dgm:pt>
    <dgm:pt modelId="{C21AB7E9-A3BF-4006-AA6E-89CB7FD637A7}">
      <dgm:prSet phldrT="[Texto]" custT="1"/>
      <dgm:spPr>
        <a:solidFill>
          <a:schemeClr val="accent2">
            <a:lumMod val="60000"/>
            <a:lumOff val="40000"/>
          </a:schemeClr>
        </a:solidFill>
      </dgm:spPr>
      <dgm:t>
        <a:bodyPr/>
        <a:lstStyle/>
        <a:p>
          <a:r>
            <a:rPr lang="pt-BR" sz="2400" dirty="0" smtClean="0"/>
            <a:t>SPDA</a:t>
          </a:r>
          <a:endParaRPr lang="pt-BR" sz="2400" dirty="0"/>
        </a:p>
      </dgm:t>
    </dgm:pt>
    <dgm:pt modelId="{17883E75-468A-4DCC-BA44-8AE29B5F9F3B}" type="parTrans" cxnId="{9FEB9601-2F01-411A-8627-047699712310}">
      <dgm:prSet/>
      <dgm:spPr/>
      <dgm:t>
        <a:bodyPr/>
        <a:lstStyle/>
        <a:p>
          <a:endParaRPr lang="pt-BR" sz="2200"/>
        </a:p>
      </dgm:t>
    </dgm:pt>
    <dgm:pt modelId="{858C3220-B169-4530-B58F-5E6305F9C3AC}" type="sibTrans" cxnId="{9FEB9601-2F01-411A-8627-047699712310}">
      <dgm:prSet/>
      <dgm:spPr/>
      <dgm:t>
        <a:bodyPr/>
        <a:lstStyle/>
        <a:p>
          <a:endParaRPr lang="pt-BR" sz="2200"/>
        </a:p>
      </dgm:t>
    </dgm:pt>
    <dgm:pt modelId="{B30C002A-8EA8-4585-A144-B72204AF4218}">
      <dgm:prSet phldrT="[Texto]" custT="1"/>
      <dgm:spPr/>
      <dgm:t>
        <a:bodyPr/>
        <a:lstStyle/>
        <a:p>
          <a:endParaRPr lang="pt-BR" sz="1100" dirty="0"/>
        </a:p>
      </dgm:t>
    </dgm:pt>
    <dgm:pt modelId="{A48E2E1F-F637-4BD4-A346-14434F266696}" type="parTrans" cxnId="{5EEF8D58-33F2-4372-B5EC-A94F20AB3403}">
      <dgm:prSet/>
      <dgm:spPr/>
      <dgm:t>
        <a:bodyPr/>
        <a:lstStyle/>
        <a:p>
          <a:endParaRPr lang="pt-BR" sz="2200"/>
        </a:p>
      </dgm:t>
    </dgm:pt>
    <dgm:pt modelId="{C8D4AAA8-27CE-4C57-9CF1-4E8109A06FD6}" type="sibTrans" cxnId="{5EEF8D58-33F2-4372-B5EC-A94F20AB3403}">
      <dgm:prSet/>
      <dgm:spPr/>
      <dgm:t>
        <a:bodyPr/>
        <a:lstStyle/>
        <a:p>
          <a:endParaRPr lang="pt-BR" sz="2200"/>
        </a:p>
      </dgm:t>
    </dgm:pt>
    <dgm:pt modelId="{47AAB4FD-08E4-4FE9-8031-3429F2091DCD}">
      <dgm:prSet phldrT="[Texto]" custT="1"/>
      <dgm:spPr>
        <a:solidFill>
          <a:schemeClr val="accent2">
            <a:lumMod val="60000"/>
            <a:lumOff val="40000"/>
          </a:schemeClr>
        </a:solidFill>
      </dgm:spPr>
      <dgm:t>
        <a:bodyPr/>
        <a:lstStyle/>
        <a:p>
          <a:r>
            <a:rPr lang="pt-BR" sz="2400" dirty="0" smtClean="0"/>
            <a:t>RDB</a:t>
          </a:r>
          <a:endParaRPr lang="pt-BR" sz="2400" dirty="0"/>
        </a:p>
      </dgm:t>
    </dgm:pt>
    <dgm:pt modelId="{87AB2326-BC8D-426A-B91B-07DE1ECD3B87}" type="parTrans" cxnId="{D0B06139-51D2-4579-AB40-AB69FA351451}">
      <dgm:prSet/>
      <dgm:spPr/>
      <dgm:t>
        <a:bodyPr/>
        <a:lstStyle/>
        <a:p>
          <a:endParaRPr lang="pt-BR" sz="2200"/>
        </a:p>
      </dgm:t>
    </dgm:pt>
    <dgm:pt modelId="{1E696806-5A29-4267-A4EE-94CAB4E423BD}" type="sibTrans" cxnId="{D0B06139-51D2-4579-AB40-AB69FA351451}">
      <dgm:prSet/>
      <dgm:spPr/>
      <dgm:t>
        <a:bodyPr/>
        <a:lstStyle/>
        <a:p>
          <a:endParaRPr lang="pt-BR" sz="2200"/>
        </a:p>
      </dgm:t>
    </dgm:pt>
    <dgm:pt modelId="{94CE60A1-5454-4612-AC0A-0D51B32EC689}">
      <dgm:prSet phldrT="[Texto]" custT="1"/>
      <dgm:spPr/>
      <dgm:t>
        <a:bodyPr/>
        <a:lstStyle/>
        <a:p>
          <a:endParaRPr lang="pt-BR" sz="1100" dirty="0"/>
        </a:p>
      </dgm:t>
    </dgm:pt>
    <dgm:pt modelId="{84B2FD72-5FE4-4E37-AC5B-EE5E81AB9BA2}" type="parTrans" cxnId="{45995C24-1857-4096-A022-235CB19C7165}">
      <dgm:prSet/>
      <dgm:spPr/>
      <dgm:t>
        <a:bodyPr/>
        <a:lstStyle/>
        <a:p>
          <a:endParaRPr lang="pt-BR" sz="2200"/>
        </a:p>
      </dgm:t>
    </dgm:pt>
    <dgm:pt modelId="{57A29AE5-C1A2-4E78-846B-304B1781365F}" type="sibTrans" cxnId="{45995C24-1857-4096-A022-235CB19C7165}">
      <dgm:prSet/>
      <dgm:spPr/>
      <dgm:t>
        <a:bodyPr/>
        <a:lstStyle/>
        <a:p>
          <a:endParaRPr lang="pt-BR" sz="2200"/>
        </a:p>
      </dgm:t>
    </dgm:pt>
    <dgm:pt modelId="{26AEF8A3-8D53-4113-8816-C529404669C4}">
      <dgm:prSet phldrT="[Texto]" custT="1"/>
      <dgm:spPr/>
      <dgm:t>
        <a:bodyPr/>
        <a:lstStyle/>
        <a:p>
          <a:r>
            <a:rPr lang="pt-BR" sz="2000" dirty="0" smtClean="0"/>
            <a:t>Importação</a:t>
          </a:r>
        </a:p>
        <a:p>
          <a:r>
            <a:rPr lang="pt-BR" sz="2000" dirty="0" smtClean="0"/>
            <a:t>de Dados</a:t>
          </a:r>
          <a:endParaRPr lang="pt-BR" sz="2000" dirty="0"/>
        </a:p>
      </dgm:t>
    </dgm:pt>
    <dgm:pt modelId="{DCCC5438-5518-4281-9E2F-BEF5D7806AAE}" type="parTrans" cxnId="{EA9E68D1-3855-4A41-871B-E0463D61BEE9}">
      <dgm:prSet/>
      <dgm:spPr/>
      <dgm:t>
        <a:bodyPr/>
        <a:lstStyle/>
        <a:p>
          <a:endParaRPr lang="pt-BR" sz="2200"/>
        </a:p>
      </dgm:t>
    </dgm:pt>
    <dgm:pt modelId="{9152CFB7-1B2A-49FE-BA1B-71FE52A57B02}" type="sibTrans" cxnId="{EA9E68D1-3855-4A41-871B-E0463D61BEE9}">
      <dgm:prSet/>
      <dgm:spPr/>
      <dgm:t>
        <a:bodyPr/>
        <a:lstStyle/>
        <a:p>
          <a:endParaRPr lang="pt-BR" sz="2200"/>
        </a:p>
      </dgm:t>
    </dgm:pt>
    <dgm:pt modelId="{55514E1D-731F-448F-A1CC-C59DC862BB93}">
      <dgm:prSet phldrT="[Texto]" custT="1"/>
      <dgm:spPr/>
      <dgm:t>
        <a:bodyPr/>
        <a:lstStyle/>
        <a:p>
          <a:endParaRPr lang="pt-BR" sz="1100" dirty="0"/>
        </a:p>
      </dgm:t>
    </dgm:pt>
    <dgm:pt modelId="{80F034A7-AB4D-41FA-9B6F-CE7396E11F13}" type="parTrans" cxnId="{5CD9C619-6BCF-4A20-9E18-6001A92BFDF7}">
      <dgm:prSet/>
      <dgm:spPr/>
      <dgm:t>
        <a:bodyPr/>
        <a:lstStyle/>
        <a:p>
          <a:endParaRPr lang="pt-BR" sz="2200"/>
        </a:p>
      </dgm:t>
    </dgm:pt>
    <dgm:pt modelId="{71BEA92D-6EB7-46C6-A7C4-4629134E320D}" type="sibTrans" cxnId="{5CD9C619-6BCF-4A20-9E18-6001A92BFDF7}">
      <dgm:prSet/>
      <dgm:spPr/>
      <dgm:t>
        <a:bodyPr/>
        <a:lstStyle/>
        <a:p>
          <a:endParaRPr lang="pt-BR" sz="2200"/>
        </a:p>
      </dgm:t>
    </dgm:pt>
    <dgm:pt modelId="{38939FD8-E45D-49C7-8500-66688D119272}" type="pres">
      <dgm:prSet presAssocID="{D70B0AFE-5D4B-4A6B-876A-F533A85D5562}" presName="cycleMatrixDiagram" presStyleCnt="0">
        <dgm:presLayoutVars>
          <dgm:chMax val="1"/>
          <dgm:dir/>
          <dgm:animLvl val="lvl"/>
          <dgm:resizeHandles val="exact"/>
        </dgm:presLayoutVars>
      </dgm:prSet>
      <dgm:spPr/>
    </dgm:pt>
    <dgm:pt modelId="{7B7791DE-976F-4EEB-B867-581AC47929D6}" type="pres">
      <dgm:prSet presAssocID="{D70B0AFE-5D4B-4A6B-876A-F533A85D5562}" presName="children" presStyleCnt="0"/>
      <dgm:spPr/>
    </dgm:pt>
    <dgm:pt modelId="{BCA370F1-7C8A-457D-9547-95ECB41DA91A}" type="pres">
      <dgm:prSet presAssocID="{D70B0AFE-5D4B-4A6B-876A-F533A85D5562}" presName="child1group" presStyleCnt="0"/>
      <dgm:spPr/>
    </dgm:pt>
    <dgm:pt modelId="{123CCADA-FDD9-4362-8DA9-DD447F6EDDE1}" type="pres">
      <dgm:prSet presAssocID="{D70B0AFE-5D4B-4A6B-876A-F533A85D5562}" presName="child1" presStyleLbl="bgAcc1" presStyleIdx="0" presStyleCnt="4" custLinFactNeighborX="-26226"/>
      <dgm:spPr/>
      <dgm:t>
        <a:bodyPr/>
        <a:lstStyle/>
        <a:p>
          <a:endParaRPr lang="pt-BR"/>
        </a:p>
      </dgm:t>
    </dgm:pt>
    <dgm:pt modelId="{40541D20-53B3-46CC-A43D-9A4673FE5EC2}" type="pres">
      <dgm:prSet presAssocID="{D70B0AFE-5D4B-4A6B-876A-F533A85D5562}" presName="child1Text" presStyleLbl="bgAcc1" presStyleIdx="0" presStyleCnt="4">
        <dgm:presLayoutVars>
          <dgm:bulletEnabled val="1"/>
        </dgm:presLayoutVars>
      </dgm:prSet>
      <dgm:spPr/>
      <dgm:t>
        <a:bodyPr/>
        <a:lstStyle/>
        <a:p>
          <a:endParaRPr lang="pt-BR"/>
        </a:p>
      </dgm:t>
    </dgm:pt>
    <dgm:pt modelId="{6C52AABC-6842-4EF8-9F0F-F29F928E3B65}" type="pres">
      <dgm:prSet presAssocID="{D70B0AFE-5D4B-4A6B-876A-F533A85D5562}" presName="child2group" presStyleCnt="0"/>
      <dgm:spPr/>
    </dgm:pt>
    <dgm:pt modelId="{065EAADC-B529-4305-BC2D-ACB012FC1A51}" type="pres">
      <dgm:prSet presAssocID="{D70B0AFE-5D4B-4A6B-876A-F533A85D5562}" presName="child2" presStyleLbl="bgAcc1" presStyleIdx="1" presStyleCnt="4" custLinFactNeighborX="26226"/>
      <dgm:spPr/>
      <dgm:t>
        <a:bodyPr/>
        <a:lstStyle/>
        <a:p>
          <a:endParaRPr lang="pt-BR"/>
        </a:p>
      </dgm:t>
    </dgm:pt>
    <dgm:pt modelId="{FE51A470-5243-43E2-AB28-D3F77A535F5E}" type="pres">
      <dgm:prSet presAssocID="{D70B0AFE-5D4B-4A6B-876A-F533A85D5562}" presName="child2Text" presStyleLbl="bgAcc1" presStyleIdx="1" presStyleCnt="4">
        <dgm:presLayoutVars>
          <dgm:bulletEnabled val="1"/>
        </dgm:presLayoutVars>
      </dgm:prSet>
      <dgm:spPr/>
      <dgm:t>
        <a:bodyPr/>
        <a:lstStyle/>
        <a:p>
          <a:endParaRPr lang="pt-BR"/>
        </a:p>
      </dgm:t>
    </dgm:pt>
    <dgm:pt modelId="{DAEF4B3A-D3E4-4228-A08B-ACD116609A7A}" type="pres">
      <dgm:prSet presAssocID="{D70B0AFE-5D4B-4A6B-876A-F533A85D5562}" presName="child3group" presStyleCnt="0"/>
      <dgm:spPr/>
    </dgm:pt>
    <dgm:pt modelId="{57A757C0-B46B-46F7-9617-3B06B7B281D5}" type="pres">
      <dgm:prSet presAssocID="{D70B0AFE-5D4B-4A6B-876A-F533A85D5562}" presName="child3" presStyleLbl="bgAcc1" presStyleIdx="2" presStyleCnt="4" custLinFactNeighborX="26226"/>
      <dgm:spPr/>
      <dgm:t>
        <a:bodyPr/>
        <a:lstStyle/>
        <a:p>
          <a:endParaRPr lang="pt-BR"/>
        </a:p>
      </dgm:t>
    </dgm:pt>
    <dgm:pt modelId="{E0E6859C-8CB0-4A5A-892B-5312CDF4AA3F}" type="pres">
      <dgm:prSet presAssocID="{D70B0AFE-5D4B-4A6B-876A-F533A85D5562}" presName="child3Text" presStyleLbl="bgAcc1" presStyleIdx="2" presStyleCnt="4">
        <dgm:presLayoutVars>
          <dgm:bulletEnabled val="1"/>
        </dgm:presLayoutVars>
      </dgm:prSet>
      <dgm:spPr/>
      <dgm:t>
        <a:bodyPr/>
        <a:lstStyle/>
        <a:p>
          <a:endParaRPr lang="pt-BR"/>
        </a:p>
      </dgm:t>
    </dgm:pt>
    <dgm:pt modelId="{68C4FF82-414B-4257-AC97-2D41D8F841D0}" type="pres">
      <dgm:prSet presAssocID="{D70B0AFE-5D4B-4A6B-876A-F533A85D5562}" presName="child4group" presStyleCnt="0"/>
      <dgm:spPr/>
    </dgm:pt>
    <dgm:pt modelId="{C9087DC0-CA5F-432C-AC64-22F671DFA86D}" type="pres">
      <dgm:prSet presAssocID="{D70B0AFE-5D4B-4A6B-876A-F533A85D5562}" presName="child4" presStyleLbl="bgAcc1" presStyleIdx="3" presStyleCnt="4" custLinFactNeighborX="-26226"/>
      <dgm:spPr/>
      <dgm:t>
        <a:bodyPr/>
        <a:lstStyle/>
        <a:p>
          <a:endParaRPr lang="pt-BR"/>
        </a:p>
      </dgm:t>
    </dgm:pt>
    <dgm:pt modelId="{80E96D9C-C078-49E4-8DE9-3464E9102628}" type="pres">
      <dgm:prSet presAssocID="{D70B0AFE-5D4B-4A6B-876A-F533A85D5562}" presName="child4Text" presStyleLbl="bgAcc1" presStyleIdx="3" presStyleCnt="4">
        <dgm:presLayoutVars>
          <dgm:bulletEnabled val="1"/>
        </dgm:presLayoutVars>
      </dgm:prSet>
      <dgm:spPr/>
      <dgm:t>
        <a:bodyPr/>
        <a:lstStyle/>
        <a:p>
          <a:endParaRPr lang="pt-BR"/>
        </a:p>
      </dgm:t>
    </dgm:pt>
    <dgm:pt modelId="{0E7E1DE8-42D8-4887-AB1C-C15A9318CCC2}" type="pres">
      <dgm:prSet presAssocID="{D70B0AFE-5D4B-4A6B-876A-F533A85D5562}" presName="childPlaceholder" presStyleCnt="0"/>
      <dgm:spPr/>
    </dgm:pt>
    <dgm:pt modelId="{CF9957C5-D9AA-4AB0-A864-5141CFAD1380}" type="pres">
      <dgm:prSet presAssocID="{D70B0AFE-5D4B-4A6B-876A-F533A85D5562}" presName="circle" presStyleCnt="0"/>
      <dgm:spPr/>
    </dgm:pt>
    <dgm:pt modelId="{1D26D6FA-FFF2-4A37-B0E9-0FD1532F3006}" type="pres">
      <dgm:prSet presAssocID="{D70B0AFE-5D4B-4A6B-876A-F533A85D5562}" presName="quadrant1" presStyleLbl="node1" presStyleIdx="0" presStyleCnt="4">
        <dgm:presLayoutVars>
          <dgm:chMax val="1"/>
          <dgm:bulletEnabled val="1"/>
        </dgm:presLayoutVars>
      </dgm:prSet>
      <dgm:spPr/>
    </dgm:pt>
    <dgm:pt modelId="{389E6761-D864-44CB-9946-8E071700FC23}" type="pres">
      <dgm:prSet presAssocID="{D70B0AFE-5D4B-4A6B-876A-F533A85D5562}" presName="quadrant2" presStyleLbl="node1" presStyleIdx="1" presStyleCnt="4">
        <dgm:presLayoutVars>
          <dgm:chMax val="1"/>
          <dgm:bulletEnabled val="1"/>
        </dgm:presLayoutVars>
      </dgm:prSet>
      <dgm:spPr/>
    </dgm:pt>
    <dgm:pt modelId="{3A51BE00-9D6F-4CCC-BD28-493997188C2C}" type="pres">
      <dgm:prSet presAssocID="{D70B0AFE-5D4B-4A6B-876A-F533A85D5562}" presName="quadrant3" presStyleLbl="node1" presStyleIdx="2" presStyleCnt="4">
        <dgm:presLayoutVars>
          <dgm:chMax val="1"/>
          <dgm:bulletEnabled val="1"/>
        </dgm:presLayoutVars>
      </dgm:prSet>
      <dgm:spPr/>
    </dgm:pt>
    <dgm:pt modelId="{1C43A8A0-A45B-4B0A-9B43-AC1734A9A36C}" type="pres">
      <dgm:prSet presAssocID="{D70B0AFE-5D4B-4A6B-876A-F533A85D5562}" presName="quadrant4" presStyleLbl="node1" presStyleIdx="3" presStyleCnt="4">
        <dgm:presLayoutVars>
          <dgm:chMax val="1"/>
          <dgm:bulletEnabled val="1"/>
        </dgm:presLayoutVars>
      </dgm:prSet>
      <dgm:spPr/>
      <dgm:t>
        <a:bodyPr/>
        <a:lstStyle/>
        <a:p>
          <a:endParaRPr lang="pt-BR"/>
        </a:p>
      </dgm:t>
    </dgm:pt>
    <dgm:pt modelId="{4E0B97AC-F7BC-47CB-AEC4-46A730DD790B}" type="pres">
      <dgm:prSet presAssocID="{D70B0AFE-5D4B-4A6B-876A-F533A85D5562}" presName="quadrantPlaceholder" presStyleCnt="0"/>
      <dgm:spPr/>
    </dgm:pt>
    <dgm:pt modelId="{FB7FEBB0-EB20-4FA7-9302-F5309E13D9FB}" type="pres">
      <dgm:prSet presAssocID="{D70B0AFE-5D4B-4A6B-876A-F533A85D5562}" presName="center1" presStyleLbl="fgShp" presStyleIdx="0" presStyleCnt="2"/>
      <dgm:spPr>
        <a:solidFill>
          <a:srgbClr val="008000"/>
        </a:solidFill>
      </dgm:spPr>
    </dgm:pt>
    <dgm:pt modelId="{4C90D728-79C3-436F-9DC9-EFAB3AE62131}" type="pres">
      <dgm:prSet presAssocID="{D70B0AFE-5D4B-4A6B-876A-F533A85D5562}" presName="center2" presStyleLbl="fgShp" presStyleIdx="1" presStyleCnt="2"/>
      <dgm:spPr>
        <a:solidFill>
          <a:srgbClr val="008000"/>
        </a:solidFill>
      </dgm:spPr>
    </dgm:pt>
  </dgm:ptLst>
  <dgm:cxnLst>
    <dgm:cxn modelId="{BDC814E0-FCAF-4C45-8EA5-5C6464DE9D62}" type="presOf" srcId="{1BD4BB3B-5B03-49E0-9008-D02DC1AE4BDA}" destId="{40541D20-53B3-46CC-A43D-9A4673FE5EC2}" srcOrd="1" destOrd="0" presId="urn:microsoft.com/office/officeart/2005/8/layout/cycle4"/>
    <dgm:cxn modelId="{C5751207-76C9-4E38-B4D7-99C40AF2E465}" type="presOf" srcId="{94CE60A1-5454-4612-AC0A-0D51B32EC689}" destId="{57A757C0-B46B-46F7-9617-3B06B7B281D5}" srcOrd="0" destOrd="0" presId="urn:microsoft.com/office/officeart/2005/8/layout/cycle4"/>
    <dgm:cxn modelId="{9FB834F0-DC81-4E90-B257-9486AB85655D}" type="presOf" srcId="{4CD2AF6A-6499-4F11-8870-3AD10822E8EC}" destId="{1D26D6FA-FFF2-4A37-B0E9-0FD1532F3006}" srcOrd="0" destOrd="0" presId="urn:microsoft.com/office/officeart/2005/8/layout/cycle4"/>
    <dgm:cxn modelId="{EA9E68D1-3855-4A41-871B-E0463D61BEE9}" srcId="{D70B0AFE-5D4B-4A6B-876A-F533A85D5562}" destId="{26AEF8A3-8D53-4113-8816-C529404669C4}" srcOrd="3" destOrd="0" parTransId="{DCCC5438-5518-4281-9E2F-BEF5D7806AAE}" sibTransId="{9152CFB7-1B2A-49FE-BA1B-71FE52A57B02}"/>
    <dgm:cxn modelId="{5CD9C619-6BCF-4A20-9E18-6001A92BFDF7}" srcId="{26AEF8A3-8D53-4113-8816-C529404669C4}" destId="{55514E1D-731F-448F-A1CC-C59DC862BB93}" srcOrd="0" destOrd="0" parTransId="{80F034A7-AB4D-41FA-9B6F-CE7396E11F13}" sibTransId="{71BEA92D-6EB7-46C6-A7C4-4629134E320D}"/>
    <dgm:cxn modelId="{534A6BA3-E2C8-4D47-8647-12DC410BD2E3}" type="presOf" srcId="{47AAB4FD-08E4-4FE9-8031-3429F2091DCD}" destId="{3A51BE00-9D6F-4CCC-BD28-493997188C2C}" srcOrd="0" destOrd="0" presId="urn:microsoft.com/office/officeart/2005/8/layout/cycle4"/>
    <dgm:cxn modelId="{EAB41EAA-3C5C-44D1-BC3D-180C390A5599}" type="presOf" srcId="{55514E1D-731F-448F-A1CC-C59DC862BB93}" destId="{C9087DC0-CA5F-432C-AC64-22F671DFA86D}" srcOrd="0" destOrd="0" presId="urn:microsoft.com/office/officeart/2005/8/layout/cycle4"/>
    <dgm:cxn modelId="{D0B06139-51D2-4579-AB40-AB69FA351451}" srcId="{D70B0AFE-5D4B-4A6B-876A-F533A85D5562}" destId="{47AAB4FD-08E4-4FE9-8031-3429F2091DCD}" srcOrd="2" destOrd="0" parTransId="{87AB2326-BC8D-426A-B91B-07DE1ECD3B87}" sibTransId="{1E696806-5A29-4267-A4EE-94CAB4E423BD}"/>
    <dgm:cxn modelId="{A54554AE-E033-4DB0-9786-099E3387427D}" type="presOf" srcId="{C21AB7E9-A3BF-4006-AA6E-89CB7FD637A7}" destId="{389E6761-D864-44CB-9946-8E071700FC23}" srcOrd="0" destOrd="0" presId="urn:microsoft.com/office/officeart/2005/8/layout/cycle4"/>
    <dgm:cxn modelId="{5EEF8D58-33F2-4372-B5EC-A94F20AB3403}" srcId="{C21AB7E9-A3BF-4006-AA6E-89CB7FD637A7}" destId="{B30C002A-8EA8-4585-A144-B72204AF4218}" srcOrd="0" destOrd="0" parTransId="{A48E2E1F-F637-4BD4-A346-14434F266696}" sibTransId="{C8D4AAA8-27CE-4C57-9CF1-4E8109A06FD6}"/>
    <dgm:cxn modelId="{45995C24-1857-4096-A022-235CB19C7165}" srcId="{47AAB4FD-08E4-4FE9-8031-3429F2091DCD}" destId="{94CE60A1-5454-4612-AC0A-0D51B32EC689}" srcOrd="0" destOrd="0" parTransId="{84B2FD72-5FE4-4E37-AC5B-EE5E81AB9BA2}" sibTransId="{57A29AE5-C1A2-4E78-846B-304B1781365F}"/>
    <dgm:cxn modelId="{62184F12-2205-46D3-935A-203B84751939}" type="presOf" srcId="{94CE60A1-5454-4612-AC0A-0D51B32EC689}" destId="{E0E6859C-8CB0-4A5A-892B-5312CDF4AA3F}" srcOrd="1" destOrd="0" presId="urn:microsoft.com/office/officeart/2005/8/layout/cycle4"/>
    <dgm:cxn modelId="{234D4A59-A919-479B-82CF-EBBC1125207F}" type="presOf" srcId="{B30C002A-8EA8-4585-A144-B72204AF4218}" destId="{065EAADC-B529-4305-BC2D-ACB012FC1A51}" srcOrd="0" destOrd="0" presId="urn:microsoft.com/office/officeart/2005/8/layout/cycle4"/>
    <dgm:cxn modelId="{2075FC9E-8E0B-4458-A57A-A3EA2AF83939}" type="presOf" srcId="{55514E1D-731F-448F-A1CC-C59DC862BB93}" destId="{80E96D9C-C078-49E4-8DE9-3464E9102628}" srcOrd="1" destOrd="0" presId="urn:microsoft.com/office/officeart/2005/8/layout/cycle4"/>
    <dgm:cxn modelId="{2649507D-0A6E-4F43-A320-E772A4B8D7AA}" srcId="{4CD2AF6A-6499-4F11-8870-3AD10822E8EC}" destId="{1BD4BB3B-5B03-49E0-9008-D02DC1AE4BDA}" srcOrd="0" destOrd="0" parTransId="{C82C08C2-92EC-4ADE-91C8-0F39609A4419}" sibTransId="{D0AA1192-FFFA-41FC-BB45-6A7178DF6AFD}"/>
    <dgm:cxn modelId="{E154C168-C700-4AB8-8CEF-64F98819268D}" type="presOf" srcId="{B30C002A-8EA8-4585-A144-B72204AF4218}" destId="{FE51A470-5243-43E2-AB28-D3F77A535F5E}" srcOrd="1" destOrd="0" presId="urn:microsoft.com/office/officeart/2005/8/layout/cycle4"/>
    <dgm:cxn modelId="{9FEB9601-2F01-411A-8627-047699712310}" srcId="{D70B0AFE-5D4B-4A6B-876A-F533A85D5562}" destId="{C21AB7E9-A3BF-4006-AA6E-89CB7FD637A7}" srcOrd="1" destOrd="0" parTransId="{17883E75-468A-4DCC-BA44-8AE29B5F9F3B}" sibTransId="{858C3220-B169-4530-B58F-5E6305F9C3AC}"/>
    <dgm:cxn modelId="{4B5A8ACF-3163-4607-8164-033887CC95AE}" srcId="{D70B0AFE-5D4B-4A6B-876A-F533A85D5562}" destId="{4CD2AF6A-6499-4F11-8870-3AD10822E8EC}" srcOrd="0" destOrd="0" parTransId="{5EE2D2AF-D9C8-4F75-9F71-B330EBC2E8B5}" sibTransId="{084FF634-B1A8-478D-A38F-352D1EBDBAF1}"/>
    <dgm:cxn modelId="{6370B5A1-D931-421C-9D50-A5D13A0084F0}" type="presOf" srcId="{1BD4BB3B-5B03-49E0-9008-D02DC1AE4BDA}" destId="{123CCADA-FDD9-4362-8DA9-DD447F6EDDE1}" srcOrd="0" destOrd="0" presId="urn:microsoft.com/office/officeart/2005/8/layout/cycle4"/>
    <dgm:cxn modelId="{D193627D-BD1B-4400-9D3F-41F2D1D54591}" type="presOf" srcId="{D70B0AFE-5D4B-4A6B-876A-F533A85D5562}" destId="{38939FD8-E45D-49C7-8500-66688D119272}" srcOrd="0" destOrd="0" presId="urn:microsoft.com/office/officeart/2005/8/layout/cycle4"/>
    <dgm:cxn modelId="{4BB916CE-9383-4B49-A3B3-AA7C265D19ED}" type="presOf" srcId="{26AEF8A3-8D53-4113-8816-C529404669C4}" destId="{1C43A8A0-A45B-4B0A-9B43-AC1734A9A36C}" srcOrd="0" destOrd="0" presId="urn:microsoft.com/office/officeart/2005/8/layout/cycle4"/>
    <dgm:cxn modelId="{23B5EB44-099E-414B-A86C-7F8D78294D9A}" type="presParOf" srcId="{38939FD8-E45D-49C7-8500-66688D119272}" destId="{7B7791DE-976F-4EEB-B867-581AC47929D6}" srcOrd="0" destOrd="0" presId="urn:microsoft.com/office/officeart/2005/8/layout/cycle4"/>
    <dgm:cxn modelId="{BD15C393-7DF7-4A1B-9172-A2601C715E99}" type="presParOf" srcId="{7B7791DE-976F-4EEB-B867-581AC47929D6}" destId="{BCA370F1-7C8A-457D-9547-95ECB41DA91A}" srcOrd="0" destOrd="0" presId="urn:microsoft.com/office/officeart/2005/8/layout/cycle4"/>
    <dgm:cxn modelId="{B647BE0A-F4BA-4AA2-9BB8-F987E78AF5DA}" type="presParOf" srcId="{BCA370F1-7C8A-457D-9547-95ECB41DA91A}" destId="{123CCADA-FDD9-4362-8DA9-DD447F6EDDE1}" srcOrd="0" destOrd="0" presId="urn:microsoft.com/office/officeart/2005/8/layout/cycle4"/>
    <dgm:cxn modelId="{55CC80F2-3649-4704-9D7D-586DD18B9636}" type="presParOf" srcId="{BCA370F1-7C8A-457D-9547-95ECB41DA91A}" destId="{40541D20-53B3-46CC-A43D-9A4673FE5EC2}" srcOrd="1" destOrd="0" presId="urn:microsoft.com/office/officeart/2005/8/layout/cycle4"/>
    <dgm:cxn modelId="{65C47095-14F6-4782-ACF1-60D7B963B0C3}" type="presParOf" srcId="{7B7791DE-976F-4EEB-B867-581AC47929D6}" destId="{6C52AABC-6842-4EF8-9F0F-F29F928E3B65}" srcOrd="1" destOrd="0" presId="urn:microsoft.com/office/officeart/2005/8/layout/cycle4"/>
    <dgm:cxn modelId="{A7720C0A-E7F9-48A1-A4EC-8A28E6B59CE8}" type="presParOf" srcId="{6C52AABC-6842-4EF8-9F0F-F29F928E3B65}" destId="{065EAADC-B529-4305-BC2D-ACB012FC1A51}" srcOrd="0" destOrd="0" presId="urn:microsoft.com/office/officeart/2005/8/layout/cycle4"/>
    <dgm:cxn modelId="{65307D86-D19D-4FF5-ACB0-C63559AF786A}" type="presParOf" srcId="{6C52AABC-6842-4EF8-9F0F-F29F928E3B65}" destId="{FE51A470-5243-43E2-AB28-D3F77A535F5E}" srcOrd="1" destOrd="0" presId="urn:microsoft.com/office/officeart/2005/8/layout/cycle4"/>
    <dgm:cxn modelId="{F165D72C-662C-4301-8328-48AABBCA033A}" type="presParOf" srcId="{7B7791DE-976F-4EEB-B867-581AC47929D6}" destId="{DAEF4B3A-D3E4-4228-A08B-ACD116609A7A}" srcOrd="2" destOrd="0" presId="urn:microsoft.com/office/officeart/2005/8/layout/cycle4"/>
    <dgm:cxn modelId="{F0858B56-251D-40DA-A4CD-7E229D0B4E57}" type="presParOf" srcId="{DAEF4B3A-D3E4-4228-A08B-ACD116609A7A}" destId="{57A757C0-B46B-46F7-9617-3B06B7B281D5}" srcOrd="0" destOrd="0" presId="urn:microsoft.com/office/officeart/2005/8/layout/cycle4"/>
    <dgm:cxn modelId="{85BBCE06-CB24-4567-8B40-CB2DAEC74359}" type="presParOf" srcId="{DAEF4B3A-D3E4-4228-A08B-ACD116609A7A}" destId="{E0E6859C-8CB0-4A5A-892B-5312CDF4AA3F}" srcOrd="1" destOrd="0" presId="urn:microsoft.com/office/officeart/2005/8/layout/cycle4"/>
    <dgm:cxn modelId="{C03B65C0-1469-43F3-9576-F6B7FC0FF6FB}" type="presParOf" srcId="{7B7791DE-976F-4EEB-B867-581AC47929D6}" destId="{68C4FF82-414B-4257-AC97-2D41D8F841D0}" srcOrd="3" destOrd="0" presId="urn:microsoft.com/office/officeart/2005/8/layout/cycle4"/>
    <dgm:cxn modelId="{29C764F9-E159-4AE6-B87A-212EAF320207}" type="presParOf" srcId="{68C4FF82-414B-4257-AC97-2D41D8F841D0}" destId="{C9087DC0-CA5F-432C-AC64-22F671DFA86D}" srcOrd="0" destOrd="0" presId="urn:microsoft.com/office/officeart/2005/8/layout/cycle4"/>
    <dgm:cxn modelId="{E0D3A402-C259-44B6-BB30-3B9EC94FD38B}" type="presParOf" srcId="{68C4FF82-414B-4257-AC97-2D41D8F841D0}" destId="{80E96D9C-C078-49E4-8DE9-3464E9102628}" srcOrd="1" destOrd="0" presId="urn:microsoft.com/office/officeart/2005/8/layout/cycle4"/>
    <dgm:cxn modelId="{875FF899-4AA6-4143-8E78-A6231A97C6D3}" type="presParOf" srcId="{7B7791DE-976F-4EEB-B867-581AC47929D6}" destId="{0E7E1DE8-42D8-4887-AB1C-C15A9318CCC2}" srcOrd="4" destOrd="0" presId="urn:microsoft.com/office/officeart/2005/8/layout/cycle4"/>
    <dgm:cxn modelId="{238D5B44-2774-455C-ACD9-3112AC3F3C73}" type="presParOf" srcId="{38939FD8-E45D-49C7-8500-66688D119272}" destId="{CF9957C5-D9AA-4AB0-A864-5141CFAD1380}" srcOrd="1" destOrd="0" presId="urn:microsoft.com/office/officeart/2005/8/layout/cycle4"/>
    <dgm:cxn modelId="{83D1A308-4D87-444F-B407-528BDFE0941A}" type="presParOf" srcId="{CF9957C5-D9AA-4AB0-A864-5141CFAD1380}" destId="{1D26D6FA-FFF2-4A37-B0E9-0FD1532F3006}" srcOrd="0" destOrd="0" presId="urn:microsoft.com/office/officeart/2005/8/layout/cycle4"/>
    <dgm:cxn modelId="{279037C0-B78C-4692-A849-1EA76C3B40CC}" type="presParOf" srcId="{CF9957C5-D9AA-4AB0-A864-5141CFAD1380}" destId="{389E6761-D864-44CB-9946-8E071700FC23}" srcOrd="1" destOrd="0" presId="urn:microsoft.com/office/officeart/2005/8/layout/cycle4"/>
    <dgm:cxn modelId="{9CCEC5C2-10A6-458D-A448-86F2DFCEAFC7}" type="presParOf" srcId="{CF9957C5-D9AA-4AB0-A864-5141CFAD1380}" destId="{3A51BE00-9D6F-4CCC-BD28-493997188C2C}" srcOrd="2" destOrd="0" presId="urn:microsoft.com/office/officeart/2005/8/layout/cycle4"/>
    <dgm:cxn modelId="{17A4A528-6CEA-4B10-876D-C3BD4E423360}" type="presParOf" srcId="{CF9957C5-D9AA-4AB0-A864-5141CFAD1380}" destId="{1C43A8A0-A45B-4B0A-9B43-AC1734A9A36C}" srcOrd="3" destOrd="0" presId="urn:microsoft.com/office/officeart/2005/8/layout/cycle4"/>
    <dgm:cxn modelId="{B80BCD6F-2959-4A7D-BFBD-BC9CE35007C2}" type="presParOf" srcId="{CF9957C5-D9AA-4AB0-A864-5141CFAD1380}" destId="{4E0B97AC-F7BC-47CB-AEC4-46A730DD790B}" srcOrd="4" destOrd="0" presId="urn:microsoft.com/office/officeart/2005/8/layout/cycle4"/>
    <dgm:cxn modelId="{9DF2E1C3-07C2-46D3-AEAF-BB766D40FDD8}" type="presParOf" srcId="{38939FD8-E45D-49C7-8500-66688D119272}" destId="{FB7FEBB0-EB20-4FA7-9302-F5309E13D9FB}" srcOrd="2" destOrd="0" presId="urn:microsoft.com/office/officeart/2005/8/layout/cycle4"/>
    <dgm:cxn modelId="{4861AD49-C5D8-49B4-9101-B70DB51B2ADF}" type="presParOf" srcId="{38939FD8-E45D-49C7-8500-66688D119272}" destId="{4C90D728-79C3-436F-9DC9-EFAB3AE62131}"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BB7C5A-1A65-422A-9098-8501C48D43DB}">
      <dsp:nvSpPr>
        <dsp:cNvPr id="0" name=""/>
        <dsp:cNvSpPr/>
      </dsp:nvSpPr>
      <dsp:spPr>
        <a:xfrm>
          <a:off x="3848556" y="292887"/>
          <a:ext cx="1762050" cy="1145332"/>
        </a:xfrm>
        <a:prstGeom prst="roundRect">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pt-BR" sz="3300" kern="1200" dirty="0" smtClean="0"/>
            <a:t>SPDA</a:t>
          </a:r>
          <a:endParaRPr lang="pt-BR" sz="3300" kern="1200" dirty="0"/>
        </a:p>
      </dsp:txBody>
      <dsp:txXfrm>
        <a:off x="3904466" y="348797"/>
        <a:ext cx="1650230" cy="1033512"/>
      </dsp:txXfrm>
    </dsp:sp>
    <dsp:sp modelId="{8AD0BD8B-F29E-4E41-8F1B-D908C34B6D10}">
      <dsp:nvSpPr>
        <dsp:cNvPr id="0" name=""/>
        <dsp:cNvSpPr/>
      </dsp:nvSpPr>
      <dsp:spPr>
        <a:xfrm>
          <a:off x="3951527" y="1423270"/>
          <a:ext cx="3781577" cy="3781577"/>
        </a:xfrm>
        <a:custGeom>
          <a:avLst/>
          <a:gdLst/>
          <a:ahLst/>
          <a:cxnLst/>
          <a:rect l="0" t="0" r="0" b="0"/>
          <a:pathLst>
            <a:path>
              <a:moveTo>
                <a:pt x="1975381" y="1893"/>
              </a:moveTo>
              <a:arcTo wR="1890788" hR="1890788" stAng="16353855" swAng="1856357"/>
            </a:path>
          </a:pathLst>
        </a:custGeom>
        <a:noFill/>
        <a:ln w="63500" cap="flat" cmpd="sng" algn="ctr">
          <a:solidFill>
            <a:schemeClr val="tx2">
              <a:lumMod val="75000"/>
            </a:schemeClr>
          </a:solidFill>
          <a:prstDash val="solid"/>
          <a:tailEnd type="arrow"/>
        </a:ln>
        <a:effectLst/>
      </dsp:spPr>
      <dsp:style>
        <a:lnRef idx="1">
          <a:scrgbClr r="0" g="0" b="0"/>
        </a:lnRef>
        <a:fillRef idx="0">
          <a:scrgbClr r="0" g="0" b="0"/>
        </a:fillRef>
        <a:effectRef idx="0">
          <a:scrgbClr r="0" g="0" b="0"/>
        </a:effectRef>
        <a:fontRef idx="minor"/>
      </dsp:style>
    </dsp:sp>
    <dsp:sp modelId="{62CF9D69-BBD7-45EF-922D-207E23CA6B99}">
      <dsp:nvSpPr>
        <dsp:cNvPr id="0" name=""/>
        <dsp:cNvSpPr/>
      </dsp:nvSpPr>
      <dsp:spPr>
        <a:xfrm>
          <a:off x="6306096" y="1937484"/>
          <a:ext cx="1762050" cy="1145332"/>
        </a:xfrm>
        <a:prstGeom prst="roundRect">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pt-BR" sz="3300" kern="1200" dirty="0" smtClean="0"/>
            <a:t>SDB</a:t>
          </a:r>
          <a:endParaRPr lang="pt-BR" sz="3300" kern="1200" dirty="0"/>
        </a:p>
      </dsp:txBody>
      <dsp:txXfrm>
        <a:off x="6362006" y="1993394"/>
        <a:ext cx="1650230" cy="1033512"/>
      </dsp:txXfrm>
    </dsp:sp>
    <dsp:sp modelId="{6B367F9C-252D-42A5-906A-E12CBCFAD650}">
      <dsp:nvSpPr>
        <dsp:cNvPr id="0" name=""/>
        <dsp:cNvSpPr/>
      </dsp:nvSpPr>
      <dsp:spPr>
        <a:xfrm>
          <a:off x="3909377" y="-161248"/>
          <a:ext cx="3781577" cy="3781577"/>
        </a:xfrm>
        <a:custGeom>
          <a:avLst/>
          <a:gdLst/>
          <a:ahLst/>
          <a:cxnLst/>
          <a:rect l="0" t="0" r="0" b="0"/>
          <a:pathLst>
            <a:path>
              <a:moveTo>
                <a:pt x="2973763" y="3440706"/>
              </a:moveTo>
              <a:arcTo wR="1890788" hR="1890788" stAng="3303410" swAng="1768232"/>
            </a:path>
          </a:pathLst>
        </a:custGeom>
        <a:noFill/>
        <a:ln w="63500" cap="flat" cmpd="sng" algn="ctr">
          <a:solidFill>
            <a:schemeClr val="tx2">
              <a:lumMod val="75000"/>
            </a:schemeClr>
          </a:solidFill>
          <a:prstDash val="solid"/>
          <a:tailEnd type="arrow"/>
        </a:ln>
        <a:effectLst/>
      </dsp:spPr>
      <dsp:style>
        <a:lnRef idx="1">
          <a:scrgbClr r="0" g="0" b="0"/>
        </a:lnRef>
        <a:fillRef idx="0">
          <a:scrgbClr r="0" g="0" b="0"/>
        </a:fillRef>
        <a:effectRef idx="0">
          <a:scrgbClr r="0" g="0" b="0"/>
        </a:effectRef>
        <a:fontRef idx="minor"/>
      </dsp:style>
    </dsp:sp>
    <dsp:sp modelId="{84F3CD59-5224-4CEA-88B9-7D30199DB58F}">
      <dsp:nvSpPr>
        <dsp:cNvPr id="0" name=""/>
        <dsp:cNvSpPr/>
      </dsp:nvSpPr>
      <dsp:spPr>
        <a:xfrm>
          <a:off x="3910109" y="3611173"/>
          <a:ext cx="1762050" cy="1145332"/>
        </a:xfrm>
        <a:prstGeom prst="roundRect">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pt-BR" sz="3300" kern="1200" dirty="0" smtClean="0"/>
            <a:t>RDB</a:t>
          </a:r>
          <a:endParaRPr lang="pt-BR" sz="3300" kern="1200" dirty="0"/>
        </a:p>
      </dsp:txBody>
      <dsp:txXfrm>
        <a:off x="3966019" y="3667083"/>
        <a:ext cx="1650230" cy="1033512"/>
      </dsp:txXfrm>
    </dsp:sp>
    <dsp:sp modelId="{D6CF3F16-A0D2-4F02-91D5-3954C67F3372}">
      <dsp:nvSpPr>
        <dsp:cNvPr id="0" name=""/>
        <dsp:cNvSpPr/>
      </dsp:nvSpPr>
      <dsp:spPr>
        <a:xfrm>
          <a:off x="1174958" y="623215"/>
          <a:ext cx="3781577" cy="3781577"/>
        </a:xfrm>
        <a:custGeom>
          <a:avLst/>
          <a:gdLst/>
          <a:ahLst/>
          <a:cxnLst/>
          <a:rect l="0" t="0" r="0" b="0"/>
          <a:pathLst>
            <a:path>
              <a:moveTo>
                <a:pt x="2338232" y="3727871"/>
              </a:moveTo>
              <a:arcTo wR="1890788" hR="1890788" stAng="4578686" swAng="2546778"/>
            </a:path>
          </a:pathLst>
        </a:custGeom>
        <a:noFill/>
        <a:ln w="63500" cap="flat" cmpd="sng" algn="ctr">
          <a:solidFill>
            <a:schemeClr val="tx2">
              <a:lumMod val="75000"/>
            </a:schemeClr>
          </a:solidFill>
          <a:prstDash val="solid"/>
          <a:tailEnd type="arrow"/>
        </a:ln>
        <a:effectLst/>
      </dsp:spPr>
      <dsp:style>
        <a:lnRef idx="1">
          <a:scrgbClr r="0" g="0" b="0"/>
        </a:lnRef>
        <a:fillRef idx="0">
          <a:scrgbClr r="0" g="0" b="0"/>
        </a:fillRef>
        <a:effectRef idx="0">
          <a:scrgbClr r="0" g="0" b="0"/>
        </a:effectRef>
        <a:fontRef idx="minor"/>
      </dsp:style>
    </dsp:sp>
    <dsp:sp modelId="{C13F7C98-C28E-49E7-9E91-063C0B5EBA41}">
      <dsp:nvSpPr>
        <dsp:cNvPr id="0" name=""/>
        <dsp:cNvSpPr/>
      </dsp:nvSpPr>
      <dsp:spPr>
        <a:xfrm>
          <a:off x="147894" y="1092200"/>
          <a:ext cx="2533088" cy="2835890"/>
        </a:xfrm>
        <a:prstGeom prst="roundRect">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pt-BR" sz="3300" kern="1200" dirty="0" smtClean="0"/>
            <a:t>TOTVS Educacional</a:t>
          </a:r>
          <a:endParaRPr lang="pt-BR" sz="3300" kern="1200" dirty="0"/>
        </a:p>
      </dsp:txBody>
      <dsp:txXfrm>
        <a:off x="271549" y="1215855"/>
        <a:ext cx="2285778" cy="2588580"/>
      </dsp:txXfrm>
    </dsp:sp>
    <dsp:sp modelId="{EC35D1EE-E54F-4410-8D4E-7ADB37FC89AB}">
      <dsp:nvSpPr>
        <dsp:cNvPr id="0" name=""/>
        <dsp:cNvSpPr/>
      </dsp:nvSpPr>
      <dsp:spPr>
        <a:xfrm>
          <a:off x="1076279" y="657714"/>
          <a:ext cx="3781577" cy="3781577"/>
        </a:xfrm>
        <a:custGeom>
          <a:avLst/>
          <a:gdLst/>
          <a:ahLst/>
          <a:cxnLst/>
          <a:rect l="0" t="0" r="0" b="0"/>
          <a:pathLst>
            <a:path>
              <a:moveTo>
                <a:pt x="1035075" y="204717"/>
              </a:moveTo>
              <a:arcTo wR="1890788" hR="1890788" stAng="14585480" swAng="2518683"/>
            </a:path>
          </a:pathLst>
        </a:custGeom>
        <a:noFill/>
        <a:ln w="63500" cap="flat" cmpd="sng" algn="ctr">
          <a:solidFill>
            <a:schemeClr val="tx2">
              <a:lumMod val="7500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582D0-3BA7-40DA-BF09-3CFD0DD799B0}">
      <dsp:nvSpPr>
        <dsp:cNvPr id="0" name=""/>
        <dsp:cNvSpPr/>
      </dsp:nvSpPr>
      <dsp:spPr>
        <a:xfrm>
          <a:off x="2809340" y="0"/>
          <a:ext cx="1878783" cy="1878783"/>
        </a:xfrm>
        <a:prstGeom prst="ellipse">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pt-BR" sz="2600" kern="1200" dirty="0" smtClean="0"/>
            <a:t>SDB</a:t>
          </a:r>
        </a:p>
        <a:p>
          <a:pPr lvl="0" algn="ctr" defTabSz="1155700">
            <a:lnSpc>
              <a:spcPct val="90000"/>
            </a:lnSpc>
            <a:spcBef>
              <a:spcPct val="0"/>
            </a:spcBef>
            <a:spcAft>
              <a:spcPct val="35000"/>
            </a:spcAft>
          </a:pPr>
          <a:r>
            <a:rPr lang="pt-BR" sz="2600" kern="1200" dirty="0" smtClean="0"/>
            <a:t>DataBase</a:t>
          </a:r>
          <a:endParaRPr lang="pt-BR" sz="2600" kern="1200" dirty="0"/>
        </a:p>
      </dsp:txBody>
      <dsp:txXfrm>
        <a:off x="3084481" y="275141"/>
        <a:ext cx="1328501" cy="1328501"/>
      </dsp:txXfrm>
    </dsp:sp>
    <dsp:sp modelId="{D33271DB-DC46-4C9C-B568-C056D0D773ED}">
      <dsp:nvSpPr>
        <dsp:cNvPr id="0" name=""/>
        <dsp:cNvSpPr/>
      </dsp:nvSpPr>
      <dsp:spPr>
        <a:xfrm rot="6867654">
          <a:off x="2314386" y="2204308"/>
          <a:ext cx="1429789" cy="6332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FC9872B-9704-4ACC-BBA7-11367A94F2FF}">
      <dsp:nvSpPr>
        <dsp:cNvPr id="0" name=""/>
        <dsp:cNvSpPr/>
      </dsp:nvSpPr>
      <dsp:spPr>
        <a:xfrm>
          <a:off x="1895988" y="2737570"/>
          <a:ext cx="1674549" cy="868201"/>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pt-BR" sz="2400" kern="1200" dirty="0" smtClean="0"/>
            <a:t>SDB Image</a:t>
          </a:r>
          <a:endParaRPr lang="pt-BR" sz="2400" kern="1200" dirty="0"/>
        </a:p>
      </dsp:txBody>
      <dsp:txXfrm>
        <a:off x="1921417" y="2762999"/>
        <a:ext cx="1623691" cy="817343"/>
      </dsp:txXfrm>
    </dsp:sp>
    <dsp:sp modelId="{1ED73CD4-AD62-44C6-9F3F-D436D201C5B5}">
      <dsp:nvSpPr>
        <dsp:cNvPr id="0" name=""/>
        <dsp:cNvSpPr/>
      </dsp:nvSpPr>
      <dsp:spPr>
        <a:xfrm rot="3837209">
          <a:off x="3765942" y="2199065"/>
          <a:ext cx="1506381" cy="6332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0C7465A-7B95-43FF-BBCE-B623A8982C4C}">
      <dsp:nvSpPr>
        <dsp:cNvPr id="0" name=""/>
        <dsp:cNvSpPr/>
      </dsp:nvSpPr>
      <dsp:spPr>
        <a:xfrm>
          <a:off x="4002454" y="2737564"/>
          <a:ext cx="1674549" cy="868201"/>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pt-BR" sz="2400" kern="1200" dirty="0" smtClean="0"/>
            <a:t>SPDA Image</a:t>
          </a:r>
          <a:endParaRPr lang="pt-BR" sz="2400" kern="1200" dirty="0"/>
        </a:p>
      </dsp:txBody>
      <dsp:txXfrm>
        <a:off x="4027883" y="2762993"/>
        <a:ext cx="1623691" cy="817343"/>
      </dsp:txXfrm>
    </dsp:sp>
    <dsp:sp modelId="{20F2E6E3-2F60-486F-B405-0516204EA2C2}">
      <dsp:nvSpPr>
        <dsp:cNvPr id="0" name=""/>
        <dsp:cNvSpPr/>
      </dsp:nvSpPr>
      <dsp:spPr>
        <a:xfrm rot="8184237">
          <a:off x="760810" y="3650911"/>
          <a:ext cx="1307446" cy="6332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DB72DC-2F74-4238-8547-873A94978EFB}">
      <dsp:nvSpPr>
        <dsp:cNvPr id="0" name=""/>
        <dsp:cNvSpPr/>
      </dsp:nvSpPr>
      <dsp:spPr>
        <a:xfrm>
          <a:off x="524700" y="4121398"/>
          <a:ext cx="1432810" cy="657365"/>
        </a:xfrm>
        <a:prstGeom prst="roundRect">
          <a:avLst>
            <a:gd name="adj" fmla="val 10000"/>
          </a:avLst>
        </a:prstGeom>
        <a:solidFill>
          <a:schemeClr val="accent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pt-BR" sz="2000" kern="1200" dirty="0" smtClean="0"/>
            <a:t>Scientia Enterprise</a:t>
          </a:r>
          <a:endParaRPr lang="pt-BR" sz="2000" kern="1200" dirty="0"/>
        </a:p>
      </dsp:txBody>
      <dsp:txXfrm>
        <a:off x="543954" y="4140652"/>
        <a:ext cx="1394302" cy="618857"/>
      </dsp:txXfrm>
    </dsp:sp>
    <dsp:sp modelId="{9B533ABB-931A-4600-8D69-4F8563E9CBDB}">
      <dsp:nvSpPr>
        <dsp:cNvPr id="0" name=""/>
        <dsp:cNvSpPr/>
      </dsp:nvSpPr>
      <dsp:spPr>
        <a:xfrm rot="2785576">
          <a:off x="5518949" y="3589536"/>
          <a:ext cx="1081394" cy="6332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9AD5C2-BA24-4AA4-9CE2-49B138DDEFED}">
      <dsp:nvSpPr>
        <dsp:cNvPr id="0" name=""/>
        <dsp:cNvSpPr/>
      </dsp:nvSpPr>
      <dsp:spPr>
        <a:xfrm>
          <a:off x="5579165" y="4121088"/>
          <a:ext cx="1432810" cy="657365"/>
        </a:xfrm>
        <a:prstGeom prst="roundRect">
          <a:avLst>
            <a:gd name="adj" fmla="val 10000"/>
          </a:avLst>
        </a:prstGeom>
        <a:solidFill>
          <a:schemeClr val="accent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pt-BR" sz="2400" kern="1200" dirty="0" smtClean="0"/>
            <a:t>SPDA</a:t>
          </a:r>
          <a:endParaRPr lang="pt-BR" sz="2400" kern="1200" dirty="0"/>
        </a:p>
      </dsp:txBody>
      <dsp:txXfrm>
        <a:off x="5598419" y="4140342"/>
        <a:ext cx="1394302" cy="6188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1BE5AD-7E34-458F-B541-6DB8ADB6CE16}">
      <dsp:nvSpPr>
        <dsp:cNvPr id="0" name=""/>
        <dsp:cNvSpPr/>
      </dsp:nvSpPr>
      <dsp:spPr>
        <a:xfrm>
          <a:off x="928" y="467244"/>
          <a:ext cx="1999988" cy="1085490"/>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pt-BR" sz="2800" kern="1200" dirty="0" smtClean="0"/>
            <a:t>SDB Database</a:t>
          </a:r>
          <a:endParaRPr lang="pt-BR" sz="2800" kern="1200" dirty="0"/>
        </a:p>
      </dsp:txBody>
      <dsp:txXfrm>
        <a:off x="32721" y="499037"/>
        <a:ext cx="1936402" cy="1021904"/>
      </dsp:txXfrm>
    </dsp:sp>
    <dsp:sp modelId="{E2B8163F-8A69-42F4-911E-365B13E1863C}">
      <dsp:nvSpPr>
        <dsp:cNvPr id="0" name=""/>
        <dsp:cNvSpPr/>
      </dsp:nvSpPr>
      <dsp:spPr>
        <a:xfrm>
          <a:off x="2082022" y="704639"/>
          <a:ext cx="985094" cy="610700"/>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pt-BR" sz="2300" kern="1200"/>
        </a:p>
      </dsp:txBody>
      <dsp:txXfrm>
        <a:off x="2082022" y="826779"/>
        <a:ext cx="801884" cy="366420"/>
      </dsp:txXfrm>
    </dsp:sp>
    <dsp:sp modelId="{24B35E6F-14AC-426F-A6BB-20887253DB0B}">
      <dsp:nvSpPr>
        <dsp:cNvPr id="0" name=""/>
        <dsp:cNvSpPr/>
      </dsp:nvSpPr>
      <dsp:spPr>
        <a:xfrm>
          <a:off x="3114805" y="467244"/>
          <a:ext cx="1999988" cy="1085490"/>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pt-BR" sz="2800" kern="1200" dirty="0" smtClean="0"/>
            <a:t>SPDA Image</a:t>
          </a:r>
          <a:endParaRPr lang="pt-BR" sz="2800" kern="1200" dirty="0"/>
        </a:p>
      </dsp:txBody>
      <dsp:txXfrm>
        <a:off x="3146598" y="499037"/>
        <a:ext cx="1936402" cy="1021904"/>
      </dsp:txXfrm>
    </dsp:sp>
    <dsp:sp modelId="{1B8C5219-6EA1-4175-BEB4-D99CA2197CD6}">
      <dsp:nvSpPr>
        <dsp:cNvPr id="0" name=""/>
        <dsp:cNvSpPr/>
      </dsp:nvSpPr>
      <dsp:spPr>
        <a:xfrm>
          <a:off x="5195899" y="704639"/>
          <a:ext cx="985094" cy="610700"/>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pt-BR" sz="2300" kern="1200"/>
        </a:p>
      </dsp:txBody>
      <dsp:txXfrm>
        <a:off x="5195899" y="826779"/>
        <a:ext cx="801884" cy="366420"/>
      </dsp:txXfrm>
    </dsp:sp>
    <dsp:sp modelId="{DB6E08AF-B5E5-459B-BE16-8660EDF41BE2}">
      <dsp:nvSpPr>
        <dsp:cNvPr id="0" name=""/>
        <dsp:cNvSpPr/>
      </dsp:nvSpPr>
      <dsp:spPr>
        <a:xfrm>
          <a:off x="6228683" y="467244"/>
          <a:ext cx="1999988" cy="1085490"/>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pt-BR" sz="2800" kern="1200" dirty="0" smtClean="0"/>
            <a:t>SPDA Database</a:t>
          </a:r>
          <a:endParaRPr lang="pt-BR" sz="2800" kern="1200" dirty="0"/>
        </a:p>
      </dsp:txBody>
      <dsp:txXfrm>
        <a:off x="6260476" y="499037"/>
        <a:ext cx="1936402" cy="10219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A757C0-B46B-46F7-9617-3B06B7B281D5}">
      <dsp:nvSpPr>
        <dsp:cNvPr id="0" name=""/>
        <dsp:cNvSpPr/>
      </dsp:nvSpPr>
      <dsp:spPr>
        <a:xfrm>
          <a:off x="5523268" y="3354006"/>
          <a:ext cx="2436587" cy="157835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endParaRPr lang="pt-BR" sz="1100" kern="1200" dirty="0"/>
        </a:p>
      </dsp:txBody>
      <dsp:txXfrm>
        <a:off x="6288915" y="3783266"/>
        <a:ext cx="1636269" cy="1114425"/>
      </dsp:txXfrm>
    </dsp:sp>
    <dsp:sp modelId="{C9087DC0-CA5F-432C-AC64-22F671DFA86D}">
      <dsp:nvSpPr>
        <dsp:cNvPr id="0" name=""/>
        <dsp:cNvSpPr/>
      </dsp:nvSpPr>
      <dsp:spPr>
        <a:xfrm>
          <a:off x="269744" y="3354006"/>
          <a:ext cx="2436587" cy="157835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endParaRPr lang="pt-BR" sz="1100" kern="1200" dirty="0"/>
        </a:p>
      </dsp:txBody>
      <dsp:txXfrm>
        <a:off x="304415" y="3783266"/>
        <a:ext cx="1636269" cy="1114425"/>
      </dsp:txXfrm>
    </dsp:sp>
    <dsp:sp modelId="{065EAADC-B529-4305-BC2D-ACB012FC1A51}">
      <dsp:nvSpPr>
        <dsp:cNvPr id="0" name=""/>
        <dsp:cNvSpPr/>
      </dsp:nvSpPr>
      <dsp:spPr>
        <a:xfrm>
          <a:off x="5523268" y="0"/>
          <a:ext cx="2436587" cy="157835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endParaRPr lang="pt-BR" sz="1100" kern="1200" dirty="0"/>
        </a:p>
      </dsp:txBody>
      <dsp:txXfrm>
        <a:off x="6288915" y="34671"/>
        <a:ext cx="1636269" cy="1114425"/>
      </dsp:txXfrm>
    </dsp:sp>
    <dsp:sp modelId="{123CCADA-FDD9-4362-8DA9-DD447F6EDDE1}">
      <dsp:nvSpPr>
        <dsp:cNvPr id="0" name=""/>
        <dsp:cNvSpPr/>
      </dsp:nvSpPr>
      <dsp:spPr>
        <a:xfrm>
          <a:off x="269744" y="0"/>
          <a:ext cx="2436587" cy="157835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endParaRPr lang="pt-BR" sz="1100" kern="1200" dirty="0"/>
        </a:p>
      </dsp:txBody>
      <dsp:txXfrm>
        <a:off x="304415" y="34671"/>
        <a:ext cx="1636269" cy="1114425"/>
      </dsp:txXfrm>
    </dsp:sp>
    <dsp:sp modelId="{1D26D6FA-FFF2-4A37-B0E9-0FD1532F3006}">
      <dsp:nvSpPr>
        <dsp:cNvPr id="0" name=""/>
        <dsp:cNvSpPr/>
      </dsp:nvSpPr>
      <dsp:spPr>
        <a:xfrm>
          <a:off x="1929763" y="281144"/>
          <a:ext cx="2135713" cy="213571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pt-BR" sz="2000" kern="1200" dirty="0" smtClean="0"/>
            <a:t>Exportação de Dados</a:t>
          </a:r>
          <a:endParaRPr lang="pt-BR" sz="2000" kern="1200" dirty="0"/>
        </a:p>
      </dsp:txBody>
      <dsp:txXfrm>
        <a:off x="2555299" y="906680"/>
        <a:ext cx="1510177" cy="1510177"/>
      </dsp:txXfrm>
    </dsp:sp>
    <dsp:sp modelId="{389E6761-D864-44CB-9946-8E071700FC23}">
      <dsp:nvSpPr>
        <dsp:cNvPr id="0" name=""/>
        <dsp:cNvSpPr/>
      </dsp:nvSpPr>
      <dsp:spPr>
        <a:xfrm rot="5400000">
          <a:off x="4164123" y="281144"/>
          <a:ext cx="2135713" cy="2135713"/>
        </a:xfrm>
        <a:prstGeom prst="pieWedge">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pt-BR" sz="2400" kern="1200" dirty="0" smtClean="0"/>
            <a:t>SPDA</a:t>
          </a:r>
          <a:endParaRPr lang="pt-BR" sz="2400" kern="1200" dirty="0"/>
        </a:p>
      </dsp:txBody>
      <dsp:txXfrm rot="-5400000">
        <a:off x="4164123" y="906680"/>
        <a:ext cx="1510177" cy="1510177"/>
      </dsp:txXfrm>
    </dsp:sp>
    <dsp:sp modelId="{3A51BE00-9D6F-4CCC-BD28-493997188C2C}">
      <dsp:nvSpPr>
        <dsp:cNvPr id="0" name=""/>
        <dsp:cNvSpPr/>
      </dsp:nvSpPr>
      <dsp:spPr>
        <a:xfrm rot="10800000">
          <a:off x="4164123" y="2515505"/>
          <a:ext cx="2135713" cy="2135713"/>
        </a:xfrm>
        <a:prstGeom prst="pieWedge">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pt-BR" sz="2400" kern="1200" dirty="0" smtClean="0"/>
            <a:t>RDB</a:t>
          </a:r>
          <a:endParaRPr lang="pt-BR" sz="2400" kern="1200" dirty="0"/>
        </a:p>
      </dsp:txBody>
      <dsp:txXfrm rot="10800000">
        <a:off x="4164123" y="2515505"/>
        <a:ext cx="1510177" cy="1510177"/>
      </dsp:txXfrm>
    </dsp:sp>
    <dsp:sp modelId="{1C43A8A0-A45B-4B0A-9B43-AC1734A9A36C}">
      <dsp:nvSpPr>
        <dsp:cNvPr id="0" name=""/>
        <dsp:cNvSpPr/>
      </dsp:nvSpPr>
      <dsp:spPr>
        <a:xfrm rot="16200000">
          <a:off x="1929763" y="2515505"/>
          <a:ext cx="2135713" cy="213571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pt-BR" sz="2000" kern="1200" dirty="0" smtClean="0"/>
            <a:t>Importação</a:t>
          </a:r>
        </a:p>
        <a:p>
          <a:pPr lvl="0" algn="ctr" defTabSz="889000">
            <a:lnSpc>
              <a:spcPct val="90000"/>
            </a:lnSpc>
            <a:spcBef>
              <a:spcPct val="0"/>
            </a:spcBef>
            <a:spcAft>
              <a:spcPct val="35000"/>
            </a:spcAft>
          </a:pPr>
          <a:r>
            <a:rPr lang="pt-BR" sz="2000" kern="1200" dirty="0" smtClean="0"/>
            <a:t>de Dados</a:t>
          </a:r>
          <a:endParaRPr lang="pt-BR" sz="2000" kern="1200" dirty="0"/>
        </a:p>
      </dsp:txBody>
      <dsp:txXfrm rot="5400000">
        <a:off x="2555299" y="2515505"/>
        <a:ext cx="1510177" cy="1510177"/>
      </dsp:txXfrm>
    </dsp:sp>
    <dsp:sp modelId="{FB7FEBB0-EB20-4FA7-9302-F5309E13D9FB}">
      <dsp:nvSpPr>
        <dsp:cNvPr id="0" name=""/>
        <dsp:cNvSpPr/>
      </dsp:nvSpPr>
      <dsp:spPr>
        <a:xfrm>
          <a:off x="3746105" y="2022268"/>
          <a:ext cx="737388" cy="641207"/>
        </a:xfrm>
        <a:prstGeom prst="circularArrow">
          <a:avLst/>
        </a:prstGeom>
        <a:solidFill>
          <a:srgbClr val="008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90D728-79C3-436F-9DC9-EFAB3AE62131}">
      <dsp:nvSpPr>
        <dsp:cNvPr id="0" name=""/>
        <dsp:cNvSpPr/>
      </dsp:nvSpPr>
      <dsp:spPr>
        <a:xfrm rot="10800000">
          <a:off x="3746105" y="2268886"/>
          <a:ext cx="737388" cy="641207"/>
        </a:xfrm>
        <a:prstGeom prst="circularArrow">
          <a:avLst/>
        </a:prstGeom>
        <a:solidFill>
          <a:srgbClr val="008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D6F598-9DF0-3443-91C3-0E2B77E69545}" type="datetimeFigureOut">
              <a:rPr lang="en-US" smtClean="0"/>
              <a:pPr/>
              <a:t>3/21/2014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0ECF1-7B6E-184C-8925-159962A9F8E0}" type="slidenum">
              <a:rPr lang="en-US" smtClean="0"/>
              <a:pPr/>
              <a:t>‹nº›</a:t>
            </a:fld>
            <a:endParaRPr lang="en-US"/>
          </a:p>
        </p:txBody>
      </p:sp>
    </p:spTree>
    <p:extLst>
      <p:ext uri="{BB962C8B-B14F-4D97-AF65-F5344CB8AC3E}">
        <p14:creationId xmlns:p14="http://schemas.microsoft.com/office/powerpoint/2010/main" val="3696844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4F7410-E991-0B4B-8320-1A35A68239D6}" type="datetimeFigureOut">
              <a:rPr lang="en-US" smtClean="0"/>
              <a:pPr/>
              <a:t>3/21/2014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FC1153-F6A1-D944-AC65-452E62840725}" type="slidenum">
              <a:rPr lang="en-US" smtClean="0"/>
              <a:pPr/>
              <a:t>‹nº›</a:t>
            </a:fld>
            <a:endParaRPr lang="en-US"/>
          </a:p>
        </p:txBody>
      </p:sp>
    </p:spTree>
    <p:extLst>
      <p:ext uri="{BB962C8B-B14F-4D97-AF65-F5344CB8AC3E}">
        <p14:creationId xmlns:p14="http://schemas.microsoft.com/office/powerpoint/2010/main" val="153050156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apa Apresentaca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6219153"/>
            <a:ext cx="9144000" cy="638848"/>
          </a:xfrm>
        </p:spPr>
        <p:txBody>
          <a:bodyPr>
            <a:normAutofit/>
          </a:bodyPr>
          <a:lstStyle>
            <a:lvl1pPr>
              <a:defRPr b="1">
                <a:solidFill>
                  <a:srgbClr val="3C65B4"/>
                </a:solidFill>
              </a:defRPr>
            </a:lvl1pPr>
          </a:lstStyle>
          <a:p>
            <a:r>
              <a:rPr lang="pt-BR" smtClean="0"/>
              <a:t>Clique para editar o estilo do título mestre</a:t>
            </a:r>
            <a:endParaRPr lang="en-US" dirty="0"/>
          </a:p>
        </p:txBody>
      </p:sp>
      <p:sp>
        <p:nvSpPr>
          <p:cNvPr id="6" name="Text Placeholder 5"/>
          <p:cNvSpPr>
            <a:spLocks noGrp="1"/>
          </p:cNvSpPr>
          <p:nvPr>
            <p:ph type="body" sz="quarter" idx="10"/>
          </p:nvPr>
        </p:nvSpPr>
        <p:spPr>
          <a:xfrm>
            <a:off x="0" y="5580303"/>
            <a:ext cx="9144000" cy="546485"/>
          </a:xfrm>
        </p:spPr>
        <p:txBody>
          <a:bodyPr rIns="274320" anchor="ctr" anchorCtr="0">
            <a:normAutofit/>
          </a:bodyPr>
          <a:lstStyle>
            <a:lvl1pPr algn="r">
              <a:defRPr sz="16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pt-BR" smtClean="0"/>
              <a:t>Clique para editar os estilos do texto mestre</a:t>
            </a:r>
          </a:p>
        </p:txBody>
      </p:sp>
    </p:spTree>
    <p:extLst>
      <p:ext uri="{BB962C8B-B14F-4D97-AF65-F5344CB8AC3E}">
        <p14:creationId xmlns:p14="http://schemas.microsoft.com/office/powerpoint/2010/main" val="3960244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ud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46868A0-D3AF-D949-9E19-917F10D4D759}" type="slidenum">
              <a:rPr lang="en-US" smtClean="0"/>
              <a:pPr/>
              <a:t>‹nº›</a:t>
            </a:fld>
            <a:endParaRPr lang="en-US"/>
          </a:p>
        </p:txBody>
      </p:sp>
      <p:sp>
        <p:nvSpPr>
          <p:cNvPr id="10" name="Title 9"/>
          <p:cNvSpPr>
            <a:spLocks noGrp="1"/>
          </p:cNvSpPr>
          <p:nvPr>
            <p:ph type="title"/>
          </p:nvPr>
        </p:nvSpPr>
        <p:spPr/>
        <p:txBody>
          <a:bodyPr/>
          <a:lstStyle>
            <a:lvl1pPr>
              <a:defRPr b="1"/>
            </a:lvl1pPr>
          </a:lstStyle>
          <a:p>
            <a:r>
              <a:rPr lang="pt-BR" smtClean="0"/>
              <a:t>Clique para editar o estilo do título mestre</a:t>
            </a:r>
            <a:endParaRPr lang="en-US"/>
          </a:p>
        </p:txBody>
      </p:sp>
      <p:sp>
        <p:nvSpPr>
          <p:cNvPr id="13" name="Content Placeholder 11"/>
          <p:cNvSpPr>
            <a:spLocks noGrp="1"/>
          </p:cNvSpPr>
          <p:nvPr>
            <p:ph sz="quarter" idx="13"/>
          </p:nvPr>
        </p:nvSpPr>
        <p:spPr>
          <a:xfrm>
            <a:off x="457200" y="1193030"/>
            <a:ext cx="8229599" cy="4933132"/>
          </a:xfrm>
        </p:spPr>
        <p:txBody>
          <a:bodyPr/>
          <a:lstStyle>
            <a:lvl2pPr>
              <a:buFont typeface="Arial" pitchFamily="34" charset="0"/>
              <a:buChar char="•"/>
              <a:defRPr/>
            </a:lvl2pPr>
            <a:lvl3pPr>
              <a:buFont typeface="Calibri" pitchFamily="34" charset="0"/>
              <a:buChar char="–"/>
              <a:defRPr/>
            </a:lvl3pPr>
            <a:lvl4pPr>
              <a:buSzPct val="65000"/>
              <a:buFont typeface="Courier New" pitchFamily="49" charset="0"/>
              <a:buChar char="o"/>
              <a:defRPr/>
            </a:lvl4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4" name="Text Placeholder 7"/>
          <p:cNvSpPr>
            <a:spLocks noGrp="1"/>
          </p:cNvSpPr>
          <p:nvPr>
            <p:ph type="body" sz="quarter" idx="14"/>
          </p:nvPr>
        </p:nvSpPr>
        <p:spPr>
          <a:xfrm>
            <a:off x="1054316" y="500303"/>
            <a:ext cx="7040880" cy="546485"/>
          </a:xfrm>
        </p:spPr>
        <p:txBody>
          <a:bodyPr anchor="ctr" anchorCtr="0">
            <a:normAutofit/>
          </a:bodyPr>
          <a:lstStyle>
            <a:lvl1pPr algn="ctr">
              <a:defRPr sz="1800" b="1" i="0">
                <a:solidFill>
                  <a:srgbClr val="3C65B4"/>
                </a:solidFill>
              </a:defRPr>
            </a:lvl1pPr>
          </a:lstStyle>
          <a:p>
            <a:pPr lvl="0"/>
            <a:r>
              <a:rPr lang="pt-BR" smtClean="0"/>
              <a:t>Clique para editar os estilos do texto mestre</a:t>
            </a:r>
          </a:p>
        </p:txBody>
      </p:sp>
    </p:spTree>
    <p:extLst>
      <p:ext uri="{BB962C8B-B14F-4D97-AF65-F5344CB8AC3E}">
        <p14:creationId xmlns:p14="http://schemas.microsoft.com/office/powerpoint/2010/main" val="2984509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dic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pt-BR" smtClean="0"/>
              <a:t>Clique para editar o estilo do título mestre</a:t>
            </a:r>
            <a:endParaRPr lang="en-US"/>
          </a:p>
        </p:txBody>
      </p:sp>
      <p:sp>
        <p:nvSpPr>
          <p:cNvPr id="5" name="Slide Number Placeholder 4"/>
          <p:cNvSpPr>
            <a:spLocks noGrp="1"/>
          </p:cNvSpPr>
          <p:nvPr>
            <p:ph type="sldNum" sz="quarter" idx="12"/>
          </p:nvPr>
        </p:nvSpPr>
        <p:spPr/>
        <p:txBody>
          <a:bodyPr/>
          <a:lstStyle/>
          <a:p>
            <a:fld id="{646868A0-D3AF-D949-9E19-917F10D4D759}" type="slidenum">
              <a:rPr lang="en-US" smtClean="0"/>
              <a:pPr/>
              <a:t>‹nº›</a:t>
            </a:fld>
            <a:endParaRPr lang="en-US"/>
          </a:p>
        </p:txBody>
      </p:sp>
      <p:sp>
        <p:nvSpPr>
          <p:cNvPr id="12" name="Text Placeholder 10"/>
          <p:cNvSpPr>
            <a:spLocks noGrp="1"/>
          </p:cNvSpPr>
          <p:nvPr>
            <p:ph type="body" sz="quarter" idx="13"/>
          </p:nvPr>
        </p:nvSpPr>
        <p:spPr>
          <a:xfrm>
            <a:off x="4572000" y="1193029"/>
            <a:ext cx="4114799" cy="4933133"/>
          </a:xfrm>
        </p:spPr>
        <p:txBody>
          <a:bodyPr lIns="274320" anchor="ctr"/>
          <a:lstStyle>
            <a:lvl1pPr>
              <a:defRPr>
                <a:solidFill>
                  <a:schemeClr val="tx1">
                    <a:lumMod val="85000"/>
                    <a:lumOff val="15000"/>
                  </a:schemeClr>
                </a:solidFill>
              </a:defRPr>
            </a:lvl1pPr>
          </a:lstStyle>
          <a:p>
            <a:pPr lvl="0"/>
            <a:r>
              <a:rPr lang="pt-BR" smtClean="0"/>
              <a:t>Clique para editar os estilos do texto mestre</a:t>
            </a:r>
          </a:p>
        </p:txBody>
      </p:sp>
    </p:spTree>
    <p:extLst>
      <p:ext uri="{BB962C8B-B14F-4D97-AF65-F5344CB8AC3E}">
        <p14:creationId xmlns:p14="http://schemas.microsoft.com/office/powerpoint/2010/main" val="2006066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apa Capitul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32848" y="2794000"/>
            <a:ext cx="5711151" cy="1277698"/>
          </a:xfrm>
        </p:spPr>
        <p:txBody>
          <a:bodyPr>
            <a:normAutofit/>
          </a:bodyPr>
          <a:lstStyle>
            <a:lvl1pPr>
              <a:defRPr sz="3200" b="1">
                <a:solidFill>
                  <a:srgbClr val="FFFFFF"/>
                </a:solidFill>
              </a:defRPr>
            </a:lvl1pPr>
          </a:lstStyle>
          <a:p>
            <a:r>
              <a:rPr lang="pt-BR" smtClean="0"/>
              <a:t>Clique para editar o estilo do título mestre</a:t>
            </a:r>
            <a:endParaRPr lang="en-US" dirty="0"/>
          </a:p>
        </p:txBody>
      </p:sp>
    </p:spTree>
    <p:extLst>
      <p:ext uri="{BB962C8B-B14F-4D97-AF65-F5344CB8AC3E}">
        <p14:creationId xmlns:p14="http://schemas.microsoft.com/office/powerpoint/2010/main" val="12774652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00303"/>
          </a:xfrm>
          <a:prstGeom prst="rect">
            <a:avLst/>
          </a:prstGeom>
        </p:spPr>
        <p:txBody>
          <a:bodyPr vert="horz" lIns="91440" tIns="45720" rIns="91440" bIns="45720" rtlCol="0" anchor="ctr">
            <a:normAutofit/>
          </a:bodyPr>
          <a:lstStyle/>
          <a:p>
            <a:r>
              <a:rPr lang="pt-BR" dirty="0" smtClean="0"/>
              <a:t>Clique para editar o estilo do título mestre</a:t>
            </a:r>
            <a:endParaRPr lang="en-US" dirty="0"/>
          </a:p>
        </p:txBody>
      </p:sp>
      <p:sp>
        <p:nvSpPr>
          <p:cNvPr id="3" name="Text Placeholder 2"/>
          <p:cNvSpPr>
            <a:spLocks noGrp="1"/>
          </p:cNvSpPr>
          <p:nvPr>
            <p:ph type="body" idx="1"/>
          </p:nvPr>
        </p:nvSpPr>
        <p:spPr>
          <a:xfrm>
            <a:off x="457200" y="1193030"/>
            <a:ext cx="8229600" cy="4933133"/>
          </a:xfrm>
          <a:prstGeom prst="rect">
            <a:avLst/>
          </a:prstGeom>
        </p:spPr>
        <p:txBody>
          <a:bodyPr vert="horz" lIns="91440" tIns="45720" rIns="91440" bIns="45720" rtlCol="0">
            <a:normAutofit/>
          </a:bodyPr>
          <a:lstStyle/>
          <a:p>
            <a:pPr lvl="0"/>
            <a:r>
              <a:rPr lang="x-none" dirty="0" smtClean="0"/>
              <a:t>Click to edit Master text styles</a:t>
            </a:r>
            <a:endParaRPr lang="en-US" dirty="0"/>
          </a:p>
        </p:txBody>
      </p:sp>
      <p:sp>
        <p:nvSpPr>
          <p:cNvPr id="6" name="Slide Number Placeholder 5"/>
          <p:cNvSpPr>
            <a:spLocks noGrp="1"/>
          </p:cNvSpPr>
          <p:nvPr>
            <p:ph type="sldNum" sz="quarter" idx="4"/>
          </p:nvPr>
        </p:nvSpPr>
        <p:spPr>
          <a:xfrm>
            <a:off x="8686800" y="6492875"/>
            <a:ext cx="457200" cy="365125"/>
          </a:xfrm>
          <a:prstGeom prst="rect">
            <a:avLst/>
          </a:prstGeom>
        </p:spPr>
        <p:txBody>
          <a:bodyPr vert="horz" lIns="91440" tIns="45720" rIns="91440" bIns="45720" rtlCol="0" anchor="ctr"/>
          <a:lstStyle>
            <a:lvl1pPr algn="r">
              <a:defRPr sz="1100">
                <a:solidFill>
                  <a:schemeClr val="accent1">
                    <a:lumMod val="75000"/>
                  </a:schemeClr>
                </a:solidFill>
              </a:defRPr>
            </a:lvl1pPr>
          </a:lstStyle>
          <a:p>
            <a:fld id="{646868A0-D3AF-D949-9E19-917F10D4D759}" type="slidenum">
              <a:rPr lang="en-US" smtClean="0"/>
              <a:pPr/>
              <a:t>‹nº›</a:t>
            </a:fld>
            <a:endParaRPr lang="en-US" dirty="0"/>
          </a:p>
        </p:txBody>
      </p:sp>
    </p:spTree>
    <p:extLst>
      <p:ext uri="{BB962C8B-B14F-4D97-AF65-F5344CB8AC3E}">
        <p14:creationId xmlns:p14="http://schemas.microsoft.com/office/powerpoint/2010/main" val="63426004"/>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Lst>
  <p:hf hdr="0" ftr="0" dt="0"/>
  <p:txStyles>
    <p:titleStyle>
      <a:lvl1pPr algn="ctr" defTabSz="457200" rtl="0" eaLnBrk="1" latinLnBrk="0" hangingPunct="1">
        <a:spcBef>
          <a:spcPct val="0"/>
        </a:spcBef>
        <a:buNone/>
        <a:defRPr sz="2000" b="1" kern="1200">
          <a:solidFill>
            <a:schemeClr val="bg1"/>
          </a:solidFill>
          <a:latin typeface="+mj-lt"/>
          <a:ea typeface="+mj-ea"/>
          <a:cs typeface="+mj-cs"/>
        </a:defRPr>
      </a:lvl1pPr>
    </p:titleStyle>
    <p:bodyStyle>
      <a:lvl1pPr marL="0" indent="0" algn="l" defTabSz="457200" rtl="0" eaLnBrk="1" latinLnBrk="0" hangingPunct="1">
        <a:spcBef>
          <a:spcPct val="20000"/>
        </a:spcBef>
        <a:buFont typeface="Arial"/>
        <a:buNone/>
        <a:defRPr sz="1400" kern="1200">
          <a:solidFill>
            <a:srgbClr val="262626"/>
          </a:solidFill>
          <a:latin typeface="+mn-lt"/>
          <a:ea typeface="+mn-ea"/>
          <a:cs typeface="+mn-cs"/>
        </a:defRPr>
      </a:lvl1pPr>
      <a:lvl2pPr marL="742950" indent="-285750" algn="l" defTabSz="457200" rtl="0" eaLnBrk="1" latinLnBrk="0" hangingPunct="1">
        <a:spcBef>
          <a:spcPct val="20000"/>
        </a:spcBef>
        <a:buFont typeface="Arial"/>
        <a:buChar char="–"/>
        <a:defRPr sz="1400" kern="1200">
          <a:solidFill>
            <a:schemeClr val="tx1">
              <a:lumMod val="85000"/>
              <a:lumOff val="15000"/>
            </a:schemeClr>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lumMod val="85000"/>
              <a:lumOff val="15000"/>
            </a:schemeClr>
          </a:solidFill>
          <a:latin typeface="+mn-lt"/>
          <a:ea typeface="+mn-ea"/>
          <a:cs typeface="+mn-cs"/>
        </a:defRPr>
      </a:lvl3pPr>
      <a:lvl4pPr marL="1600200" indent="-228600" algn="l" defTabSz="457200" rtl="0" eaLnBrk="1" latinLnBrk="0" hangingPunct="1">
        <a:spcBef>
          <a:spcPct val="20000"/>
        </a:spcBef>
        <a:buFont typeface="Arial"/>
        <a:buChar char="–"/>
        <a:defRPr sz="1400" kern="1200">
          <a:solidFill>
            <a:schemeClr val="tx1">
              <a:lumMod val="85000"/>
              <a:lumOff val="15000"/>
            </a:schemeClr>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b="1" dirty="0" smtClean="0"/>
              <a:t>Integração TOTVS Educacional e Scientia Enterprise</a:t>
            </a:r>
            <a:endParaRPr lang="pt-BR" b="1" dirty="0"/>
          </a:p>
        </p:txBody>
      </p:sp>
      <p:sp>
        <p:nvSpPr>
          <p:cNvPr id="3" name="Text Placeholder 2"/>
          <p:cNvSpPr>
            <a:spLocks noGrp="1"/>
          </p:cNvSpPr>
          <p:nvPr>
            <p:ph type="body" sz="quarter" idx="10"/>
          </p:nvPr>
        </p:nvSpPr>
        <p:spPr>
          <a:xfrm>
            <a:off x="0" y="5580303"/>
            <a:ext cx="9144000" cy="638850"/>
          </a:xfrm>
        </p:spPr>
        <p:txBody>
          <a:bodyPr/>
          <a:lstStyle/>
          <a:p>
            <a:r>
              <a:rPr lang="en-US" dirty="0" smtClean="0"/>
              <a:t>Tanato Cartaxo – </a:t>
            </a:r>
            <a:r>
              <a:rPr lang="pt-BR" dirty="0" smtClean="0"/>
              <a:t>Novembro</a:t>
            </a:r>
            <a:r>
              <a:rPr lang="en-US" dirty="0" smtClean="0"/>
              <a:t> / 2013</a:t>
            </a:r>
            <a:endParaRPr lang="en-US" dirty="0"/>
          </a:p>
        </p:txBody>
      </p:sp>
    </p:spTree>
    <p:extLst>
      <p:ext uri="{BB962C8B-B14F-4D97-AF65-F5344CB8AC3E}">
        <p14:creationId xmlns:p14="http://schemas.microsoft.com/office/powerpoint/2010/main" val="30068252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10</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Reference Data Manager é o módulo do Scientia Enterprise destinado ao cadastro de recursos e suas características</a:t>
            </a:r>
          </a:p>
          <a:p>
            <a:endParaRPr lang="pt-BR" sz="1800" dirty="0" smtClean="0"/>
          </a:p>
          <a:p>
            <a:r>
              <a:rPr lang="pt-BR" sz="1800" dirty="0" smtClean="0"/>
              <a:t>Alguns exemplos de cadastros:</a:t>
            </a:r>
          </a:p>
          <a:p>
            <a:endParaRPr lang="pt-BR" sz="1800" dirty="0" smtClean="0"/>
          </a:p>
          <a:p>
            <a:pPr lvl="1"/>
            <a:r>
              <a:rPr lang="pt-BR" sz="1800" dirty="0" smtClean="0"/>
              <a:t>Department</a:t>
            </a:r>
          </a:p>
          <a:p>
            <a:pPr lvl="2"/>
            <a:r>
              <a:rPr lang="pt-BR" sz="1800" dirty="0" smtClean="0"/>
              <a:t>Divisão de setores de uma instituição.</a:t>
            </a:r>
          </a:p>
          <a:p>
            <a:pPr lvl="2"/>
            <a:r>
              <a:rPr lang="pt-BR" sz="1800" dirty="0" smtClean="0"/>
              <a:t>Pode ser encadeada dentro de outros Departments.</a:t>
            </a:r>
          </a:p>
          <a:p>
            <a:pPr lvl="2"/>
            <a:endParaRPr lang="pt-BR" sz="1800" dirty="0" smtClean="0"/>
          </a:p>
          <a:p>
            <a:pPr lvl="1"/>
            <a:r>
              <a:rPr lang="pt-BR" sz="1800" dirty="0" smtClean="0"/>
              <a:t>Staff</a:t>
            </a:r>
          </a:p>
          <a:p>
            <a:pPr lvl="2"/>
            <a:r>
              <a:rPr lang="pt-BR" sz="1800" dirty="0" smtClean="0"/>
              <a:t>Professores da instituição e outros funcionários que possam ser alocados em atividades, como por exemplo uma reunião.</a:t>
            </a:r>
          </a:p>
          <a:p>
            <a:pPr lvl="2"/>
            <a:endParaRPr lang="pt-BR" sz="1800" dirty="0" smtClean="0"/>
          </a:p>
          <a:p>
            <a:pPr lvl="1"/>
            <a:r>
              <a:rPr lang="pt-BR" sz="1800" dirty="0" smtClean="0"/>
              <a:t>Location</a:t>
            </a:r>
          </a:p>
          <a:p>
            <a:pPr lvl="2"/>
            <a:r>
              <a:rPr lang="pt-BR" sz="1800" dirty="0" smtClean="0"/>
              <a:t>Sala de aula ou outro local que possa ocorrer uma atividade.</a:t>
            </a:r>
          </a:p>
          <a:p>
            <a:pPr lvl="1"/>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RDM – Reference Data Manager</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11</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pPr lvl="1"/>
            <a:r>
              <a:rPr lang="pt-BR" sz="1800" dirty="0" smtClean="0"/>
              <a:t>Suitability</a:t>
            </a:r>
          </a:p>
          <a:p>
            <a:pPr lvl="2"/>
            <a:r>
              <a:rPr lang="pt-BR" sz="1800" dirty="0" smtClean="0"/>
              <a:t>Característica/Requisito, independente da entidade, como por exemplo uma disciplina que um professor pode lecionar ou um acesso de cadeirante à uma sala de aula.</a:t>
            </a:r>
          </a:p>
          <a:p>
            <a:pPr lvl="2"/>
            <a:endParaRPr lang="pt-BR" sz="1800" dirty="0" smtClean="0"/>
          </a:p>
          <a:p>
            <a:pPr lvl="1"/>
            <a:r>
              <a:rPr lang="pt-BR" sz="1800" dirty="0" smtClean="0"/>
              <a:t>Zones</a:t>
            </a:r>
          </a:p>
          <a:p>
            <a:pPr lvl="2"/>
            <a:r>
              <a:rPr lang="pt-BR" sz="1800" dirty="0" smtClean="0"/>
              <a:t>Identificação de um agrupamento de locais, serve principalmente para medir distância em tempo entre os locais. Por exemplo, professor demora 20 minutos para deslocar de um prédio a outro, um aluno demora 30 minutos para fazer o mesmo percurso.</a:t>
            </a:r>
          </a:p>
          <a:p>
            <a:pPr lvl="2"/>
            <a:endParaRPr lang="pt-BR" sz="1800" dirty="0" smtClean="0"/>
          </a:p>
          <a:p>
            <a:pPr lvl="1"/>
            <a:r>
              <a:rPr lang="pt-BR" sz="1800" dirty="0" smtClean="0"/>
              <a:t>Named Availability Pattern</a:t>
            </a:r>
          </a:p>
          <a:p>
            <a:pPr lvl="2"/>
            <a:r>
              <a:rPr lang="pt-BR" sz="1800" dirty="0" smtClean="0"/>
              <a:t>Período de tempo que pode ocorrer uma atividade, semanas e horas do dia. Neste cadastro deve ser inserido um cadastro referente a cada combinação de Período Letivo e Turno existente no TOTVS Educacional.</a:t>
            </a:r>
          </a:p>
          <a:p>
            <a:pPr lvl="1"/>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RDM – Reference Data Manager</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12</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5" name="Espaço Reservado para Texto 4"/>
          <p:cNvSpPr>
            <a:spLocks noGrp="1"/>
          </p:cNvSpPr>
          <p:nvPr>
            <p:ph type="body" sz="quarter" idx="14"/>
          </p:nvPr>
        </p:nvSpPr>
        <p:spPr/>
        <p:txBody>
          <a:bodyPr>
            <a:normAutofit/>
          </a:bodyPr>
          <a:lstStyle/>
          <a:p>
            <a:r>
              <a:rPr lang="en-US" sz="2000" dirty="0" smtClean="0"/>
              <a:t>ECP – Enterprise Course Planner</a:t>
            </a:r>
            <a:endParaRPr lang="en-US" sz="2000" dirty="0"/>
          </a:p>
        </p:txBody>
      </p:sp>
      <p:pic>
        <p:nvPicPr>
          <p:cNvPr id="3074" name="Picture 2"/>
          <p:cNvPicPr>
            <a:picLocks noGrp="1" noChangeAspect="1" noChangeArrowheads="1"/>
          </p:cNvPicPr>
          <p:nvPr>
            <p:ph sz="quarter" idx="13"/>
          </p:nvPr>
        </p:nvPicPr>
        <p:blipFill>
          <a:blip r:embed="rId2"/>
          <a:srcRect/>
          <a:stretch>
            <a:fillRect/>
          </a:stretch>
        </p:blipFill>
        <p:spPr bwMode="auto">
          <a:xfrm>
            <a:off x="1333748" y="1193800"/>
            <a:ext cx="6476504" cy="4932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13</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lstStyle/>
          <a:p>
            <a:r>
              <a:rPr lang="pt-BR" sz="1800" dirty="0" smtClean="0"/>
              <a:t>Enterprise Course Planner é o módulo que permite o usuário a fazer o planejamento do curso, criando Programas de Estudo, Módulos, Templates de Atividade e suas Atividades.</a:t>
            </a:r>
          </a:p>
          <a:p>
            <a:endParaRPr lang="pt-BR" sz="1800" dirty="0" smtClean="0"/>
          </a:p>
          <a:p>
            <a:r>
              <a:rPr lang="pt-BR" sz="1800" dirty="0" smtClean="0"/>
              <a:t>Algumas entidades de planejamento de curso:</a:t>
            </a:r>
          </a:p>
          <a:p>
            <a:endParaRPr lang="pt-BR" sz="1800" dirty="0" smtClean="0"/>
          </a:p>
          <a:p>
            <a:pPr lvl="1"/>
            <a:r>
              <a:rPr lang="pt-BR" sz="1800" dirty="0" smtClean="0"/>
              <a:t>POS</a:t>
            </a:r>
          </a:p>
          <a:p>
            <a:pPr lvl="1"/>
            <a:r>
              <a:rPr lang="pt-BR" sz="1800" dirty="0" smtClean="0"/>
              <a:t>Module</a:t>
            </a:r>
          </a:p>
          <a:p>
            <a:pPr lvl="1"/>
            <a:r>
              <a:rPr lang="pt-BR" sz="1800" dirty="0" smtClean="0"/>
              <a:t>ActivityTemplate</a:t>
            </a:r>
          </a:p>
          <a:p>
            <a:pPr lvl="1"/>
            <a:r>
              <a:rPr lang="pt-BR" sz="1800" dirty="0" smtClean="0"/>
              <a:t>Activity</a:t>
            </a:r>
          </a:p>
          <a:p>
            <a:pPr lvl="1"/>
            <a:r>
              <a:rPr lang="pt-BR" sz="1800" dirty="0" smtClean="0"/>
              <a:t>StudentSet</a:t>
            </a:r>
          </a:p>
          <a:p>
            <a:pPr lvl="1"/>
            <a:r>
              <a:rPr lang="pt-BR" sz="1800" dirty="0" smtClean="0"/>
              <a:t>Students</a:t>
            </a:r>
          </a:p>
          <a:p>
            <a:pPr lvl="1"/>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ECP – Enterprise Course Planner</a:t>
            </a:r>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14</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pPr lvl="1"/>
            <a:r>
              <a:rPr lang="pt-BR" sz="1800" dirty="0" smtClean="0"/>
              <a:t>POS – Programme of Study</a:t>
            </a:r>
          </a:p>
          <a:p>
            <a:pPr marL="457200" lvl="1" indent="0">
              <a:buNone/>
            </a:pPr>
            <a:r>
              <a:rPr lang="pt-BR" sz="1800" dirty="0" smtClean="0"/>
              <a:t>É o cadastro de um programa de estudo que contém uma série de Modules (Turmas/Disciplinas) que devem ser cursadas por um aluno no período letivo.</a:t>
            </a:r>
          </a:p>
          <a:p>
            <a:pPr marL="457200" lvl="1" indent="0">
              <a:buNone/>
            </a:pPr>
            <a:endParaRPr lang="pt-BR" sz="1800" dirty="0" smtClean="0"/>
          </a:p>
          <a:p>
            <a:pPr lvl="1"/>
            <a:r>
              <a:rPr lang="pt-BR" sz="1800" dirty="0" smtClean="0"/>
              <a:t>Module</a:t>
            </a:r>
          </a:p>
          <a:p>
            <a:pPr marL="457200" lvl="1" indent="0">
              <a:buNone/>
            </a:pPr>
            <a:r>
              <a:rPr lang="pt-BR" sz="1800" dirty="0" smtClean="0"/>
              <a:t>Module é o cadastro de um </a:t>
            </a:r>
            <a:r>
              <a:rPr lang="pt-BR" sz="1800" dirty="0" err="1" smtClean="0"/>
              <a:t>agrupador</a:t>
            </a:r>
            <a:r>
              <a:rPr lang="pt-BR" sz="1800" dirty="0" smtClean="0"/>
              <a:t> de atividades do Scientia, na integração do TOTVS Educacional, será relacionado um Module para cada Turma/Disciplina integrada.</a:t>
            </a:r>
          </a:p>
          <a:p>
            <a:pPr marL="457200" lvl="1" indent="0">
              <a:buNone/>
            </a:pPr>
            <a:endParaRPr lang="pt-BR" sz="1800" dirty="0" smtClean="0"/>
          </a:p>
          <a:p>
            <a:pPr lvl="1"/>
            <a:r>
              <a:rPr lang="pt-BR" sz="1800" dirty="0" smtClean="0"/>
              <a:t>ActivityTemplate</a:t>
            </a:r>
          </a:p>
          <a:p>
            <a:pPr marL="457200" lvl="1" indent="0">
              <a:buNone/>
            </a:pPr>
            <a:r>
              <a:rPr lang="pt-BR" sz="1800" dirty="0" smtClean="0"/>
              <a:t>São templates que definem quantas atividades serão necessárias e como estas atividades serão geradas para cada Module. Algumas informações de Turma/Disciplina são integradas neste cadastro. Subturma também é integrada neste cadastro. </a:t>
            </a:r>
          </a:p>
          <a:p>
            <a:pPr lvl="1"/>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ECP – Enterprise Course Planner</a:t>
            </a:r>
            <a:endParaRPr lang="en-US" sz="2000" dirty="0"/>
          </a:p>
        </p:txBody>
      </p:sp>
    </p:spTree>
    <p:extLst>
      <p:ext uri="{BB962C8B-B14F-4D97-AF65-F5344CB8AC3E}">
        <p14:creationId xmlns:p14="http://schemas.microsoft.com/office/powerpoint/2010/main" val="27136827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15</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pPr lvl="1"/>
            <a:endParaRPr lang="pt-BR" sz="1800" dirty="0" smtClean="0"/>
          </a:p>
          <a:p>
            <a:pPr lvl="1"/>
            <a:endParaRPr lang="pt-BR" sz="1800" dirty="0"/>
          </a:p>
          <a:p>
            <a:pPr lvl="1"/>
            <a:r>
              <a:rPr lang="pt-BR" sz="1800" dirty="0" smtClean="0"/>
              <a:t>Activity</a:t>
            </a:r>
          </a:p>
          <a:p>
            <a:pPr marL="457200" lvl="1" indent="0">
              <a:buNone/>
            </a:pPr>
            <a:r>
              <a:rPr lang="pt-BR" sz="1800" dirty="0" smtClean="0"/>
              <a:t>É um registro gerado pelo Scientia no Enterprise Course Planner para que sejam feitas as alocações de Staff, Location e Duração.</a:t>
            </a:r>
          </a:p>
          <a:p>
            <a:pPr marL="457200" lvl="1" indent="0">
              <a:buNone/>
            </a:pPr>
            <a:endParaRPr lang="pt-BR" sz="1800" dirty="0" smtClean="0"/>
          </a:p>
          <a:p>
            <a:pPr marL="457200" lvl="1" indent="0">
              <a:buNone/>
            </a:pPr>
            <a:endParaRPr lang="pt-BR" sz="1800" dirty="0"/>
          </a:p>
          <a:p>
            <a:pPr lvl="1"/>
            <a:r>
              <a:rPr lang="pt-BR" sz="1800" dirty="0" smtClean="0"/>
              <a:t>StudentSet</a:t>
            </a:r>
          </a:p>
          <a:p>
            <a:pPr marL="457200" lvl="1" indent="0">
              <a:buNone/>
            </a:pPr>
            <a:r>
              <a:rPr lang="pt-BR" sz="1800" dirty="0" smtClean="0"/>
              <a:t>É o cadastro de um “grupo de alunos”, este cadastro é utilizado apenas para gerar choque de horário entre as atividades.</a:t>
            </a:r>
            <a:endParaRPr lang="pt-BR" sz="1800" dirty="0"/>
          </a:p>
          <a:p>
            <a:pPr lvl="1"/>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ECP – Enterprise Course Planner</a:t>
            </a:r>
            <a:endParaRPr lang="en-US" sz="2000" dirty="0"/>
          </a:p>
        </p:txBody>
      </p:sp>
    </p:spTree>
    <p:extLst>
      <p:ext uri="{BB962C8B-B14F-4D97-AF65-F5344CB8AC3E}">
        <p14:creationId xmlns:p14="http://schemas.microsoft.com/office/powerpoint/2010/main" val="3484788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16</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5" name="Espaço Reservado para Texto 4"/>
          <p:cNvSpPr>
            <a:spLocks noGrp="1"/>
          </p:cNvSpPr>
          <p:nvPr>
            <p:ph type="body" sz="quarter" idx="14"/>
          </p:nvPr>
        </p:nvSpPr>
        <p:spPr/>
        <p:txBody>
          <a:bodyPr>
            <a:normAutofit/>
          </a:bodyPr>
          <a:lstStyle/>
          <a:p>
            <a:r>
              <a:rPr lang="en-US" sz="2000" dirty="0" smtClean="0"/>
              <a:t>TT – Enterprise Timetabler</a:t>
            </a:r>
            <a:endParaRPr lang="en-US" sz="2000" dirty="0"/>
          </a:p>
        </p:txBody>
      </p:sp>
      <p:pic>
        <p:nvPicPr>
          <p:cNvPr id="2050" name="Picture 2"/>
          <p:cNvPicPr>
            <a:picLocks noGrp="1" noChangeAspect="1" noChangeArrowheads="1"/>
          </p:cNvPicPr>
          <p:nvPr>
            <p:ph sz="quarter" idx="13"/>
          </p:nvPr>
        </p:nvPicPr>
        <p:blipFill>
          <a:blip r:embed="rId2"/>
          <a:srcRect/>
          <a:stretch>
            <a:fillRect/>
          </a:stretch>
        </p:blipFill>
        <p:spPr bwMode="auto">
          <a:xfrm>
            <a:off x="1082858" y="1193800"/>
            <a:ext cx="6978284" cy="4932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17</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Enterprise Timetabler é o módulo que tem como principal função alocar recursos e horários a atividades. </a:t>
            </a:r>
          </a:p>
          <a:p>
            <a:endParaRPr lang="pt-BR" sz="1800" dirty="0" smtClean="0"/>
          </a:p>
          <a:p>
            <a:r>
              <a:rPr lang="pt-BR" sz="1800" dirty="0" smtClean="0"/>
              <a:t>Algumas funcionalidades do Timetabler:</a:t>
            </a:r>
          </a:p>
          <a:p>
            <a:endParaRPr lang="pt-BR" sz="1800" dirty="0" smtClean="0"/>
          </a:p>
          <a:p>
            <a:pPr lvl="1"/>
            <a:r>
              <a:rPr lang="en-US" sz="1800" dirty="0" smtClean="0"/>
              <a:t>Automatic/Manual Scheduling</a:t>
            </a:r>
          </a:p>
          <a:p>
            <a:pPr lvl="1"/>
            <a:r>
              <a:rPr lang="en-US" sz="1800" dirty="0" err="1" smtClean="0"/>
              <a:t>Unscheduling</a:t>
            </a:r>
            <a:r>
              <a:rPr lang="en-US" sz="1800" dirty="0" smtClean="0"/>
              <a:t>, Rescheduling</a:t>
            </a:r>
          </a:p>
          <a:p>
            <a:pPr lvl="1"/>
            <a:r>
              <a:rPr lang="en-US" sz="1800" dirty="0" smtClean="0"/>
              <a:t>Sequencing</a:t>
            </a:r>
          </a:p>
          <a:p>
            <a:pPr lvl="1"/>
            <a:r>
              <a:rPr lang="en-US" sz="1800" dirty="0" smtClean="0"/>
              <a:t>Split/Group</a:t>
            </a:r>
          </a:p>
        </p:txBody>
      </p:sp>
      <p:sp>
        <p:nvSpPr>
          <p:cNvPr id="5" name="Espaço Reservado para Texto 4"/>
          <p:cNvSpPr>
            <a:spLocks noGrp="1"/>
          </p:cNvSpPr>
          <p:nvPr>
            <p:ph type="body" sz="quarter" idx="14"/>
          </p:nvPr>
        </p:nvSpPr>
        <p:spPr/>
        <p:txBody>
          <a:bodyPr>
            <a:normAutofit/>
          </a:bodyPr>
          <a:lstStyle/>
          <a:p>
            <a:r>
              <a:rPr lang="en-US" sz="2000" dirty="0" smtClean="0"/>
              <a:t>TT – Enterprise Timetabler</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Arquitetura</a:t>
            </a:r>
            <a:r>
              <a:rPr lang="en-US" dirty="0" smtClean="0"/>
              <a:t> Scientia Enterprise</a:t>
            </a:r>
            <a:endParaRPr lang="en-US" dirty="0"/>
          </a:p>
        </p:txBody>
      </p:sp>
    </p:spTree>
    <p:extLst>
      <p:ext uri="{BB962C8B-B14F-4D97-AF65-F5344CB8AC3E}">
        <p14:creationId xmlns:p14="http://schemas.microsoft.com/office/powerpoint/2010/main" val="419769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19</a:t>
            </a:fld>
            <a:endParaRPr lang="en-US"/>
          </a:p>
        </p:txBody>
      </p:sp>
      <p:sp>
        <p:nvSpPr>
          <p:cNvPr id="3" name="Título 2"/>
          <p:cNvSpPr>
            <a:spLocks noGrp="1"/>
          </p:cNvSpPr>
          <p:nvPr>
            <p:ph type="title"/>
          </p:nvPr>
        </p:nvSpPr>
        <p:spPr/>
        <p:txBody>
          <a:bodyPr/>
          <a:lstStyle/>
          <a:p>
            <a:r>
              <a:rPr lang="pt-BR" dirty="0" smtClean="0"/>
              <a:t>Integração</a:t>
            </a:r>
            <a:r>
              <a:rPr lang="en-US" dirty="0" smtClean="0"/>
              <a:t> TOTVS </a:t>
            </a:r>
            <a:r>
              <a:rPr lang="pt-BR" dirty="0" smtClean="0"/>
              <a:t>Educacional</a:t>
            </a:r>
            <a:r>
              <a:rPr lang="en-US" dirty="0" smtClean="0"/>
              <a:t> e Scientia Enterprise	</a:t>
            </a:r>
            <a:endParaRPr lang="en-US" dirty="0"/>
          </a:p>
        </p:txBody>
      </p:sp>
      <p:sp>
        <p:nvSpPr>
          <p:cNvPr id="5" name="Espaço Reservado para Texto 4"/>
          <p:cNvSpPr>
            <a:spLocks noGrp="1"/>
          </p:cNvSpPr>
          <p:nvPr>
            <p:ph type="body" sz="quarter" idx="14"/>
          </p:nvPr>
        </p:nvSpPr>
        <p:spPr/>
        <p:txBody>
          <a:bodyPr>
            <a:normAutofit/>
          </a:bodyPr>
          <a:lstStyle/>
          <a:p>
            <a:r>
              <a:rPr lang="pt-BR" sz="2000" dirty="0" smtClean="0"/>
              <a:t>Bancos</a:t>
            </a:r>
            <a:r>
              <a:rPr lang="en-US" sz="2000" dirty="0" smtClean="0"/>
              <a:t> de Dados do Scientia</a:t>
            </a:r>
            <a:endParaRPr lang="en-US" sz="2000" dirty="0"/>
          </a:p>
        </p:txBody>
      </p:sp>
      <p:graphicFrame>
        <p:nvGraphicFramePr>
          <p:cNvPr id="19" name="Espaço Reservado para Conteúdo 5"/>
          <p:cNvGraphicFramePr>
            <a:graphicFrameLocks noGrp="1"/>
          </p:cNvGraphicFramePr>
          <p:nvPr>
            <p:ph sz="quarter" idx="13"/>
          </p:nvPr>
        </p:nvGraphicFramePr>
        <p:xfrm>
          <a:off x="457200" y="1193800"/>
          <a:ext cx="8229600" cy="4932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0" name="Conector reto 19"/>
          <p:cNvCxnSpPr/>
          <p:nvPr/>
        </p:nvCxnSpPr>
        <p:spPr>
          <a:xfrm>
            <a:off x="6260123" y="1626577"/>
            <a:ext cx="0" cy="4343400"/>
          </a:xfrm>
          <a:prstGeom prst="line">
            <a:avLst/>
          </a:prstGeom>
          <a:ln>
            <a:solidFill>
              <a:schemeClr val="tx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21" name="Conector reto 20"/>
          <p:cNvCxnSpPr/>
          <p:nvPr/>
        </p:nvCxnSpPr>
        <p:spPr>
          <a:xfrm>
            <a:off x="4132384" y="1046788"/>
            <a:ext cx="0" cy="5248504"/>
          </a:xfrm>
          <a:prstGeom prst="line">
            <a:avLst/>
          </a:prstGeom>
          <a:ln>
            <a:solidFill>
              <a:schemeClr val="tx2">
                <a:lumMod val="75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Integração TOTVS Educacional e Scientia Enterprise</a:t>
            </a:r>
            <a:endParaRPr lang="pt-BR" dirty="0"/>
          </a:p>
        </p:txBody>
      </p:sp>
      <p:sp>
        <p:nvSpPr>
          <p:cNvPr id="3" name="Text Placeholder 2"/>
          <p:cNvSpPr>
            <a:spLocks noGrp="1"/>
          </p:cNvSpPr>
          <p:nvPr>
            <p:ph type="body" sz="quarter" idx="13"/>
          </p:nvPr>
        </p:nvSpPr>
        <p:spPr>
          <a:xfrm>
            <a:off x="4572000" y="1193028"/>
            <a:ext cx="4343400" cy="5163809"/>
          </a:xfrm>
        </p:spPr>
        <p:txBody>
          <a:bodyPr anchor="t">
            <a:normAutofit fontScale="85000" lnSpcReduction="20000"/>
          </a:bodyPr>
          <a:lstStyle/>
          <a:p>
            <a:pPr marL="514350" lvl="1" indent="0">
              <a:buNone/>
            </a:pPr>
            <a:r>
              <a:rPr lang="pt-BR" sz="1800" b="1" dirty="0" smtClean="0">
                <a:solidFill>
                  <a:srgbClr val="3C65B4"/>
                </a:solidFill>
              </a:rPr>
              <a:t>Índice</a:t>
            </a:r>
            <a:endParaRPr lang="pt-BR" sz="1800" b="1" dirty="0" smtClean="0"/>
          </a:p>
          <a:p>
            <a:endParaRPr lang="en-US" sz="1600" b="1" dirty="0" smtClean="0"/>
          </a:p>
          <a:p>
            <a:pPr marL="539750" indent="-285750">
              <a:buFont typeface="Arial"/>
              <a:buChar char="•"/>
            </a:pPr>
            <a:endParaRPr lang="pt-BR" sz="1600" dirty="0"/>
          </a:p>
          <a:p>
            <a:r>
              <a:rPr lang="pt-BR" sz="1600" b="1" dirty="0" smtClean="0"/>
              <a:t>I) Produtos e Conceitos do Scientia Enterprise</a:t>
            </a:r>
          </a:p>
          <a:p>
            <a:pPr marL="539750" indent="-285750">
              <a:buFont typeface="Arial"/>
              <a:buChar char="•"/>
            </a:pPr>
            <a:r>
              <a:rPr lang="pt-BR" sz="1600" dirty="0" smtClean="0"/>
              <a:t>Scientia Enterprise</a:t>
            </a:r>
          </a:p>
          <a:p>
            <a:pPr marL="539750" indent="-285750">
              <a:buFont typeface="Arial"/>
              <a:buChar char="•"/>
            </a:pPr>
            <a:r>
              <a:rPr lang="pt-BR" sz="1600" dirty="0" smtClean="0"/>
              <a:t>Portal Scientia</a:t>
            </a:r>
          </a:p>
          <a:p>
            <a:pPr marL="539750" indent="-285750">
              <a:buFont typeface="Arial"/>
              <a:buChar char="•"/>
            </a:pPr>
            <a:r>
              <a:rPr lang="pt-BR" sz="1600" dirty="0" smtClean="0"/>
              <a:t>Produtos</a:t>
            </a:r>
          </a:p>
          <a:p>
            <a:pPr marL="539750" indent="-285750">
              <a:buFont typeface="Arial"/>
              <a:buChar char="•"/>
            </a:pPr>
            <a:r>
              <a:rPr lang="pt-BR" sz="1600" dirty="0" smtClean="0"/>
              <a:t>Entidades</a:t>
            </a:r>
          </a:p>
          <a:p>
            <a:pPr marL="539750" indent="-285750">
              <a:buFont typeface="Arial"/>
              <a:buChar char="•"/>
            </a:pPr>
            <a:r>
              <a:rPr lang="pt-BR" sz="1600" dirty="0" smtClean="0"/>
              <a:t>Usuários e Permissões</a:t>
            </a:r>
          </a:p>
          <a:p>
            <a:pPr marL="539750" indent="-285750">
              <a:buFont typeface="Arial"/>
              <a:buChar char="•"/>
            </a:pPr>
            <a:endParaRPr lang="pt-BR" sz="1600" dirty="0" smtClean="0"/>
          </a:p>
          <a:p>
            <a:r>
              <a:rPr lang="en-US" sz="1600" b="1" dirty="0" smtClean="0"/>
              <a:t>II) </a:t>
            </a:r>
            <a:r>
              <a:rPr lang="pt-BR" sz="1600" b="1" dirty="0" smtClean="0"/>
              <a:t>Arquitetura</a:t>
            </a:r>
            <a:r>
              <a:rPr lang="en-US" sz="1600" b="1" dirty="0" smtClean="0"/>
              <a:t> Scientia Enterprise</a:t>
            </a:r>
          </a:p>
          <a:p>
            <a:pPr marL="539750" indent="-285750">
              <a:buFont typeface="Arial"/>
              <a:buChar char="•"/>
            </a:pPr>
            <a:r>
              <a:rPr lang="pt-BR" sz="1600" dirty="0" smtClean="0"/>
              <a:t>Bancos de dados</a:t>
            </a:r>
          </a:p>
          <a:p>
            <a:pPr marL="539750" indent="-285750">
              <a:buFont typeface="Arial"/>
              <a:buChar char="•"/>
            </a:pPr>
            <a:r>
              <a:rPr lang="pt-BR" sz="1600" dirty="0" smtClean="0"/>
              <a:t>Imagens</a:t>
            </a:r>
          </a:p>
          <a:p>
            <a:endParaRPr lang="pt-BR" sz="1600" dirty="0" smtClean="0"/>
          </a:p>
          <a:p>
            <a:r>
              <a:rPr lang="pt-BR" sz="1600" b="1" dirty="0" smtClean="0"/>
              <a:t>III</a:t>
            </a:r>
            <a:r>
              <a:rPr lang="pt-BR" sz="1600" b="1" dirty="0"/>
              <a:t>) </a:t>
            </a:r>
            <a:r>
              <a:rPr lang="pt-BR" sz="1600" b="1" dirty="0" smtClean="0"/>
              <a:t>SPDA e RDB</a:t>
            </a:r>
            <a:endParaRPr lang="pt-BR" sz="1600" b="1" dirty="0"/>
          </a:p>
          <a:p>
            <a:pPr marL="539750" indent="-285750">
              <a:buFont typeface="Arial"/>
              <a:buChar char="•"/>
            </a:pPr>
            <a:r>
              <a:rPr lang="pt-BR" sz="1600" dirty="0" smtClean="0"/>
              <a:t>SPDA</a:t>
            </a:r>
            <a:endParaRPr lang="pt-BR" sz="1600" dirty="0"/>
          </a:p>
          <a:p>
            <a:pPr marL="539750" indent="-285750">
              <a:buFont typeface="Arial"/>
              <a:buChar char="•"/>
            </a:pPr>
            <a:r>
              <a:rPr lang="pt-BR" sz="1600" dirty="0" smtClean="0"/>
              <a:t>LDF</a:t>
            </a:r>
            <a:endParaRPr lang="pt-BR" sz="1600" dirty="0"/>
          </a:p>
          <a:p>
            <a:pPr marL="539750" indent="-285750">
              <a:buFont typeface="Arial"/>
              <a:buChar char="•"/>
            </a:pPr>
            <a:r>
              <a:rPr lang="pt-BR" sz="1600" dirty="0" smtClean="0"/>
              <a:t>RDB</a:t>
            </a:r>
          </a:p>
          <a:p>
            <a:pPr marL="539750" indent="-285750">
              <a:buFont typeface="Arial"/>
              <a:buChar char="•"/>
            </a:pPr>
            <a:endParaRPr lang="pt-BR" sz="1600" dirty="0" smtClean="0"/>
          </a:p>
          <a:p>
            <a:r>
              <a:rPr lang="pt-BR" sz="1600" b="1" dirty="0" smtClean="0"/>
              <a:t>IV) Integração Scientia</a:t>
            </a:r>
          </a:p>
          <a:p>
            <a:pPr marL="539750" indent="-285750">
              <a:buFont typeface="Arial"/>
              <a:buChar char="•"/>
            </a:pPr>
            <a:r>
              <a:rPr lang="pt-BR" sz="1600" dirty="0" smtClean="0"/>
              <a:t>Parametrização</a:t>
            </a:r>
          </a:p>
          <a:p>
            <a:pPr marL="539750" indent="-285750">
              <a:buFont typeface="Arial"/>
              <a:buChar char="•"/>
            </a:pPr>
            <a:r>
              <a:rPr lang="pt-BR" sz="1600" dirty="0" smtClean="0"/>
              <a:t>Exportação</a:t>
            </a:r>
          </a:p>
          <a:p>
            <a:pPr marL="539750" indent="-285750">
              <a:buFont typeface="Arial"/>
              <a:buChar char="•"/>
            </a:pPr>
            <a:r>
              <a:rPr lang="pt-BR" sz="1600" dirty="0" smtClean="0"/>
              <a:t>Importação</a:t>
            </a:r>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356993"/>
            <a:ext cx="3650024" cy="2605205"/>
          </a:xfrm>
          <a:prstGeom prst="round2DiagRect">
            <a:avLst>
              <a:gd name="adj1" fmla="val 16667"/>
              <a:gd name="adj2" fmla="val 0"/>
            </a:avLst>
          </a:prstGeom>
          <a:ln w="88900" cap="sq">
            <a:noFill/>
            <a:miter lim="800000"/>
          </a:ln>
          <a:effectLst>
            <a:outerShdw blurRad="50800" dist="38100" dir="16200000" rotWithShape="0">
              <a:prstClr val="black">
                <a:alpha val="40000"/>
              </a:prstClr>
            </a:outerShdw>
          </a:effectLst>
        </p:spPr>
      </p:pic>
      <p:sp>
        <p:nvSpPr>
          <p:cNvPr id="5" name="Slide Number Placeholder 4"/>
          <p:cNvSpPr>
            <a:spLocks noGrp="1"/>
          </p:cNvSpPr>
          <p:nvPr>
            <p:ph type="sldNum" sz="quarter" idx="12"/>
          </p:nvPr>
        </p:nvSpPr>
        <p:spPr/>
        <p:txBody>
          <a:bodyPr/>
          <a:lstStyle/>
          <a:p>
            <a:fld id="{646868A0-D3AF-D949-9E19-917F10D4D759}" type="slidenum">
              <a:rPr lang="en-US" smtClean="0"/>
              <a:pPr/>
              <a:t>2</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7983" y="1157860"/>
            <a:ext cx="340768" cy="340768"/>
          </a:xfrm>
          <a:prstGeom prst="rect">
            <a:avLst/>
          </a:prstGeom>
          <a:ln>
            <a:noFill/>
          </a:ln>
          <a:effectLst>
            <a:reflection blurRad="6350" stA="52000" endA="300" endPos="35000" dir="5400000" sy="-100000" algn="bl" rotWithShape="0"/>
          </a:effectLst>
        </p:spPr>
      </p:pic>
      <p:pic>
        <p:nvPicPr>
          <p:cNvPr id="8" name="Imagem 7" descr="ppt_2013_divisor.jpg"/>
          <p:cNvPicPr>
            <a:picLocks noChangeAspect="1"/>
          </p:cNvPicPr>
          <p:nvPr/>
        </p:nvPicPr>
        <p:blipFill>
          <a:blip r:embed="rId4"/>
          <a:stretch>
            <a:fillRect/>
          </a:stretch>
        </p:blipFill>
        <p:spPr>
          <a:xfrm>
            <a:off x="4311027" y="1193029"/>
            <a:ext cx="336729" cy="5664970"/>
          </a:xfrm>
          <a:prstGeom prst="rect">
            <a:avLst/>
          </a:prstGeom>
        </p:spPr>
      </p:pic>
    </p:spTree>
    <p:extLst>
      <p:ext uri="{BB962C8B-B14F-4D97-AF65-F5344CB8AC3E}">
        <p14:creationId xmlns:p14="http://schemas.microsoft.com/office/powerpoint/2010/main" val="2501589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20</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a:xfrm>
            <a:off x="457201" y="1547446"/>
            <a:ext cx="8229599" cy="4149969"/>
          </a:xfrm>
        </p:spPr>
        <p:txBody>
          <a:bodyPr>
            <a:normAutofit/>
          </a:bodyPr>
          <a:lstStyle/>
          <a:p>
            <a:pPr marL="0" lvl="1" indent="0">
              <a:buNone/>
            </a:pPr>
            <a:r>
              <a:rPr lang="en-US" sz="2000" dirty="0" smtClean="0"/>
              <a:t>SPDA – </a:t>
            </a:r>
            <a:r>
              <a:rPr lang="pt-BR" sz="2000" dirty="0" smtClean="0"/>
              <a:t>Syllabus Plus Data Adaptor: É o banco que contém as tabelas temporárias de integração. Neste banco são inseridas todas as informações de envio de dados da integração. Após a exportação para este banco deve ser executado o processo de extração de dados do SPDA para que estes dados sejam inseridos no banco oficial do Scientia (SDB).</a:t>
            </a:r>
            <a:endParaRPr lang="en-US" sz="2000" dirty="0" smtClean="0"/>
          </a:p>
          <a:p>
            <a:endParaRPr lang="en-US" sz="2000" dirty="0" smtClean="0"/>
          </a:p>
          <a:p>
            <a:r>
              <a:rPr lang="en-US" sz="2000" dirty="0" smtClean="0"/>
              <a:t>SDB – Scientia DataBase: O banco oficial que contém todas as informações internas do Scientia Enterprise.</a:t>
            </a:r>
          </a:p>
          <a:p>
            <a:endParaRPr lang="en-US" sz="2000" dirty="0" smtClean="0"/>
          </a:p>
          <a:p>
            <a:pPr marL="0" lvl="1" indent="0">
              <a:buNone/>
            </a:pPr>
            <a:r>
              <a:rPr lang="en-US" sz="2000" dirty="0" smtClean="0"/>
              <a:t>RDB – </a:t>
            </a:r>
            <a:r>
              <a:rPr lang="pt-BR" sz="2000" dirty="0" smtClean="0"/>
              <a:t>Reporting DataBase: É o banco que contém as views de retorno, com um espelho das informações que existem no SDB tratadas para formatos convencionais para facilitar a exportação</a:t>
            </a:r>
          </a:p>
          <a:p>
            <a:endParaRPr lang="en-US" sz="2000" dirty="0"/>
          </a:p>
        </p:txBody>
      </p:sp>
      <p:sp>
        <p:nvSpPr>
          <p:cNvPr id="5" name="Espaço Reservado para Texto 4"/>
          <p:cNvSpPr>
            <a:spLocks noGrp="1"/>
          </p:cNvSpPr>
          <p:nvPr>
            <p:ph type="body" sz="quarter" idx="14"/>
          </p:nvPr>
        </p:nvSpPr>
        <p:spPr/>
        <p:txBody>
          <a:bodyPr>
            <a:normAutofit/>
          </a:bodyPr>
          <a:lstStyle/>
          <a:p>
            <a:r>
              <a:rPr lang="pt-BR" sz="2000" dirty="0" smtClean="0"/>
              <a:t>Bancos</a:t>
            </a:r>
            <a:r>
              <a:rPr lang="en-US" sz="2000" dirty="0" smtClean="0"/>
              <a:t> de Dados do Scientia</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21</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a:xfrm>
            <a:off x="457201" y="1193030"/>
            <a:ext cx="8229599" cy="4933132"/>
          </a:xfrm>
        </p:spPr>
        <p:txBody>
          <a:bodyPr>
            <a:normAutofit/>
          </a:bodyPr>
          <a:lstStyle/>
          <a:p>
            <a:r>
              <a:rPr lang="pt-BR" sz="2400" u="sng" dirty="0" smtClean="0"/>
              <a:t>Sistema Fat Client Offline</a:t>
            </a:r>
          </a:p>
          <a:p>
            <a:endParaRPr lang="pt-BR" sz="2400" dirty="0" smtClean="0"/>
          </a:p>
          <a:p>
            <a:r>
              <a:rPr lang="pt-BR" sz="2400" dirty="0" smtClean="0"/>
              <a:t>Toda a regra de negócio está localizada no client, que funciona independente de conexão com o servidor de dados. Para isto o Scientia Enterprise baixa uma imagem do banco de dados para a máquina local do usuário.</a:t>
            </a:r>
          </a:p>
          <a:p>
            <a:endParaRPr lang="pt-BR" sz="2400" dirty="0" smtClean="0"/>
          </a:p>
          <a:p>
            <a:r>
              <a:rPr lang="pt-BR" sz="2400" dirty="0" smtClean="0"/>
              <a:t>Por este motivo, toda alteração feita pelo usuário nos registros, além de salvas na imagem devem ser aplicadas no servidor após terminar as edições, processo conhecido como Write-back.</a:t>
            </a:r>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Imagens</a:t>
            </a:r>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ector reto 7"/>
          <p:cNvCxnSpPr/>
          <p:nvPr/>
        </p:nvCxnSpPr>
        <p:spPr>
          <a:xfrm>
            <a:off x="649862" y="3612333"/>
            <a:ext cx="807133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Espaço Reservado para Número de Slide 1"/>
          <p:cNvSpPr>
            <a:spLocks noGrp="1"/>
          </p:cNvSpPr>
          <p:nvPr>
            <p:ph type="sldNum" sz="quarter" idx="12"/>
          </p:nvPr>
        </p:nvSpPr>
        <p:spPr/>
        <p:txBody>
          <a:bodyPr/>
          <a:lstStyle/>
          <a:p>
            <a:fld id="{646868A0-D3AF-D949-9E19-917F10D4D759}" type="slidenum">
              <a:rPr lang="en-US" smtClean="0"/>
              <a:pPr/>
              <a:t>22</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graphicFrame>
        <p:nvGraphicFramePr>
          <p:cNvPr id="6" name="Espaço Reservado para Conteúdo 5"/>
          <p:cNvGraphicFramePr>
            <a:graphicFrameLocks noGrp="1"/>
          </p:cNvGraphicFramePr>
          <p:nvPr>
            <p:ph sz="quarter" idx="13"/>
          </p:nvPr>
        </p:nvGraphicFramePr>
        <p:xfrm>
          <a:off x="457200" y="1193800"/>
          <a:ext cx="8229600" cy="4932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paço Reservado para Texto 4"/>
          <p:cNvSpPr>
            <a:spLocks noGrp="1"/>
          </p:cNvSpPr>
          <p:nvPr>
            <p:ph type="body" sz="quarter" idx="14"/>
          </p:nvPr>
        </p:nvSpPr>
        <p:spPr/>
        <p:txBody>
          <a:bodyPr>
            <a:normAutofit/>
          </a:bodyPr>
          <a:lstStyle/>
          <a:p>
            <a:r>
              <a:rPr lang="en-US" sz="2000" dirty="0" smtClean="0"/>
              <a:t>Imagens Scientia</a:t>
            </a:r>
            <a:endParaRPr lang="en-US" sz="2000" dirty="0"/>
          </a:p>
        </p:txBody>
      </p:sp>
      <p:sp>
        <p:nvSpPr>
          <p:cNvPr id="9" name="CaixaDeTexto 8"/>
          <p:cNvSpPr txBox="1"/>
          <p:nvPr/>
        </p:nvSpPr>
        <p:spPr>
          <a:xfrm>
            <a:off x="7503591" y="3027558"/>
            <a:ext cx="1252009" cy="584775"/>
          </a:xfrm>
          <a:prstGeom prst="rect">
            <a:avLst/>
          </a:prstGeom>
          <a:noFill/>
        </p:spPr>
        <p:txBody>
          <a:bodyPr wrap="none" rtlCol="0">
            <a:spAutoFit/>
          </a:bodyPr>
          <a:lstStyle/>
          <a:p>
            <a:r>
              <a:rPr lang="pt-BR" sz="3200" dirty="0" smtClean="0">
                <a:latin typeface="+mj-lt"/>
              </a:rPr>
              <a:t>Server</a:t>
            </a:r>
          </a:p>
        </p:txBody>
      </p:sp>
      <p:sp>
        <p:nvSpPr>
          <p:cNvPr id="10" name="CaixaDeTexto 9"/>
          <p:cNvSpPr txBox="1"/>
          <p:nvPr/>
        </p:nvSpPr>
        <p:spPr>
          <a:xfrm>
            <a:off x="7573706" y="3612333"/>
            <a:ext cx="1147494" cy="584775"/>
          </a:xfrm>
          <a:prstGeom prst="rect">
            <a:avLst/>
          </a:prstGeom>
          <a:noFill/>
        </p:spPr>
        <p:txBody>
          <a:bodyPr wrap="none" rtlCol="0">
            <a:spAutoFit/>
          </a:bodyPr>
          <a:lstStyle/>
          <a:p>
            <a:r>
              <a:rPr lang="pt-BR" sz="3200" dirty="0" smtClean="0">
                <a:latin typeface="+mj-lt"/>
              </a:rPr>
              <a:t>Client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23</a:t>
            </a:fld>
            <a:endParaRPr lang="en-US"/>
          </a:p>
        </p:txBody>
      </p:sp>
      <p:sp>
        <p:nvSpPr>
          <p:cNvPr id="3" name="Título 2"/>
          <p:cNvSpPr>
            <a:spLocks noGrp="1"/>
          </p:cNvSpPr>
          <p:nvPr>
            <p:ph type="title"/>
          </p:nvPr>
        </p:nvSpPr>
        <p:spPr/>
        <p:txBody>
          <a:bodyPr/>
          <a:lstStyle/>
          <a:p>
            <a:r>
              <a:rPr lang="en-US" dirty="0" smtClean="0"/>
              <a:t>Integração TOTVS Educacional e Scientia Enterprise</a:t>
            </a:r>
            <a:endParaRPr lang="en-US" dirty="0"/>
          </a:p>
        </p:txBody>
      </p:sp>
      <p:sp>
        <p:nvSpPr>
          <p:cNvPr id="4" name="Espaço Reservado para Conteúdo 3"/>
          <p:cNvSpPr>
            <a:spLocks noGrp="1"/>
          </p:cNvSpPr>
          <p:nvPr>
            <p:ph sz="quarter" idx="13"/>
          </p:nvPr>
        </p:nvSpPr>
        <p:spPr/>
        <p:txBody>
          <a:bodyPr>
            <a:normAutofit/>
          </a:bodyPr>
          <a:lstStyle/>
          <a:p>
            <a:r>
              <a:rPr lang="pt-BR" sz="1800" dirty="0" smtClean="0"/>
              <a:t>Existem duas imagens utilizadas pelo Scientia Enterprise, uma é a Imagem padrão do sistema, que é baixada automaticamente para todos os </a:t>
            </a:r>
            <a:r>
              <a:rPr lang="pt-BR" sz="1800" dirty="0" err="1" smtClean="0"/>
              <a:t>clients</a:t>
            </a:r>
            <a:r>
              <a:rPr lang="pt-BR" sz="1800" dirty="0" smtClean="0"/>
              <a:t> ao executar qualquer módulo do Scientia Enterprise e é compartilhada localmente entre estes módulos.</a:t>
            </a:r>
          </a:p>
          <a:p>
            <a:endParaRPr lang="pt-BR" sz="1800" dirty="0" smtClean="0"/>
          </a:p>
          <a:p>
            <a:r>
              <a:rPr lang="pt-BR" sz="1800" dirty="0" smtClean="0"/>
              <a:t>A segunda imagem é uma imagem exclusiva para o processo de extração de dados do SPDA, esta é ligada ao mesmo banco de dados que a imagem normal. </a:t>
            </a:r>
          </a:p>
          <a:p>
            <a:endParaRPr lang="pt-BR" sz="1800" dirty="0" smtClean="0"/>
          </a:p>
          <a:p>
            <a:r>
              <a:rPr lang="pt-BR" sz="1800" dirty="0" smtClean="0"/>
              <a:t>Após a execução do processo de extração de dados do SPDA, as informações coletadas da base de integração devem ser aplicadas no banco de dados pelo Syllabus+.</a:t>
            </a:r>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Imagens</a:t>
            </a:r>
            <a:endParaRPr 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SPDA e RDB</a:t>
            </a:r>
            <a:endParaRPr lang="en-US" dirty="0"/>
          </a:p>
        </p:txBody>
      </p:sp>
    </p:spTree>
    <p:extLst>
      <p:ext uri="{BB962C8B-B14F-4D97-AF65-F5344CB8AC3E}">
        <p14:creationId xmlns:p14="http://schemas.microsoft.com/office/powerpoint/2010/main" val="419769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25</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lnSpcReduction="10000"/>
          </a:bodyPr>
          <a:lstStyle/>
          <a:p>
            <a:r>
              <a:rPr lang="pt-BR" sz="1800" dirty="0" smtClean="0"/>
              <a:t>SPDA é um aplicativo do Scientia Enterprise que tem como função ler informações de um banco de dados e extrair estas informações para dentro do Scientia Enterprise.</a:t>
            </a:r>
          </a:p>
          <a:p>
            <a:endParaRPr lang="pt-BR" sz="1800" dirty="0" smtClean="0"/>
          </a:p>
          <a:p>
            <a:r>
              <a:rPr lang="pt-BR" sz="1800" dirty="0" smtClean="0"/>
              <a:t>Para o funcionamento deste aplicativo é importante destacar o uso de 3 arquivos:</a:t>
            </a:r>
          </a:p>
          <a:p>
            <a:endParaRPr lang="pt-BR" sz="1800" dirty="0" smtClean="0"/>
          </a:p>
          <a:p>
            <a:pPr lvl="1"/>
            <a:r>
              <a:rPr lang="pt-BR" sz="1800" b="1" dirty="0" smtClean="0"/>
              <a:t>SPDA Image</a:t>
            </a:r>
            <a:r>
              <a:rPr lang="pt-BR" sz="1800" dirty="0" smtClean="0"/>
              <a:t>: É a imagem espelho do banco SDB que serão importados estes dados, após a importação os dados estarão salvos neste imagem e para que fique disponível para os usuários é necessário subir as alterações para o banco “Write-back”.</a:t>
            </a:r>
          </a:p>
          <a:p>
            <a:endParaRPr lang="pt-BR" sz="1800" dirty="0" smtClean="0"/>
          </a:p>
          <a:p>
            <a:pPr lvl="1"/>
            <a:r>
              <a:rPr lang="pt-BR" sz="1800" b="1" dirty="0" smtClean="0"/>
              <a:t>LDF – Link Definition File</a:t>
            </a:r>
            <a:r>
              <a:rPr lang="pt-BR" sz="1800" dirty="0" smtClean="0"/>
              <a:t>: Arquivo .</a:t>
            </a:r>
            <a:r>
              <a:rPr lang="pt-BR" sz="1800" dirty="0" err="1" smtClean="0"/>
              <a:t>ini</a:t>
            </a:r>
            <a:r>
              <a:rPr lang="pt-BR" sz="1800" dirty="0" smtClean="0"/>
              <a:t> que possui um mapeamento de um banco de dados com classes e propriedades do Scientia Enterprise.</a:t>
            </a:r>
          </a:p>
          <a:p>
            <a:endParaRPr lang="pt-BR" sz="1800" dirty="0" smtClean="0"/>
          </a:p>
          <a:p>
            <a:pPr lvl="1"/>
            <a:r>
              <a:rPr lang="pt-BR" sz="1800" b="1" dirty="0" smtClean="0"/>
              <a:t>LHF – Link </a:t>
            </a:r>
            <a:r>
              <a:rPr lang="pt-BR" sz="1800" b="1" dirty="0" err="1" smtClean="0"/>
              <a:t>Helper</a:t>
            </a:r>
            <a:r>
              <a:rPr lang="pt-BR" sz="1800" b="1" dirty="0" smtClean="0"/>
              <a:t> </a:t>
            </a:r>
            <a:r>
              <a:rPr lang="pt-BR" sz="1800" b="1" dirty="0" err="1" smtClean="0"/>
              <a:t>Function</a:t>
            </a:r>
            <a:r>
              <a:rPr lang="pt-BR" sz="1800" dirty="0" smtClean="0"/>
              <a:t>: </a:t>
            </a:r>
            <a:r>
              <a:rPr lang="pt-BR" sz="1800" dirty="0" err="1" smtClean="0"/>
              <a:t>Dll</a:t>
            </a:r>
            <a:r>
              <a:rPr lang="pt-BR" sz="1800" dirty="0" smtClean="0"/>
              <a:t> COM, normalmente desenvolvida em VB6, para realizar funções de tratamento de dados e/ou funções internas no Scientia durante o processo de extração de dados. (Não utilizada atualmente pela integração com o TOTVS Educacional)</a:t>
            </a:r>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SPDA</a:t>
            </a:r>
            <a:endParaRPr 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26</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Principais configurações:</a:t>
            </a:r>
          </a:p>
          <a:p>
            <a:endParaRPr lang="pt-BR" sz="1800" dirty="0" smtClean="0"/>
          </a:p>
          <a:p>
            <a:pPr lvl="1"/>
            <a:r>
              <a:rPr lang="pt-BR" sz="1800" dirty="0" smtClean="0"/>
              <a:t>Escolher um arquivo LDF – Link Definition File (Fixo no caso da integração TOTVS Educacional)</a:t>
            </a:r>
          </a:p>
          <a:p>
            <a:pPr lvl="1"/>
            <a:endParaRPr lang="pt-BR" sz="1800" dirty="0" smtClean="0"/>
          </a:p>
          <a:p>
            <a:pPr lvl="1"/>
            <a:r>
              <a:rPr lang="pt-BR" sz="1800" dirty="0" smtClean="0"/>
              <a:t>Configurar a “Connection String” com o banco de dados SPDA, escolhendo o banco de dados origem.</a:t>
            </a:r>
          </a:p>
          <a:p>
            <a:pPr lvl="1"/>
            <a:endParaRPr lang="pt-BR" sz="1800" dirty="0" smtClean="0"/>
          </a:p>
          <a:p>
            <a:pPr lvl="1"/>
            <a:r>
              <a:rPr lang="pt-BR" sz="1800" dirty="0" smtClean="0"/>
              <a:t>Configurar para descartar os registros após a leitura na base origem, no caso da integração do TOTVS Educacional, caso não sejam descartados estes registros, eles serão lidos pela importação todas as vezes que o processo for executado.</a:t>
            </a:r>
          </a:p>
          <a:p>
            <a:pPr lvl="1"/>
            <a:endParaRPr lang="pt-BR" sz="1800" dirty="0" smtClean="0"/>
          </a:p>
          <a:p>
            <a:pPr lvl="1"/>
            <a:r>
              <a:rPr lang="pt-BR" sz="1800" dirty="0" smtClean="0"/>
              <a:t>Configurar a imagem intermediária que serão inseridos os dados (SPDA), esta precisa ser uma imagem registrada no Syllabus+.</a:t>
            </a:r>
          </a:p>
          <a:p>
            <a:endParaRPr lang="pt-BR" sz="1800" dirty="0" smtClean="0"/>
          </a:p>
          <a:p>
            <a:endParaRPr lang="pt-BR" sz="1800" dirty="0" smtClean="0"/>
          </a:p>
          <a:p>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SPDA</a:t>
            </a: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27</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O SPDA é um aplicativo que pode ser rodado manualmente ou automaticamente em horários/intervalos de tempo pré-definidos.</a:t>
            </a:r>
          </a:p>
          <a:p>
            <a:endParaRPr lang="pt-BR" sz="1800" dirty="0" smtClean="0"/>
          </a:p>
          <a:p>
            <a:r>
              <a:rPr lang="pt-BR" sz="1800" dirty="0" smtClean="0"/>
              <a:t>Durante o processo de importação é possível escolher quais entidades serão importadas para o Scientia Enterprise.</a:t>
            </a:r>
          </a:p>
          <a:p>
            <a:endParaRPr lang="pt-BR" sz="1800" dirty="0" smtClean="0"/>
          </a:p>
          <a:p>
            <a:r>
              <a:rPr lang="pt-BR" sz="1800" dirty="0" smtClean="0"/>
              <a:t>Para garantir que a LDF está funcionando corretamente, existe o processo de validação de LDF que é dividido em duas etapas</a:t>
            </a:r>
          </a:p>
          <a:p>
            <a:pPr lvl="1"/>
            <a:r>
              <a:rPr lang="pt-BR" sz="1800" dirty="0" smtClean="0"/>
              <a:t>Validação do banco de dados: Valida se as tabelas e colunas indicadas na LDF estão de acordo com as colunas e tabelas no banco especificado como origem.</a:t>
            </a:r>
          </a:p>
          <a:p>
            <a:pPr lvl="1"/>
            <a:r>
              <a:rPr lang="pt-BR" sz="1800" dirty="0" smtClean="0"/>
              <a:t>Validação de entidades do Scientia: Valida se as classes e propriedades indicadas na LDF existem dentro do Scientia Enterprise e permitem importação direta. Para esta validação é necessário estar conectado com a imagem do Scientia.</a:t>
            </a:r>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SPDA</a:t>
            </a:r>
            <a:endParaRPr lang="en-U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28</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Link </a:t>
            </a:r>
            <a:r>
              <a:rPr lang="en-US" sz="1800" dirty="0" smtClean="0"/>
              <a:t>Definition</a:t>
            </a:r>
            <a:r>
              <a:rPr lang="pt-BR" sz="1800" dirty="0" smtClean="0"/>
              <a:t> File – Exemplo de mapeamento.</a:t>
            </a:r>
          </a:p>
          <a:p>
            <a:endParaRPr lang="pt-BR" sz="1800" dirty="0" smtClean="0"/>
          </a:p>
          <a:p>
            <a:r>
              <a:rPr lang="pt-BR" dirty="0" smtClean="0">
                <a:solidFill>
                  <a:schemeClr val="accent2">
                    <a:lumMod val="75000"/>
                  </a:schemeClr>
                </a:solidFill>
              </a:rPr>
              <a:t>BEGIN-CLASS </a:t>
            </a:r>
            <a:r>
              <a:rPr lang="pt-BR" dirty="0" err="1" smtClean="0">
                <a:solidFill>
                  <a:schemeClr val="accent2">
                    <a:lumMod val="75000"/>
                  </a:schemeClr>
                </a:solidFill>
              </a:rPr>
              <a:t>StaffMember</a:t>
            </a:r>
            <a:r>
              <a:rPr lang="pt-BR" dirty="0" smtClean="0">
                <a:solidFill>
                  <a:schemeClr val="accent2">
                    <a:lumMod val="75000"/>
                  </a:schemeClr>
                </a:solidFill>
              </a:rPr>
              <a:t>, TblStaffMain, HostKey</a:t>
            </a:r>
          </a:p>
          <a:p>
            <a:r>
              <a:rPr lang="pt-BR" dirty="0" err="1" smtClean="0">
                <a:solidFill>
                  <a:schemeClr val="accent2">
                    <a:lumMod val="75000"/>
                  </a:schemeClr>
                </a:solidFill>
              </a:rPr>
              <a:t>Name</a:t>
            </a:r>
            <a:r>
              <a:rPr lang="pt-BR" dirty="0" smtClean="0">
                <a:solidFill>
                  <a:schemeClr val="accent2">
                    <a:lumMod val="75000"/>
                  </a:schemeClr>
                </a:solidFill>
              </a:rPr>
              <a:t>,</a:t>
            </a:r>
            <a:r>
              <a:rPr lang="pt-BR" dirty="0" err="1" smtClean="0">
                <a:solidFill>
                  <a:schemeClr val="accent2">
                    <a:lumMod val="75000"/>
                  </a:schemeClr>
                </a:solidFill>
              </a:rPr>
              <a:t>StaffName</a:t>
            </a:r>
            <a:endParaRPr lang="pt-BR" dirty="0" smtClean="0">
              <a:solidFill>
                <a:schemeClr val="accent2">
                  <a:lumMod val="75000"/>
                </a:schemeClr>
              </a:solidFill>
            </a:endParaRPr>
          </a:p>
          <a:p>
            <a:r>
              <a:rPr lang="pt-BR" dirty="0" smtClean="0">
                <a:solidFill>
                  <a:schemeClr val="accent2">
                    <a:lumMod val="75000"/>
                  </a:schemeClr>
                </a:solidFill>
              </a:rPr>
              <a:t>HostKey,</a:t>
            </a:r>
            <a:r>
              <a:rPr lang="pt-BR" dirty="0" err="1" smtClean="0">
                <a:solidFill>
                  <a:schemeClr val="accent2">
                    <a:lumMod val="75000"/>
                  </a:schemeClr>
                </a:solidFill>
              </a:rPr>
              <a:t>StaffHostkey</a:t>
            </a:r>
            <a:endParaRPr lang="pt-BR" dirty="0" smtClean="0">
              <a:solidFill>
                <a:schemeClr val="accent2">
                  <a:lumMod val="75000"/>
                </a:schemeClr>
              </a:solidFill>
            </a:endParaRPr>
          </a:p>
          <a:p>
            <a:r>
              <a:rPr lang="pt-BR" dirty="0" err="1" smtClean="0">
                <a:solidFill>
                  <a:schemeClr val="accent2">
                    <a:lumMod val="75000"/>
                  </a:schemeClr>
                </a:solidFill>
              </a:rPr>
              <a:t>Description</a:t>
            </a:r>
            <a:r>
              <a:rPr lang="pt-BR" dirty="0" smtClean="0">
                <a:solidFill>
                  <a:schemeClr val="accent2">
                    <a:lumMod val="75000"/>
                  </a:schemeClr>
                </a:solidFill>
              </a:rPr>
              <a:t>,</a:t>
            </a:r>
            <a:r>
              <a:rPr lang="pt-BR" dirty="0" err="1" smtClean="0">
                <a:solidFill>
                  <a:schemeClr val="accent2">
                    <a:lumMod val="75000"/>
                  </a:schemeClr>
                </a:solidFill>
              </a:rPr>
              <a:t>StaffDescription</a:t>
            </a:r>
            <a:endParaRPr lang="pt-BR" dirty="0" smtClean="0">
              <a:solidFill>
                <a:schemeClr val="accent2">
                  <a:lumMod val="75000"/>
                </a:schemeClr>
              </a:solidFill>
            </a:endParaRPr>
          </a:p>
          <a:p>
            <a:r>
              <a:rPr lang="pt-BR" dirty="0" smtClean="0">
                <a:solidFill>
                  <a:schemeClr val="accent2">
                    <a:lumMod val="75000"/>
                  </a:schemeClr>
                </a:solidFill>
              </a:rPr>
              <a:t>Department,</a:t>
            </a:r>
            <a:r>
              <a:rPr lang="pt-BR" dirty="0" err="1" smtClean="0">
                <a:solidFill>
                  <a:schemeClr val="accent2">
                    <a:lumMod val="75000"/>
                  </a:schemeClr>
                </a:solidFill>
              </a:rPr>
              <a:t>StaffDepartmentHostkey</a:t>
            </a:r>
            <a:endParaRPr lang="pt-BR" dirty="0" smtClean="0">
              <a:solidFill>
                <a:schemeClr val="accent2">
                  <a:lumMod val="75000"/>
                </a:schemeClr>
              </a:solidFill>
            </a:endParaRPr>
          </a:p>
          <a:p>
            <a:r>
              <a:rPr lang="pt-BR" dirty="0" smtClean="0">
                <a:solidFill>
                  <a:schemeClr val="accent2">
                    <a:lumMod val="75000"/>
                  </a:schemeClr>
                </a:solidFill>
              </a:rPr>
              <a:t>END-CLASS</a:t>
            </a:r>
          </a:p>
          <a:p>
            <a:endParaRPr lang="pt-BR" dirty="0" smtClean="0">
              <a:solidFill>
                <a:schemeClr val="accent2">
                  <a:lumMod val="75000"/>
                </a:schemeClr>
              </a:solidFill>
            </a:endParaRPr>
          </a:p>
          <a:p>
            <a:r>
              <a:rPr lang="pt-BR" dirty="0" smtClean="0">
                <a:solidFill>
                  <a:schemeClr val="accent2">
                    <a:lumMod val="75000"/>
                  </a:schemeClr>
                </a:solidFill>
              </a:rPr>
              <a:t>RELATIONSHIP </a:t>
            </a:r>
            <a:r>
              <a:rPr lang="pt-BR" dirty="0" err="1" smtClean="0">
                <a:solidFill>
                  <a:schemeClr val="accent2">
                    <a:lumMod val="75000"/>
                  </a:schemeClr>
                </a:solidFill>
              </a:rPr>
              <a:t>StaffMember</a:t>
            </a:r>
            <a:r>
              <a:rPr lang="pt-BR" dirty="0" smtClean="0">
                <a:solidFill>
                  <a:schemeClr val="accent2">
                    <a:lumMod val="75000"/>
                  </a:schemeClr>
                </a:solidFill>
              </a:rPr>
              <a:t>, </a:t>
            </a:r>
            <a:r>
              <a:rPr lang="pt-BR" dirty="0" err="1" smtClean="0">
                <a:solidFill>
                  <a:schemeClr val="accent2">
                    <a:lumMod val="75000"/>
                  </a:schemeClr>
                </a:solidFill>
              </a:rPr>
              <a:t>StaffHostkey</a:t>
            </a:r>
            <a:r>
              <a:rPr lang="pt-BR" dirty="0" smtClean="0">
                <a:solidFill>
                  <a:schemeClr val="accent2">
                    <a:lumMod val="75000"/>
                  </a:schemeClr>
                </a:solidFill>
              </a:rPr>
              <a:t>, </a:t>
            </a:r>
            <a:r>
              <a:rPr lang="pt-BR" dirty="0" err="1" smtClean="0">
                <a:solidFill>
                  <a:schemeClr val="accent2">
                    <a:lumMod val="75000"/>
                  </a:schemeClr>
                </a:solidFill>
              </a:rPr>
              <a:t>SharedWithDepartments</a:t>
            </a:r>
            <a:r>
              <a:rPr lang="pt-BR" dirty="0" smtClean="0">
                <a:solidFill>
                  <a:schemeClr val="accent2">
                    <a:lumMod val="75000"/>
                  </a:schemeClr>
                </a:solidFill>
              </a:rPr>
              <a:t>, DepartmentHostkey, TblStaffSharedWithDepartments</a:t>
            </a:r>
          </a:p>
          <a:p>
            <a:endParaRPr lang="pt-BR" dirty="0" smtClean="0"/>
          </a:p>
          <a:p>
            <a:r>
              <a:rPr lang="pt-BR" dirty="0" smtClean="0">
                <a:solidFill>
                  <a:srgbClr val="3C65B4"/>
                </a:solidFill>
              </a:rPr>
              <a:t>BEGIN-CLASS &lt;Objeto do Scientia&gt;, &lt;Tabela da base SPDA&gt;, &lt;Chave do objeto&gt;</a:t>
            </a:r>
          </a:p>
          <a:p>
            <a:r>
              <a:rPr lang="pt-BR" dirty="0" smtClean="0">
                <a:solidFill>
                  <a:srgbClr val="3C65B4"/>
                </a:solidFill>
              </a:rPr>
              <a:t>&lt;Propriedade da classe&gt;,&lt;Coluna da tabela&gt;</a:t>
            </a:r>
          </a:p>
          <a:p>
            <a:r>
              <a:rPr lang="pt-BR" dirty="0" smtClean="0">
                <a:solidFill>
                  <a:srgbClr val="3C65B4"/>
                </a:solidFill>
              </a:rPr>
              <a:t>END-CLASS</a:t>
            </a:r>
          </a:p>
          <a:p>
            <a:endParaRPr lang="pt-BR" dirty="0" smtClean="0">
              <a:solidFill>
                <a:srgbClr val="3C65B4"/>
              </a:solidFill>
            </a:endParaRPr>
          </a:p>
          <a:p>
            <a:r>
              <a:rPr lang="pt-BR" dirty="0" smtClean="0">
                <a:solidFill>
                  <a:srgbClr val="3C65B4"/>
                </a:solidFill>
              </a:rPr>
              <a:t>RELATIONSHIP &lt;Objeto do Scientia&gt;, &lt;Chave da tabela&gt;, &lt;Propriedade de relação no Scientia&gt;, &lt;Chave de relação&gt;, &lt;Tabela da base SPDA&gt;</a:t>
            </a:r>
            <a:endParaRPr lang="pt-BR" dirty="0">
              <a:solidFill>
                <a:srgbClr val="3C65B4"/>
              </a:solidFill>
            </a:endParaRPr>
          </a:p>
        </p:txBody>
      </p:sp>
      <p:sp>
        <p:nvSpPr>
          <p:cNvPr id="5" name="Espaço Reservado para Texto 4"/>
          <p:cNvSpPr>
            <a:spLocks noGrp="1"/>
          </p:cNvSpPr>
          <p:nvPr>
            <p:ph type="body" sz="quarter" idx="14"/>
          </p:nvPr>
        </p:nvSpPr>
        <p:spPr/>
        <p:txBody>
          <a:bodyPr>
            <a:normAutofit/>
          </a:bodyPr>
          <a:lstStyle/>
          <a:p>
            <a:r>
              <a:rPr lang="en-US" sz="2000" dirty="0" smtClean="0"/>
              <a:t>SPDA - LDF</a:t>
            </a:r>
            <a:endParaRPr lang="en-U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p:cNvSpPr/>
          <p:nvPr/>
        </p:nvSpPr>
        <p:spPr>
          <a:xfrm>
            <a:off x="4712677" y="1820008"/>
            <a:ext cx="2892669" cy="3042138"/>
          </a:xfrm>
          <a:prstGeom prst="rect">
            <a:avLst/>
          </a:prstGeom>
          <a:noFill/>
          <a:ln w="76200"/>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aphicFrame>
        <p:nvGraphicFramePr>
          <p:cNvPr id="6" name="Espaço Reservado para Conteúdo 5"/>
          <p:cNvGraphicFramePr>
            <a:graphicFrameLocks noGrp="1"/>
          </p:cNvGraphicFramePr>
          <p:nvPr>
            <p:ph sz="quarter" idx="13"/>
          </p:nvPr>
        </p:nvGraphicFramePr>
        <p:xfrm>
          <a:off x="457200" y="2842167"/>
          <a:ext cx="8229600" cy="2019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Espaço Reservado para Número de Slide 1"/>
          <p:cNvSpPr>
            <a:spLocks noGrp="1"/>
          </p:cNvSpPr>
          <p:nvPr>
            <p:ph type="sldNum" sz="quarter" idx="12"/>
          </p:nvPr>
        </p:nvSpPr>
        <p:spPr/>
        <p:txBody>
          <a:bodyPr/>
          <a:lstStyle/>
          <a:p>
            <a:fld id="{646868A0-D3AF-D949-9E19-917F10D4D759}" type="slidenum">
              <a:rPr lang="en-US" smtClean="0"/>
              <a:pPr/>
              <a:t>29</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5" name="Espaço Reservado para Texto 4"/>
          <p:cNvSpPr>
            <a:spLocks noGrp="1"/>
          </p:cNvSpPr>
          <p:nvPr>
            <p:ph type="body" sz="quarter" idx="14"/>
          </p:nvPr>
        </p:nvSpPr>
        <p:spPr/>
        <p:txBody>
          <a:bodyPr>
            <a:normAutofit/>
          </a:bodyPr>
          <a:lstStyle/>
          <a:p>
            <a:r>
              <a:rPr lang="en-US" sz="2000" dirty="0" smtClean="0"/>
              <a:t>SPDA</a:t>
            </a:r>
            <a:endParaRPr lang="en-US" sz="2000" dirty="0"/>
          </a:p>
        </p:txBody>
      </p:sp>
      <p:sp>
        <p:nvSpPr>
          <p:cNvPr id="9" name="CaixaDeTexto 8"/>
          <p:cNvSpPr txBox="1"/>
          <p:nvPr/>
        </p:nvSpPr>
        <p:spPr>
          <a:xfrm>
            <a:off x="5512777" y="2134280"/>
            <a:ext cx="1289648" cy="707886"/>
          </a:xfrm>
          <a:prstGeom prst="rect">
            <a:avLst/>
          </a:prstGeom>
          <a:noFill/>
        </p:spPr>
        <p:txBody>
          <a:bodyPr wrap="none" rtlCol="0">
            <a:spAutoFit/>
          </a:bodyPr>
          <a:lstStyle/>
          <a:p>
            <a:r>
              <a:rPr lang="pt-BR" sz="4000" dirty="0" smtClean="0"/>
              <a:t>SPDA</a:t>
            </a:r>
          </a:p>
        </p:txBody>
      </p:sp>
      <p:sp>
        <p:nvSpPr>
          <p:cNvPr id="10" name="CaixaDeTexto 9"/>
          <p:cNvSpPr txBox="1"/>
          <p:nvPr/>
        </p:nvSpPr>
        <p:spPr>
          <a:xfrm>
            <a:off x="2787164" y="3670759"/>
            <a:ext cx="486030" cy="338554"/>
          </a:xfrm>
          <a:prstGeom prst="rect">
            <a:avLst/>
          </a:prstGeom>
          <a:noFill/>
        </p:spPr>
        <p:txBody>
          <a:bodyPr wrap="none" rtlCol="0">
            <a:spAutoFit/>
          </a:bodyPr>
          <a:lstStyle/>
          <a:p>
            <a:r>
              <a:rPr lang="pt-BR" sz="1600" b="1" dirty="0" smtClean="0"/>
              <a:t>WB</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Scientia Enterprise</a:t>
            </a:r>
            <a:endParaRPr lang="en-US" dirty="0"/>
          </a:p>
        </p:txBody>
      </p:sp>
    </p:spTree>
    <p:extLst>
      <p:ext uri="{BB962C8B-B14F-4D97-AF65-F5344CB8AC3E}">
        <p14:creationId xmlns:p14="http://schemas.microsoft.com/office/powerpoint/2010/main" val="419769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30</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RDB – Reporting Database é a base de dados que contém todas as views de retorno de dados do Scientia.</a:t>
            </a:r>
          </a:p>
          <a:p>
            <a:endParaRPr lang="pt-BR" sz="1800" dirty="0" smtClean="0"/>
          </a:p>
          <a:p>
            <a:r>
              <a:rPr lang="pt-BR" sz="1800" dirty="0" smtClean="0"/>
              <a:t>A base de dados do RDB não possui vínculos diretos com a base SDB, para que seja atualizado as informações das views do banco de relatórios, é necessário rodar o processo “</a:t>
            </a:r>
            <a:r>
              <a:rPr lang="en-US" sz="1800" dirty="0" smtClean="0"/>
              <a:t>Run Scheduled Extract</a:t>
            </a:r>
            <a:r>
              <a:rPr lang="pt-BR" sz="1800" dirty="0" smtClean="0"/>
              <a:t>” na pasta de instalação</a:t>
            </a:r>
          </a:p>
          <a:p>
            <a:endParaRPr lang="pt-BR" sz="1800" dirty="0" smtClean="0"/>
          </a:p>
          <a:p>
            <a:r>
              <a:rPr lang="pt-BR" sz="1800" dirty="0" smtClean="0"/>
              <a:t>Este processo pode ser rodado manualmente sempre que necessário e/ou pode ser configurado para rodar em horários específicos utilizando o </a:t>
            </a:r>
            <a:r>
              <a:rPr lang="pt-BR" sz="1800" dirty="0" err="1" smtClean="0"/>
              <a:t>Agendador</a:t>
            </a:r>
            <a:r>
              <a:rPr lang="pt-BR" sz="1800" dirty="0" smtClean="0"/>
              <a:t> de Tarefas do Windows (Windows </a:t>
            </a:r>
            <a:r>
              <a:rPr lang="pt-BR" sz="1800" dirty="0" err="1" smtClean="0"/>
              <a:t>Task</a:t>
            </a:r>
            <a:r>
              <a:rPr lang="pt-BR" sz="1800" dirty="0" smtClean="0"/>
              <a:t> </a:t>
            </a:r>
            <a:r>
              <a:rPr lang="pt-BR" sz="1800" dirty="0" err="1" smtClean="0"/>
              <a:t>Scheduler</a:t>
            </a:r>
            <a:r>
              <a:rPr lang="pt-BR" sz="1800" dirty="0" smtClean="0"/>
              <a:t>).</a:t>
            </a:r>
          </a:p>
          <a:p>
            <a:endParaRPr lang="pt-BR" sz="1800" dirty="0" smtClean="0"/>
          </a:p>
          <a:p>
            <a:r>
              <a:rPr lang="pt-BR" sz="1800" dirty="0" smtClean="0"/>
              <a:t>A configuração do RDB é bastante simples, utilizando o wizard que é criado na instalação do RDB, o usuário necessita apenas selecionar a base de dados origem (SDB) e a base de dados destino (RDB).</a:t>
            </a:r>
          </a:p>
          <a:p>
            <a:endParaRPr lang="pt-BR" sz="1800" dirty="0" smtClean="0"/>
          </a:p>
          <a:p>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RDB</a:t>
            </a:r>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Integração</a:t>
            </a:r>
            <a:endParaRPr lang="pt-BR" dirty="0"/>
          </a:p>
        </p:txBody>
      </p:sp>
    </p:spTree>
    <p:extLst>
      <p:ext uri="{BB962C8B-B14F-4D97-AF65-F5344CB8AC3E}">
        <p14:creationId xmlns:p14="http://schemas.microsoft.com/office/powerpoint/2010/main" val="419769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32</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lnSpcReduction="10000"/>
          </a:bodyPr>
          <a:lstStyle/>
          <a:p>
            <a:r>
              <a:rPr lang="pt-BR" sz="1800" dirty="0" smtClean="0"/>
              <a:t>Parâmetros a serem configurados no TOTVS Educacional</a:t>
            </a:r>
          </a:p>
          <a:p>
            <a:endParaRPr lang="pt-BR" sz="1800" dirty="0" smtClean="0"/>
          </a:p>
          <a:p>
            <a:pPr lvl="1"/>
            <a:r>
              <a:rPr lang="pt-BR" sz="1800" dirty="0" smtClean="0"/>
              <a:t>Utiliza integração com Scientia</a:t>
            </a:r>
          </a:p>
          <a:p>
            <a:pPr lvl="1"/>
            <a:endParaRPr lang="pt-BR" sz="1800" dirty="0" smtClean="0"/>
          </a:p>
          <a:p>
            <a:pPr lvl="1"/>
            <a:r>
              <a:rPr lang="pt-BR" sz="1800" dirty="0" smtClean="0"/>
              <a:t>Tipo de banco de dados (Oracle ou SQL Server)</a:t>
            </a:r>
          </a:p>
          <a:p>
            <a:pPr lvl="1"/>
            <a:endParaRPr lang="pt-BR" sz="1800" dirty="0" smtClean="0"/>
          </a:p>
          <a:p>
            <a:pPr lvl="1"/>
            <a:r>
              <a:rPr lang="pt-BR" sz="1800" dirty="0" smtClean="0"/>
              <a:t>Banco de dados de Exportação</a:t>
            </a:r>
          </a:p>
          <a:p>
            <a:pPr lvl="1"/>
            <a:endParaRPr lang="pt-BR" sz="1800" dirty="0" smtClean="0"/>
          </a:p>
          <a:p>
            <a:pPr lvl="1"/>
            <a:r>
              <a:rPr lang="pt-BR" sz="1800" dirty="0" smtClean="0"/>
              <a:t>Banco de dados de Importação</a:t>
            </a:r>
          </a:p>
          <a:p>
            <a:pPr lvl="1"/>
            <a:endParaRPr lang="pt-BR" sz="1800" dirty="0" smtClean="0"/>
          </a:p>
          <a:p>
            <a:pPr lvl="1"/>
            <a:r>
              <a:rPr lang="pt-BR" sz="1800" dirty="0" smtClean="0"/>
              <a:t>Permitir atualização de Turma/Disciplina com dados de pagamento do professor aprovado</a:t>
            </a:r>
          </a:p>
          <a:p>
            <a:pPr lvl="1">
              <a:buNone/>
            </a:pPr>
            <a:endParaRPr lang="pt-BR" sz="1800" dirty="0" smtClean="0"/>
          </a:p>
          <a:p>
            <a:pPr lvl="1">
              <a:buNone/>
            </a:pPr>
            <a:endParaRPr lang="pt-BR" sz="1800" dirty="0" smtClean="0"/>
          </a:p>
          <a:p>
            <a:r>
              <a:rPr lang="pt-BR" sz="1800" dirty="0" smtClean="0"/>
              <a:t>Cadastrar previamente os Períodos Letivo/Turno no Scientia Enterprise de acordo com a norma na documentação de integração.</a:t>
            </a:r>
            <a:endParaRPr lang="pt-BR" sz="1800" dirty="0"/>
          </a:p>
        </p:txBody>
      </p:sp>
      <p:sp>
        <p:nvSpPr>
          <p:cNvPr id="5" name="Espaço Reservado para Texto 4"/>
          <p:cNvSpPr>
            <a:spLocks noGrp="1"/>
          </p:cNvSpPr>
          <p:nvPr>
            <p:ph type="body" sz="quarter" idx="14"/>
          </p:nvPr>
        </p:nvSpPr>
        <p:spPr/>
        <p:txBody>
          <a:bodyPr>
            <a:normAutofit/>
          </a:bodyPr>
          <a:lstStyle/>
          <a:p>
            <a:r>
              <a:rPr lang="pt-BR" sz="2000" dirty="0" smtClean="0"/>
              <a:t>Parametrização</a:t>
            </a:r>
            <a:endParaRPr lang="pt-BR"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33</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pic>
        <p:nvPicPr>
          <p:cNvPr id="7" name="Espaço Reservado para Conteúdo 6"/>
          <p:cNvPicPr>
            <a:picLocks noGrp="1" noChangeAspect="1"/>
          </p:cNvPicPr>
          <p:nvPr>
            <p:ph sz="quarter" idx="13"/>
          </p:nvPr>
        </p:nvPicPr>
        <p:blipFill>
          <a:blip r:embed="rId2"/>
          <a:stretch>
            <a:fillRect/>
          </a:stretch>
        </p:blipFill>
        <p:spPr>
          <a:xfrm>
            <a:off x="1109861" y="1193800"/>
            <a:ext cx="6924278" cy="4932363"/>
          </a:xfrm>
          <a:prstGeom prst="rect">
            <a:avLst/>
          </a:prstGeom>
        </p:spPr>
      </p:pic>
      <p:sp>
        <p:nvSpPr>
          <p:cNvPr id="5" name="Espaço Reservado para Texto 4"/>
          <p:cNvSpPr>
            <a:spLocks noGrp="1"/>
          </p:cNvSpPr>
          <p:nvPr>
            <p:ph type="body" sz="quarter" idx="14"/>
          </p:nvPr>
        </p:nvSpPr>
        <p:spPr/>
        <p:txBody>
          <a:bodyPr>
            <a:normAutofit/>
          </a:bodyPr>
          <a:lstStyle/>
          <a:p>
            <a:r>
              <a:rPr lang="pt-BR" sz="2000" dirty="0" smtClean="0"/>
              <a:t>Parametrização</a:t>
            </a:r>
            <a:endParaRPr lang="pt-BR" sz="2000" dirty="0"/>
          </a:p>
        </p:txBody>
      </p:sp>
    </p:spTree>
    <p:extLst>
      <p:ext uri="{BB962C8B-B14F-4D97-AF65-F5344CB8AC3E}">
        <p14:creationId xmlns:p14="http://schemas.microsoft.com/office/powerpoint/2010/main" val="10030653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34</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Parâmetros a serem configurados no TOTVS Educacional</a:t>
            </a:r>
          </a:p>
          <a:p>
            <a:endParaRPr lang="pt-BR" sz="1800" dirty="0" smtClean="0"/>
          </a:p>
          <a:p>
            <a:pPr lvl="1"/>
            <a:r>
              <a:rPr lang="pt-BR" sz="1800" dirty="0" smtClean="0"/>
              <a:t>RM.Host.exe.config</a:t>
            </a:r>
          </a:p>
          <a:p>
            <a:pPr lvl="1">
              <a:buNone/>
            </a:pPr>
            <a:endParaRPr lang="pt-BR" sz="1800" dirty="0" smtClean="0"/>
          </a:p>
          <a:p>
            <a:pPr lvl="1">
              <a:buNone/>
            </a:pPr>
            <a:r>
              <a:rPr lang="en-US" sz="1800" dirty="0"/>
              <a:t>&lt;add key="BadSyntaxlogEnabled" value="False" </a:t>
            </a:r>
            <a:r>
              <a:rPr lang="en-US" sz="1800" dirty="0" smtClean="0"/>
              <a:t>/&gt;</a:t>
            </a:r>
          </a:p>
          <a:p>
            <a:pPr lvl="1">
              <a:buNone/>
            </a:pPr>
            <a:endParaRPr lang="en-US" sz="1800" dirty="0"/>
          </a:p>
          <a:p>
            <a:r>
              <a:rPr lang="pt-BR" sz="1800" dirty="0"/>
              <a:t>Parâmetros a serem configurados no Scientia Enterprise</a:t>
            </a:r>
          </a:p>
          <a:p>
            <a:endParaRPr lang="pt-BR" sz="1800" dirty="0"/>
          </a:p>
          <a:p>
            <a:pPr lvl="1"/>
            <a:r>
              <a:rPr lang="pt-BR" sz="1800" dirty="0"/>
              <a:t>Configuração de duração de período</a:t>
            </a:r>
          </a:p>
          <a:p>
            <a:pPr lvl="1">
              <a:buNone/>
            </a:pPr>
            <a:endParaRPr lang="pt-BR" sz="1800" dirty="0" smtClean="0"/>
          </a:p>
          <a:p>
            <a:pPr lvl="1"/>
            <a:r>
              <a:rPr lang="pt-BR" sz="1800" dirty="0" smtClean="0"/>
              <a:t>Banco de dados RDB - Permissão do </a:t>
            </a:r>
            <a:r>
              <a:rPr lang="pt-BR" sz="1800" dirty="0" err="1" smtClean="0"/>
              <a:t>rdowner</a:t>
            </a:r>
            <a:r>
              <a:rPr lang="pt-BR" sz="1800" dirty="0" smtClean="0"/>
              <a:t> ao usuário de conexão ao banco.</a:t>
            </a:r>
          </a:p>
          <a:p>
            <a:pPr lvl="1"/>
            <a:endParaRPr lang="pt-BR" sz="1800" dirty="0"/>
          </a:p>
          <a:p>
            <a:pPr lvl="1"/>
            <a:r>
              <a:rPr lang="pt-BR" sz="1800" dirty="0" smtClean="0"/>
              <a:t>Cadastros dos Named Availability Pattern (Padrão de disponibilidade) de acordo com os Períodos Letivos/Turnos que serão integrados.</a:t>
            </a:r>
          </a:p>
        </p:txBody>
      </p:sp>
      <p:sp>
        <p:nvSpPr>
          <p:cNvPr id="5" name="Espaço Reservado para Texto 4"/>
          <p:cNvSpPr>
            <a:spLocks noGrp="1"/>
          </p:cNvSpPr>
          <p:nvPr>
            <p:ph type="body" sz="quarter" idx="14"/>
          </p:nvPr>
        </p:nvSpPr>
        <p:spPr/>
        <p:txBody>
          <a:bodyPr>
            <a:normAutofit/>
          </a:bodyPr>
          <a:lstStyle/>
          <a:p>
            <a:r>
              <a:rPr lang="pt-BR" sz="2000" dirty="0" smtClean="0"/>
              <a:t>Parametrização</a:t>
            </a:r>
            <a:endParaRPr lang="pt-BR" sz="2000" dirty="0"/>
          </a:p>
        </p:txBody>
      </p:sp>
    </p:spTree>
    <p:extLst>
      <p:ext uri="{BB962C8B-B14F-4D97-AF65-F5344CB8AC3E}">
        <p14:creationId xmlns:p14="http://schemas.microsoft.com/office/powerpoint/2010/main" val="32500481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35</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Tabela de relação de entidades de exportação:</a:t>
            </a:r>
          </a:p>
          <a:p>
            <a:endParaRPr lang="pt-BR" dirty="0"/>
          </a:p>
        </p:txBody>
      </p:sp>
      <p:sp>
        <p:nvSpPr>
          <p:cNvPr id="5" name="Espaço Reservado para Texto 4"/>
          <p:cNvSpPr>
            <a:spLocks noGrp="1"/>
          </p:cNvSpPr>
          <p:nvPr>
            <p:ph type="body" sz="quarter" idx="14"/>
          </p:nvPr>
        </p:nvSpPr>
        <p:spPr/>
        <p:txBody>
          <a:bodyPr>
            <a:normAutofit/>
          </a:bodyPr>
          <a:lstStyle/>
          <a:p>
            <a:r>
              <a:rPr lang="pt-BR" sz="2000" dirty="0" smtClean="0"/>
              <a:t>Processo de Exportação</a:t>
            </a:r>
            <a:endParaRPr lang="pt-BR" sz="2000" dirty="0"/>
          </a:p>
        </p:txBody>
      </p:sp>
      <p:graphicFrame>
        <p:nvGraphicFramePr>
          <p:cNvPr id="6" name="Tabela 5"/>
          <p:cNvGraphicFramePr>
            <a:graphicFrameLocks noGrp="1"/>
          </p:cNvGraphicFramePr>
          <p:nvPr>
            <p:extLst>
              <p:ext uri="{D42A27DB-BD31-4B8C-83A1-F6EECF244321}">
                <p14:modId xmlns:p14="http://schemas.microsoft.com/office/powerpoint/2010/main" val="2707005315"/>
              </p:ext>
            </p:extLst>
          </p:nvPr>
        </p:nvGraphicFramePr>
        <p:xfrm>
          <a:off x="1197246" y="1819470"/>
          <a:ext cx="6686125" cy="4226793"/>
        </p:xfrm>
        <a:graphic>
          <a:graphicData uri="http://schemas.openxmlformats.org/drawingml/2006/table">
            <a:tbl>
              <a:tblPr firstRow="1" firstCol="1" bandRow="1">
                <a:tableStyleId>{2D5ABB26-0587-4C30-8999-92F81FD0307C}</a:tableStyleId>
              </a:tblPr>
              <a:tblGrid>
                <a:gridCol w="3592280"/>
                <a:gridCol w="3093845"/>
              </a:tblGrid>
              <a:tr h="376518">
                <a:tc>
                  <a:txBody>
                    <a:bodyPr/>
                    <a:lstStyle/>
                    <a:p>
                      <a:pPr algn="ctr">
                        <a:spcAft>
                          <a:spcPts val="0"/>
                        </a:spcAft>
                      </a:pPr>
                      <a:r>
                        <a:rPr lang="pt-BR" sz="1400" b="1" dirty="0">
                          <a:solidFill>
                            <a:schemeClr val="bg1"/>
                          </a:solidFill>
                          <a:effectLst/>
                        </a:rPr>
                        <a:t>TOTVS Educacional</a:t>
                      </a:r>
                      <a:endParaRPr lang="pt-BR"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spcAft>
                          <a:spcPts val="0"/>
                        </a:spcAft>
                      </a:pPr>
                      <a:r>
                        <a:rPr lang="pt-BR" sz="1400" b="1" dirty="0">
                          <a:solidFill>
                            <a:schemeClr val="bg1"/>
                          </a:solidFill>
                          <a:effectLst/>
                        </a:rPr>
                        <a:t>Scientia Enterprise</a:t>
                      </a:r>
                      <a:endParaRPr lang="pt-BR"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296175">
                <a:tc>
                  <a:txBody>
                    <a:bodyPr/>
                    <a:lstStyle/>
                    <a:p>
                      <a:pPr algn="ctr">
                        <a:spcAft>
                          <a:spcPts val="0"/>
                        </a:spcAft>
                      </a:pPr>
                      <a:r>
                        <a:rPr lang="pt-BR" sz="1300" dirty="0">
                          <a:effectLst/>
                        </a:rPr>
                        <a:t>Contexto (Coligada, Filial e Nível de Ensino)</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a:effectLst/>
                        </a:rPr>
                        <a:t>Department</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dirty="0">
                          <a:effectLst/>
                        </a:rPr>
                        <a:t>Professor</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a:effectLst/>
                        </a:rPr>
                        <a:t>Staff</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a:effectLst/>
                        </a:rPr>
                        <a:t>Disciplina Autorizada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a:spcAft>
                          <a:spcPts val="0"/>
                        </a:spcAft>
                      </a:pPr>
                      <a:r>
                        <a:rPr lang="pt-BR" sz="1300">
                          <a:effectLst/>
                        </a:rPr>
                        <a:t>Suitability</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a:effectLst/>
                        </a:rPr>
                        <a:t>Campus</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t-BR"/>
                    </a:p>
                  </a:txBody>
                  <a:tcPr/>
                </a:tc>
              </a:tr>
              <a:tr h="296175">
                <a:tc>
                  <a:txBody>
                    <a:bodyPr/>
                    <a:lstStyle/>
                    <a:p>
                      <a:pPr algn="ctr">
                        <a:spcAft>
                          <a:spcPts val="0"/>
                        </a:spcAft>
                      </a:pPr>
                      <a:r>
                        <a:rPr lang="pt-BR" sz="1300">
                          <a:effectLst/>
                        </a:rPr>
                        <a:t>Prédio</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t-BR"/>
                    </a:p>
                  </a:txBody>
                  <a:tcPr/>
                </a:tc>
              </a:tr>
              <a:tr h="296175">
                <a:tc>
                  <a:txBody>
                    <a:bodyPr/>
                    <a:lstStyle/>
                    <a:p>
                      <a:pPr algn="ctr">
                        <a:spcAft>
                          <a:spcPts val="0"/>
                        </a:spcAft>
                      </a:pPr>
                      <a:r>
                        <a:rPr lang="pt-BR" sz="1300">
                          <a:effectLst/>
                        </a:rPr>
                        <a:t>Bloco</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t-BR"/>
                    </a:p>
                  </a:txBody>
                  <a:tcPr/>
                </a:tc>
              </a:tr>
              <a:tr h="296175">
                <a:tc rowSpan="2">
                  <a:txBody>
                    <a:bodyPr/>
                    <a:lstStyle/>
                    <a:p>
                      <a:pPr algn="ctr">
                        <a:spcAft>
                          <a:spcPts val="0"/>
                        </a:spcAft>
                      </a:pPr>
                      <a:r>
                        <a:rPr lang="pt-BR" sz="1300">
                          <a:effectLst/>
                        </a:rPr>
                        <a:t>Turma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a:effectLst/>
                        </a:rPr>
                        <a:t>POS - Programme of Study</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vMerge="1">
                  <a:txBody>
                    <a:bodyPr/>
                    <a:lstStyle/>
                    <a:p>
                      <a:endParaRPr lang="pt-BR"/>
                    </a:p>
                  </a:txBody>
                  <a:tcPr/>
                </a:tc>
                <a:tc>
                  <a:txBody>
                    <a:bodyPr/>
                    <a:lstStyle/>
                    <a:p>
                      <a:pPr algn="ctr">
                        <a:spcAft>
                          <a:spcPts val="0"/>
                        </a:spcAft>
                      </a:pPr>
                      <a:r>
                        <a:rPr lang="pt-BR" sz="1300">
                          <a:effectLst/>
                        </a:rPr>
                        <a:t>Student Set</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rowSpan="2">
                  <a:txBody>
                    <a:bodyPr/>
                    <a:lstStyle/>
                    <a:p>
                      <a:pPr algn="ctr">
                        <a:spcAft>
                          <a:spcPts val="0"/>
                        </a:spcAft>
                      </a:pPr>
                      <a:r>
                        <a:rPr lang="pt-BR" sz="1300">
                          <a:effectLst/>
                        </a:rPr>
                        <a:t>Turma Disciplina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a:effectLst/>
                        </a:rPr>
                        <a:t>Module</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vMerge="1">
                  <a:txBody>
                    <a:bodyPr/>
                    <a:lstStyle/>
                    <a:p>
                      <a:endParaRPr lang="pt-BR"/>
                    </a:p>
                  </a:txBody>
                  <a:tcPr/>
                </a:tc>
                <a:tc rowSpan="2">
                  <a:txBody>
                    <a:bodyPr/>
                    <a:lstStyle/>
                    <a:p>
                      <a:pPr algn="ctr">
                        <a:spcAft>
                          <a:spcPts val="0"/>
                        </a:spcAft>
                      </a:pPr>
                      <a:r>
                        <a:rPr lang="pt-BR" sz="1300">
                          <a:effectLst/>
                        </a:rPr>
                        <a:t>Activity Template</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a:effectLst/>
                        </a:rPr>
                        <a:t>Subturma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t-BR"/>
                    </a:p>
                  </a:txBody>
                  <a:tcPr/>
                </a:tc>
              </a:tr>
              <a:tr h="296175">
                <a:tc>
                  <a:txBody>
                    <a:bodyPr/>
                    <a:lstStyle/>
                    <a:p>
                      <a:pPr algn="ctr">
                        <a:spcAft>
                          <a:spcPts val="0"/>
                        </a:spcAft>
                      </a:pPr>
                      <a:r>
                        <a:rPr lang="pt-BR" sz="1300" dirty="0" smtClean="0">
                          <a:effectLst/>
                        </a:rPr>
                        <a:t>Prédio</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smtClean="0">
                          <a:effectLst/>
                        </a:rPr>
                        <a:t>Zone</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a:effectLst/>
                        </a:rPr>
                        <a:t>Sala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dirty="0">
                          <a:effectLst/>
                        </a:rPr>
                        <a:t>Location</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36</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No processo de exportação de dados para o Scientia Enterprise temos as seguintes funcionalidades:</a:t>
            </a:r>
          </a:p>
          <a:p>
            <a:endParaRPr lang="pt-BR" sz="1800" dirty="0" smtClean="0"/>
          </a:p>
          <a:p>
            <a:pPr lvl="1"/>
            <a:r>
              <a:rPr lang="pt-BR" sz="1800" b="1" dirty="0" smtClean="0"/>
              <a:t>Lista de Períodos Letivos: </a:t>
            </a:r>
            <a:r>
              <a:rPr lang="pt-BR" sz="1800" dirty="0" smtClean="0"/>
              <a:t>Devemos selecionar o(s) Período(s) Letivo(s) que serão integrados dentro da lista de Períodos Letivos com status aberto.</a:t>
            </a:r>
          </a:p>
          <a:p>
            <a:pPr lvl="1"/>
            <a:endParaRPr lang="pt-BR" sz="1800" dirty="0" smtClean="0"/>
          </a:p>
          <a:p>
            <a:pPr lvl="1"/>
            <a:r>
              <a:rPr lang="pt-BR" sz="1800" b="1" dirty="0" smtClean="0"/>
              <a:t>Filtros de Filial e Nível de Ensino: </a:t>
            </a:r>
            <a:r>
              <a:rPr lang="pt-BR" sz="1800" dirty="0" smtClean="0"/>
              <a:t>Caso deseje, pode-se selecionar a Filial e/ou o Nível de Ensino e aplicar o filtro para restringir a lista de Períodos Letivos. Estes parâmetros também influenciam na seleção de Turmas/Disciplinas na próxima etapa do processo.</a:t>
            </a:r>
          </a:p>
          <a:p>
            <a:pPr lvl="1"/>
            <a:endParaRPr lang="pt-BR" sz="1800" dirty="0" smtClean="0"/>
          </a:p>
          <a:p>
            <a:pPr lvl="1"/>
            <a:r>
              <a:rPr lang="pt-BR" sz="1800" b="1" dirty="0" smtClean="0"/>
              <a:t>Data da última exportação:</a:t>
            </a:r>
            <a:r>
              <a:rPr lang="pt-BR" sz="1800" dirty="0" smtClean="0"/>
              <a:t> Este parâmetro possibilita a opção de enviar todos os dados novamente ou enviar apenas os registros que foram alterados a partir de uma data, que possui como padrão a data da última integração. Na primeira exportação é obrigatório o envio de todos os registros.</a:t>
            </a:r>
          </a:p>
          <a:p>
            <a:endParaRPr lang="pt-BR" sz="1800" dirty="0"/>
          </a:p>
        </p:txBody>
      </p:sp>
      <p:sp>
        <p:nvSpPr>
          <p:cNvPr id="5" name="Espaço Reservado para Texto 4"/>
          <p:cNvSpPr>
            <a:spLocks noGrp="1"/>
          </p:cNvSpPr>
          <p:nvPr>
            <p:ph type="body" sz="quarter" idx="14"/>
          </p:nvPr>
        </p:nvSpPr>
        <p:spPr/>
        <p:txBody>
          <a:bodyPr>
            <a:normAutofit/>
          </a:bodyPr>
          <a:lstStyle/>
          <a:p>
            <a:r>
              <a:rPr lang="pt-BR" sz="2000" dirty="0" smtClean="0"/>
              <a:t>Processo de Exportação</a:t>
            </a:r>
            <a:endParaRPr lang="pt-BR" sz="2000" dirty="0"/>
          </a:p>
        </p:txBody>
      </p:sp>
    </p:spTree>
    <p:extLst>
      <p:ext uri="{BB962C8B-B14F-4D97-AF65-F5344CB8AC3E}">
        <p14:creationId xmlns:p14="http://schemas.microsoft.com/office/powerpoint/2010/main" val="95671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37</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Na segunda tela de exportação de dados temos a parte da seleção de Turmas/Disciplinas</a:t>
            </a:r>
          </a:p>
          <a:p>
            <a:endParaRPr lang="pt-BR" sz="1800" dirty="0" smtClean="0"/>
          </a:p>
          <a:p>
            <a:pPr lvl="1"/>
            <a:r>
              <a:rPr lang="pt-BR" sz="1800" b="1" dirty="0" smtClean="0"/>
              <a:t>Quantidade de aulas semanais: </a:t>
            </a:r>
            <a:r>
              <a:rPr lang="pt-BR" sz="1800" dirty="0" smtClean="0"/>
              <a:t>Este parâmetro indica quantos Templates de Atividade serão gerados para as Turmas/Disciplinas que não possuem o campo de Quantidade de Aulas preenchido. </a:t>
            </a:r>
          </a:p>
          <a:p>
            <a:pPr lvl="1"/>
            <a:endParaRPr lang="pt-BR" sz="1800" dirty="0" smtClean="0"/>
          </a:p>
          <a:p>
            <a:pPr lvl="1"/>
            <a:r>
              <a:rPr lang="pt-BR" sz="1800" b="1" dirty="0" smtClean="0"/>
              <a:t>Enviar todas as Turmas/Disciplinas dos Períodos Letivos selecionados: </a:t>
            </a:r>
            <a:r>
              <a:rPr lang="pt-BR" sz="1800" dirty="0" smtClean="0"/>
              <a:t>Este parâmetro determina que o processo envie todas as Turmas/Disciplinas existentes nos Períodos Letivos, Filial e/ou Nível de Ensino selecionados.</a:t>
            </a:r>
          </a:p>
          <a:p>
            <a:pPr lvl="1"/>
            <a:endParaRPr lang="pt-BR" sz="1800" dirty="0" smtClean="0"/>
          </a:p>
          <a:p>
            <a:pPr lvl="1"/>
            <a:r>
              <a:rPr lang="pt-BR" sz="1800" b="1" dirty="0" smtClean="0"/>
              <a:t>Filtros de Matriz Aplicada e Carga Horária:</a:t>
            </a:r>
            <a:r>
              <a:rPr lang="pt-BR" sz="1800" dirty="0" smtClean="0"/>
              <a:t> Caso não deseje enviar todas as Turmas/Disciplinas dos Períodos Letivos selecionados, utilize estes filtros para restringir as Turmas/Disciplinas que deseja enviar. O filtro de carga horária busca na Grade ou Turma a carga horária dependendo do Nível de Ensino da Turma/Disciplina.</a:t>
            </a:r>
            <a:endParaRPr lang="pt-BR" sz="1800" dirty="0"/>
          </a:p>
        </p:txBody>
      </p:sp>
      <p:sp>
        <p:nvSpPr>
          <p:cNvPr id="5" name="Espaço Reservado para Texto 4"/>
          <p:cNvSpPr>
            <a:spLocks noGrp="1"/>
          </p:cNvSpPr>
          <p:nvPr>
            <p:ph type="body" sz="quarter" idx="14"/>
          </p:nvPr>
        </p:nvSpPr>
        <p:spPr/>
        <p:txBody>
          <a:bodyPr>
            <a:normAutofit/>
          </a:bodyPr>
          <a:lstStyle/>
          <a:p>
            <a:r>
              <a:rPr lang="pt-BR" sz="2000" dirty="0" smtClean="0"/>
              <a:t>Processo de Exportação</a:t>
            </a:r>
            <a:endParaRPr lang="pt-BR"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38</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fontScale="92500" lnSpcReduction="20000"/>
          </a:bodyPr>
          <a:lstStyle/>
          <a:p>
            <a:r>
              <a:rPr lang="pt-BR" sz="1800" dirty="0" smtClean="0"/>
              <a:t>As tabelas de integração existentes no banco SPDA são as seguintes:</a:t>
            </a:r>
          </a:p>
          <a:p>
            <a:endParaRPr lang="pt-BR" sz="1800" dirty="0" smtClean="0"/>
          </a:p>
          <a:p>
            <a:pPr lvl="1"/>
            <a:r>
              <a:rPr lang="pt-BR" sz="1800" dirty="0" smtClean="0"/>
              <a:t>TblDepartmentMain</a:t>
            </a:r>
          </a:p>
          <a:p>
            <a:pPr lvl="1"/>
            <a:r>
              <a:rPr lang="pt-BR" sz="1800" dirty="0" smtClean="0"/>
              <a:t>TblLocationMain</a:t>
            </a:r>
          </a:p>
          <a:p>
            <a:pPr lvl="1"/>
            <a:r>
              <a:rPr lang="pt-BR" sz="1800" dirty="0" smtClean="0"/>
              <a:t>TblLocationPrimarySuitability</a:t>
            </a:r>
          </a:p>
          <a:p>
            <a:pPr lvl="1"/>
            <a:r>
              <a:rPr lang="pt-BR" sz="1800" dirty="0" smtClean="0"/>
              <a:t>TblLocationSharedWithDepartments</a:t>
            </a:r>
          </a:p>
          <a:p>
            <a:pPr lvl="1"/>
            <a:r>
              <a:rPr lang="pt-BR" sz="1800" dirty="0" smtClean="0"/>
              <a:t>TblStaffMain</a:t>
            </a:r>
          </a:p>
          <a:p>
            <a:pPr lvl="1"/>
            <a:r>
              <a:rPr lang="pt-BR" sz="1800" dirty="0" smtClean="0"/>
              <a:t>TblStaffPrimarySuitability</a:t>
            </a:r>
          </a:p>
          <a:p>
            <a:pPr lvl="1"/>
            <a:r>
              <a:rPr lang="pt-BR" sz="1800" dirty="0" smtClean="0"/>
              <a:t>TblStaffSharedWithDepartments</a:t>
            </a:r>
          </a:p>
          <a:p>
            <a:pPr lvl="1"/>
            <a:r>
              <a:rPr lang="pt-BR" sz="1800" dirty="0" smtClean="0"/>
              <a:t>TblSuitabilityMain</a:t>
            </a:r>
          </a:p>
          <a:p>
            <a:pPr lvl="1"/>
            <a:r>
              <a:rPr lang="pt-BR" sz="1800" dirty="0" smtClean="0"/>
              <a:t>TblZoneMain</a:t>
            </a:r>
          </a:p>
          <a:p>
            <a:pPr lvl="1"/>
            <a:r>
              <a:rPr lang="pt-BR" sz="1800" dirty="0" smtClean="0"/>
              <a:t>TblPOSMain</a:t>
            </a:r>
          </a:p>
          <a:p>
            <a:pPr lvl="1"/>
            <a:r>
              <a:rPr lang="pt-BR" sz="1800" dirty="0" smtClean="0"/>
              <a:t>TblStudentSetMain</a:t>
            </a:r>
          </a:p>
          <a:p>
            <a:pPr lvl="1"/>
            <a:r>
              <a:rPr lang="pt-BR" sz="1800" dirty="0" smtClean="0"/>
              <a:t>TblStudentSetModules</a:t>
            </a:r>
          </a:p>
          <a:p>
            <a:pPr lvl="1"/>
            <a:r>
              <a:rPr lang="pt-BR" sz="1800" dirty="0" smtClean="0"/>
              <a:t>TblModuleMain</a:t>
            </a:r>
          </a:p>
          <a:p>
            <a:pPr lvl="1"/>
            <a:r>
              <a:rPr lang="pt-BR" sz="1800" dirty="0" smtClean="0"/>
              <a:t>TblActivityTemplateMain</a:t>
            </a:r>
          </a:p>
          <a:p>
            <a:endParaRPr lang="pt-BR" sz="1800" dirty="0" smtClean="0"/>
          </a:p>
          <a:p>
            <a:r>
              <a:rPr lang="pt-BR" sz="1800" dirty="0" smtClean="0"/>
              <a:t>Mais informações sobre cada tabela e seus conteúdos estão disponíveis na Documentação do projeto.</a:t>
            </a:r>
          </a:p>
          <a:p>
            <a:endParaRPr lang="pt-BR" sz="1800" dirty="0" smtClean="0"/>
          </a:p>
        </p:txBody>
      </p:sp>
      <p:sp>
        <p:nvSpPr>
          <p:cNvPr id="5" name="Espaço Reservado para Texto 4"/>
          <p:cNvSpPr>
            <a:spLocks noGrp="1"/>
          </p:cNvSpPr>
          <p:nvPr>
            <p:ph type="body" sz="quarter" idx="14"/>
          </p:nvPr>
        </p:nvSpPr>
        <p:spPr/>
        <p:txBody>
          <a:bodyPr>
            <a:normAutofit/>
          </a:bodyPr>
          <a:lstStyle/>
          <a:p>
            <a:r>
              <a:rPr lang="pt-BR" sz="2000" dirty="0" smtClean="0"/>
              <a:t>Processo de Exportação</a:t>
            </a:r>
            <a:endParaRPr lang="pt-BR" sz="20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39</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a:xfrm>
            <a:off x="457200" y="1193030"/>
            <a:ext cx="8229599" cy="5040716"/>
          </a:xfrm>
        </p:spPr>
        <p:txBody>
          <a:bodyPr>
            <a:noAutofit/>
          </a:bodyPr>
          <a:lstStyle/>
          <a:p>
            <a:r>
              <a:rPr lang="pt-BR" sz="1700" dirty="0" smtClean="0"/>
              <a:t>No processo de importação, serão importados apenas os modules que possuírem atividades geradas no Scientia Timetabler.</a:t>
            </a:r>
          </a:p>
          <a:p>
            <a:endParaRPr lang="pt-BR" sz="1700" dirty="0" smtClean="0"/>
          </a:p>
          <a:p>
            <a:r>
              <a:rPr lang="pt-BR" sz="1700" dirty="0" smtClean="0"/>
              <a:t>O usuário tem opção de filtrar as Turmas/Disciplinas que deseja importar ou pode escolher importar todas as informações.</a:t>
            </a:r>
          </a:p>
          <a:p>
            <a:endParaRPr lang="pt-BR" sz="1700" dirty="0" smtClean="0"/>
          </a:p>
          <a:p>
            <a:pPr lvl="0"/>
            <a:r>
              <a:rPr lang="pt-BR" sz="1700" dirty="0" smtClean="0"/>
              <a:t>Além das Turmas/Disciplinas, temos as seguintes opções de importação:</a:t>
            </a:r>
          </a:p>
          <a:p>
            <a:pPr lvl="1"/>
            <a:r>
              <a:rPr lang="pt-BR" sz="1700" b="1" dirty="0" smtClean="0"/>
              <a:t>Atualizar turma/disciplina que contenha plano de aula gerado:</a:t>
            </a:r>
            <a:r>
              <a:rPr lang="pt-BR" sz="1700" dirty="0" smtClean="0"/>
              <a:t> Permite atualizar informações de Turmas/Disciplinas que já possuam planos de aula gerados. Quando marcada está opção os planos de aula serão excluídos das Turmas/Disciplinas</a:t>
            </a:r>
          </a:p>
          <a:p>
            <a:pPr lvl="1"/>
            <a:endParaRPr lang="pt-BR" sz="1700" dirty="0" smtClean="0"/>
          </a:p>
          <a:p>
            <a:pPr lvl="1"/>
            <a:r>
              <a:rPr lang="pt-BR" sz="1700" b="1" dirty="0" smtClean="0"/>
              <a:t>Atualizar turma/disciplina com dados de pagamento de professores aprovado:</a:t>
            </a:r>
            <a:r>
              <a:rPr lang="pt-BR" sz="1700" dirty="0" smtClean="0"/>
              <a:t> Permitem atualizar informações de Turmas/Disciplinas que contenham professores com dados de pagamento aprovados. Está opção só estará disponível se os parâmetros de sistema “Permitir atualização de Turma/Disciplina com dados de pagamento do professor aprovado” e “Utilizar controle de alteração de registro com o item professor da Turma/Disciplina” estiverem marcados.</a:t>
            </a:r>
          </a:p>
        </p:txBody>
      </p:sp>
      <p:sp>
        <p:nvSpPr>
          <p:cNvPr id="5" name="Espaço Reservado para Texto 4"/>
          <p:cNvSpPr>
            <a:spLocks noGrp="1"/>
          </p:cNvSpPr>
          <p:nvPr>
            <p:ph type="body" sz="quarter" idx="14"/>
          </p:nvPr>
        </p:nvSpPr>
        <p:spPr/>
        <p:txBody>
          <a:bodyPr>
            <a:normAutofit/>
          </a:bodyPr>
          <a:lstStyle/>
          <a:p>
            <a:r>
              <a:rPr lang="pt-BR" sz="2000" dirty="0" smtClean="0"/>
              <a:t>Processo de Importação</a:t>
            </a:r>
            <a:endParaRPr lang="pt-BR" sz="2000" dirty="0"/>
          </a:p>
        </p:txBody>
      </p:sp>
    </p:spTree>
    <p:extLst>
      <p:ext uri="{BB962C8B-B14F-4D97-AF65-F5344CB8AC3E}">
        <p14:creationId xmlns:p14="http://schemas.microsoft.com/office/powerpoint/2010/main" val="7896204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4</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O Scientia Enterprise é uma aplicação destinada a fazer o gerenciamento de horários e recursos de atividades.</a:t>
            </a:r>
          </a:p>
          <a:p>
            <a:endParaRPr lang="pt-BR" sz="1800" dirty="0" smtClean="0"/>
          </a:p>
          <a:p>
            <a:r>
              <a:rPr lang="pt-BR" sz="1800" dirty="0" smtClean="0"/>
              <a:t>Na integração com o sistema TOTVS Educacional, é possível que Turmas/Disciplinas cadastradas no TOTVS Educacional sejam enviadas para o Scientia Enterprise para fazer o planejamento de horários e recursos de cada Turma/Disciplina, permitindo assim a geração de um quadro de horários que pode ser importado de volta para que seja gerado os Planos de Aula.</a:t>
            </a:r>
          </a:p>
          <a:p>
            <a:endParaRPr lang="pt-BR" sz="1800" dirty="0" smtClean="0"/>
          </a:p>
          <a:p>
            <a:r>
              <a:rPr lang="pt-BR" sz="1800" dirty="0" smtClean="0"/>
              <a:t>Além dos cadastros básicos que o TOTVS Educacional integra com o Scientia, existem diversos outros cadastros e configurações disponíveis no Scientia Enterprise que permitem que seja feito uma alocação de horários e recursos otimizada, tanto de forma automática quando manual.</a:t>
            </a:r>
          </a:p>
          <a:p>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endParaRPr lang="en-US"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40</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a:xfrm>
            <a:off x="457200" y="1193030"/>
            <a:ext cx="8229599" cy="5040716"/>
          </a:xfrm>
        </p:spPr>
        <p:txBody>
          <a:bodyPr>
            <a:noAutofit/>
          </a:bodyPr>
          <a:lstStyle/>
          <a:p>
            <a:r>
              <a:rPr lang="pt-BR" sz="1600" dirty="0"/>
              <a:t>Tabela de relação de entidades de </a:t>
            </a:r>
            <a:r>
              <a:rPr lang="pt-BR" sz="1600" dirty="0" smtClean="0"/>
              <a:t>importação:</a:t>
            </a:r>
            <a:endParaRPr lang="pt-BR" sz="1600" dirty="0"/>
          </a:p>
        </p:txBody>
      </p:sp>
      <p:sp>
        <p:nvSpPr>
          <p:cNvPr id="5" name="Espaço Reservado para Texto 4"/>
          <p:cNvSpPr>
            <a:spLocks noGrp="1"/>
          </p:cNvSpPr>
          <p:nvPr>
            <p:ph type="body" sz="quarter" idx="14"/>
          </p:nvPr>
        </p:nvSpPr>
        <p:spPr/>
        <p:txBody>
          <a:bodyPr>
            <a:normAutofit/>
          </a:bodyPr>
          <a:lstStyle/>
          <a:p>
            <a:r>
              <a:rPr lang="pt-BR" sz="2000" dirty="0" smtClean="0"/>
              <a:t>Processo de Importação</a:t>
            </a:r>
            <a:endParaRPr lang="pt-BR" sz="2000" dirty="0"/>
          </a:p>
        </p:txBody>
      </p:sp>
      <p:graphicFrame>
        <p:nvGraphicFramePr>
          <p:cNvPr id="6" name="Tabela 5"/>
          <p:cNvGraphicFramePr>
            <a:graphicFrameLocks noGrp="1"/>
          </p:cNvGraphicFramePr>
          <p:nvPr>
            <p:extLst>
              <p:ext uri="{D42A27DB-BD31-4B8C-83A1-F6EECF244321}">
                <p14:modId xmlns:p14="http://schemas.microsoft.com/office/powerpoint/2010/main" val="3946864231"/>
              </p:ext>
            </p:extLst>
          </p:nvPr>
        </p:nvGraphicFramePr>
        <p:xfrm>
          <a:off x="1194318" y="2509932"/>
          <a:ext cx="6900878" cy="2062068"/>
        </p:xfrm>
        <a:graphic>
          <a:graphicData uri="http://schemas.openxmlformats.org/drawingml/2006/table">
            <a:tbl>
              <a:tblPr firstRow="1" firstCol="1" bandRow="1">
                <a:tableStyleId>{2D5ABB26-0587-4C30-8999-92F81FD0307C}</a:tableStyleId>
              </a:tblPr>
              <a:tblGrid>
                <a:gridCol w="3611516"/>
                <a:gridCol w="3289362"/>
              </a:tblGrid>
              <a:tr h="515517">
                <a:tc>
                  <a:txBody>
                    <a:bodyPr/>
                    <a:lstStyle/>
                    <a:p>
                      <a:pPr algn="ctr">
                        <a:spcAft>
                          <a:spcPts val="0"/>
                        </a:spcAft>
                      </a:pPr>
                      <a:r>
                        <a:rPr lang="pt-BR" sz="1400" b="1" dirty="0">
                          <a:solidFill>
                            <a:schemeClr val="bg1"/>
                          </a:solidFill>
                          <a:effectLst/>
                        </a:rPr>
                        <a:t>Scientia Enterprise</a:t>
                      </a:r>
                      <a:endParaRPr lang="pt-BR"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spcAft>
                          <a:spcPts val="0"/>
                        </a:spcAft>
                      </a:pPr>
                      <a:r>
                        <a:rPr lang="pt-BR" sz="1400" b="1" dirty="0">
                          <a:solidFill>
                            <a:schemeClr val="bg1"/>
                          </a:solidFill>
                          <a:effectLst/>
                        </a:rPr>
                        <a:t>TOTVS Educacional</a:t>
                      </a:r>
                      <a:endParaRPr lang="pt-BR"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515517">
                <a:tc rowSpan="3">
                  <a:txBody>
                    <a:bodyPr/>
                    <a:lstStyle/>
                    <a:p>
                      <a:pPr algn="ctr">
                        <a:spcAft>
                          <a:spcPts val="0"/>
                        </a:spcAft>
                      </a:pPr>
                      <a:r>
                        <a:rPr lang="pt-BR" sz="1400" dirty="0">
                          <a:effectLst/>
                        </a:rPr>
                        <a:t>Activity</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400" dirty="0">
                          <a:effectLst/>
                        </a:rPr>
                        <a:t>Professor da Turma Disciplina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5517">
                <a:tc vMerge="1">
                  <a:txBody>
                    <a:bodyPr/>
                    <a:lstStyle/>
                    <a:p>
                      <a:endParaRPr lang="pt-BR"/>
                    </a:p>
                  </a:txBody>
                  <a:tcPr/>
                </a:tc>
                <a:tc>
                  <a:txBody>
                    <a:bodyPr/>
                    <a:lstStyle/>
                    <a:p>
                      <a:pPr algn="ctr">
                        <a:spcAft>
                          <a:spcPts val="0"/>
                        </a:spcAft>
                      </a:pPr>
                      <a:r>
                        <a:rPr lang="pt-BR" sz="1400" dirty="0">
                          <a:effectLst/>
                        </a:rPr>
                        <a:t>Horário da Turma Disciplina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5517">
                <a:tc vMerge="1">
                  <a:txBody>
                    <a:bodyPr/>
                    <a:lstStyle/>
                    <a:p>
                      <a:endParaRPr lang="pt-BR"/>
                    </a:p>
                  </a:txBody>
                  <a:tcPr/>
                </a:tc>
                <a:tc>
                  <a:txBody>
                    <a:bodyPr/>
                    <a:lstStyle/>
                    <a:p>
                      <a:pPr algn="ctr">
                        <a:spcAft>
                          <a:spcPts val="0"/>
                        </a:spcAft>
                      </a:pPr>
                      <a:r>
                        <a:rPr lang="pt-BR" sz="1400" dirty="0">
                          <a:effectLst/>
                        </a:rPr>
                        <a:t>Sala do horário da Turma Disciplina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41</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Validações de importação que impedem a atualização da Turma/Disciplina:</a:t>
            </a:r>
          </a:p>
          <a:p>
            <a:endParaRPr lang="pt-BR" sz="1800" dirty="0" smtClean="0"/>
          </a:p>
          <a:p>
            <a:pPr lvl="1"/>
            <a:r>
              <a:rPr lang="pt-BR" sz="1800" dirty="0" smtClean="0"/>
              <a:t>Verifica se o período letivo e o código do turno das atividades estão compatíveis entre TOTVS Educacional e Scientia Enterprise.</a:t>
            </a:r>
          </a:p>
          <a:p>
            <a:pPr lvl="1"/>
            <a:r>
              <a:rPr lang="pt-BR" sz="1800" dirty="0" smtClean="0"/>
              <a:t>Verifica se a Turma/Disciplina existe.</a:t>
            </a:r>
          </a:p>
          <a:p>
            <a:pPr lvl="1"/>
            <a:r>
              <a:rPr lang="pt-BR" sz="1800" dirty="0" smtClean="0"/>
              <a:t>Verifica se a Turma/Disciplina está ativa</a:t>
            </a:r>
          </a:p>
          <a:p>
            <a:pPr lvl="1"/>
            <a:r>
              <a:rPr lang="pt-BR" sz="1800" dirty="0" smtClean="0"/>
              <a:t>Verifica se a Turma/Disciplina não é gerenciada</a:t>
            </a:r>
          </a:p>
          <a:p>
            <a:pPr lvl="1"/>
            <a:r>
              <a:rPr lang="pt-BR" sz="1800" dirty="0" smtClean="0"/>
              <a:t>Verifica se o período letivo está encerrado</a:t>
            </a:r>
          </a:p>
          <a:p>
            <a:pPr lvl="1"/>
            <a:r>
              <a:rPr lang="pt-BR" sz="1800" dirty="0" smtClean="0"/>
              <a:t>Verifica se existe algum aluno matriculado na Turma/Disciplina</a:t>
            </a:r>
          </a:p>
          <a:p>
            <a:pPr lvl="1"/>
            <a:r>
              <a:rPr lang="pt-BR" sz="1800" dirty="0" smtClean="0"/>
              <a:t>Verifica se tem Plano de Aula gerado (e parâmetro da tela do processo)</a:t>
            </a:r>
          </a:p>
          <a:p>
            <a:pPr lvl="1"/>
            <a:r>
              <a:rPr lang="pt-BR" sz="1800" dirty="0" smtClean="0"/>
              <a:t>Verifica se utiliza controle de aprovação no professor da Turma/Disciplina</a:t>
            </a:r>
          </a:p>
          <a:p>
            <a:pPr lvl="1"/>
            <a:r>
              <a:rPr lang="pt-BR" sz="1800" dirty="0" smtClean="0"/>
              <a:t>Validar se o horário da atividade existe no cadastro de horário do TOTVS Educacional para o turno definido na Turma/Disciplina.</a:t>
            </a:r>
          </a:p>
          <a:p>
            <a:pPr lvl="1"/>
            <a:r>
              <a:rPr lang="pt-BR" sz="1800" dirty="0" smtClean="0"/>
              <a:t>Subturma deve existir no TOTVS Educacional</a:t>
            </a:r>
          </a:p>
          <a:p>
            <a:pPr lvl="1"/>
            <a:endParaRPr lang="pt-BR" sz="1800" dirty="0" smtClean="0"/>
          </a:p>
          <a:p>
            <a:pPr lvl="1"/>
            <a:endParaRPr lang="pt-BR" sz="1800" dirty="0" smtClean="0"/>
          </a:p>
          <a:p>
            <a:pPr lvl="1"/>
            <a:endParaRPr lang="pt-BR" sz="1800" dirty="0" smtClean="0"/>
          </a:p>
          <a:p>
            <a:pPr lvl="1"/>
            <a:endParaRPr lang="pt-BR" sz="1800" dirty="0" smtClean="0"/>
          </a:p>
          <a:p>
            <a:endParaRPr lang="pt-BR" sz="1800" dirty="0" smtClean="0"/>
          </a:p>
        </p:txBody>
      </p:sp>
      <p:sp>
        <p:nvSpPr>
          <p:cNvPr id="5" name="Espaço Reservado para Texto 4"/>
          <p:cNvSpPr>
            <a:spLocks noGrp="1"/>
          </p:cNvSpPr>
          <p:nvPr>
            <p:ph type="body" sz="quarter" idx="14"/>
          </p:nvPr>
        </p:nvSpPr>
        <p:spPr/>
        <p:txBody>
          <a:bodyPr>
            <a:normAutofit/>
          </a:bodyPr>
          <a:lstStyle/>
          <a:p>
            <a:r>
              <a:rPr lang="pt-BR" sz="2000" dirty="0" smtClean="0"/>
              <a:t>Processo de Importação</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42</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a:xfrm>
            <a:off x="457200" y="1193030"/>
            <a:ext cx="8229599" cy="5084678"/>
          </a:xfrm>
        </p:spPr>
        <p:txBody>
          <a:bodyPr>
            <a:normAutofit fontScale="92500"/>
          </a:bodyPr>
          <a:lstStyle/>
          <a:p>
            <a:r>
              <a:rPr lang="pt-BR" sz="1800" dirty="0" smtClean="0"/>
              <a:t>Validações feitas no processo de Importação</a:t>
            </a:r>
          </a:p>
          <a:p>
            <a:endParaRPr lang="pt-BR" sz="1800" dirty="0" smtClean="0"/>
          </a:p>
          <a:p>
            <a:pPr lvl="1"/>
            <a:r>
              <a:rPr lang="pt-BR" sz="1800" dirty="0" smtClean="0"/>
              <a:t>Se o sistema estiver parametrizado para utilizar controle de alteração de registro e o item professor da Turma/Disciplina estiver marcado. Neste cenário deverá ser avaliado se existe algum cadastro já aprovado, para estes casos o parâmetro de integração com o Scientia “Permitir atualização de Turma/Disciplina com dados de pagamento do professor aprovado” e o item do processo “Atualizar Turma/Disciplina com dados de pagamento de professores aprovado” serão avaliados em conjunto, se pelo menos um deles estiver desmarcado o sistema levantará um erro.</a:t>
            </a:r>
          </a:p>
          <a:p>
            <a:pPr lvl="1"/>
            <a:endParaRPr lang="pt-BR" sz="1800" dirty="0" smtClean="0"/>
          </a:p>
          <a:p>
            <a:pPr lvl="1"/>
            <a:r>
              <a:rPr lang="pt-BR" sz="1800" dirty="0" smtClean="0"/>
              <a:t>Quando o parâmetro do sistema “considerar somente disciplinas autorizadas dos professores” estiver marcado deve-se validar se o professor alocado à atividade está autorizado a lecionar a disciplina dentro do TOTVS Educacional, caso não esteja associado, impede a importação do professor para a Turma/Disciplina.</a:t>
            </a:r>
          </a:p>
          <a:p>
            <a:endParaRPr lang="pt-BR" sz="1800" dirty="0" smtClean="0"/>
          </a:p>
          <a:p>
            <a:r>
              <a:rPr lang="pt-BR" sz="1800" dirty="0" smtClean="0"/>
              <a:t>Ao final da importação o processo valida se existe choque de horário de Sala e Professor e grava no Log de importação.</a:t>
            </a:r>
          </a:p>
          <a:p>
            <a:pPr lvl="1"/>
            <a:endParaRPr lang="pt-BR" sz="1800" dirty="0" smtClean="0"/>
          </a:p>
          <a:p>
            <a:pPr lvl="1"/>
            <a:endParaRPr lang="pt-BR" sz="1800" dirty="0" smtClean="0"/>
          </a:p>
          <a:p>
            <a:endParaRPr lang="pt-BR" sz="1800" dirty="0" smtClean="0"/>
          </a:p>
        </p:txBody>
      </p:sp>
      <p:sp>
        <p:nvSpPr>
          <p:cNvPr id="5" name="Espaço Reservado para Texto 4"/>
          <p:cNvSpPr>
            <a:spLocks noGrp="1"/>
          </p:cNvSpPr>
          <p:nvPr>
            <p:ph type="body" sz="quarter" idx="14"/>
          </p:nvPr>
        </p:nvSpPr>
        <p:spPr/>
        <p:txBody>
          <a:bodyPr>
            <a:normAutofit/>
          </a:bodyPr>
          <a:lstStyle/>
          <a:p>
            <a:r>
              <a:rPr lang="pt-BR" sz="2000" dirty="0" smtClean="0"/>
              <a:t>Processo de Importação</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43</a:t>
            </a:fld>
            <a:endParaRPr lang="en-US"/>
          </a:p>
        </p:txBody>
      </p:sp>
      <p:sp>
        <p:nvSpPr>
          <p:cNvPr id="3" name="Título 2"/>
          <p:cNvSpPr>
            <a:spLocks noGrp="1"/>
          </p:cNvSpPr>
          <p:nvPr>
            <p:ph type="title"/>
          </p:nvPr>
        </p:nvSpPr>
        <p:spPr/>
        <p:txBody>
          <a:bodyPr/>
          <a:lstStyle/>
          <a:p>
            <a:r>
              <a:rPr lang="pt-BR" dirty="0"/>
              <a:t>Integração TOTVS Educacional e Scientia Enterprise</a:t>
            </a:r>
          </a:p>
        </p:txBody>
      </p:sp>
      <p:graphicFrame>
        <p:nvGraphicFramePr>
          <p:cNvPr id="8" name="Espaço Reservado para Conteúdo 7"/>
          <p:cNvGraphicFramePr>
            <a:graphicFrameLocks noGrp="1"/>
          </p:cNvGraphicFramePr>
          <p:nvPr>
            <p:ph sz="quarter" idx="13"/>
            <p:extLst>
              <p:ext uri="{D42A27DB-BD31-4B8C-83A1-F6EECF244321}">
                <p14:modId xmlns:p14="http://schemas.microsoft.com/office/powerpoint/2010/main" val="2913335228"/>
              </p:ext>
            </p:extLst>
          </p:nvPr>
        </p:nvGraphicFramePr>
        <p:xfrm>
          <a:off x="457200" y="1193800"/>
          <a:ext cx="8229600" cy="4932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paço Reservado para Texto 4"/>
          <p:cNvSpPr>
            <a:spLocks noGrp="1"/>
          </p:cNvSpPr>
          <p:nvPr>
            <p:ph type="body" sz="quarter" idx="14"/>
          </p:nvPr>
        </p:nvSpPr>
        <p:spPr/>
        <p:txBody>
          <a:bodyPr/>
          <a:lstStyle/>
          <a:p>
            <a:r>
              <a:rPr lang="pt-BR" dirty="0" smtClean="0"/>
              <a:t>Fluxo de integração</a:t>
            </a:r>
            <a:endParaRPr lang="pt-BR" dirty="0"/>
          </a:p>
        </p:txBody>
      </p:sp>
      <p:sp>
        <p:nvSpPr>
          <p:cNvPr id="10" name="CaixaDeTexto 9"/>
          <p:cNvSpPr txBox="1"/>
          <p:nvPr/>
        </p:nvSpPr>
        <p:spPr>
          <a:xfrm>
            <a:off x="798988" y="1287259"/>
            <a:ext cx="2041865" cy="1015663"/>
          </a:xfrm>
          <a:prstGeom prst="rect">
            <a:avLst/>
          </a:prstGeom>
          <a:noFill/>
        </p:spPr>
        <p:txBody>
          <a:bodyPr wrap="square" rtlCol="0">
            <a:spAutoFit/>
          </a:bodyPr>
          <a:lstStyle/>
          <a:p>
            <a:pPr lvl="0"/>
            <a:r>
              <a:rPr lang="pt-BR" sz="1200" dirty="0" smtClean="0"/>
              <a:t>No </a:t>
            </a:r>
            <a:r>
              <a:rPr lang="pt-BR" sz="1200" dirty="0"/>
              <a:t>TOTVS </a:t>
            </a:r>
            <a:r>
              <a:rPr lang="pt-BR" sz="1200" dirty="0" smtClean="0"/>
              <a:t>Educacional, menu de integração do Scientia, executar o processo: </a:t>
            </a:r>
            <a:r>
              <a:rPr lang="pt-BR" sz="1200" u="sng" dirty="0" smtClean="0">
                <a:solidFill>
                  <a:srgbClr val="3C65B4"/>
                </a:solidFill>
              </a:rPr>
              <a:t>Exportação de dados para o Scientia Enterprise</a:t>
            </a:r>
            <a:endParaRPr lang="pt-BR" sz="1200" u="sng" dirty="0">
              <a:solidFill>
                <a:srgbClr val="3C65B4"/>
              </a:solidFill>
            </a:endParaRPr>
          </a:p>
        </p:txBody>
      </p:sp>
      <p:sp>
        <p:nvSpPr>
          <p:cNvPr id="11" name="CaixaDeTexto 10"/>
          <p:cNvSpPr txBox="1"/>
          <p:nvPr/>
        </p:nvSpPr>
        <p:spPr>
          <a:xfrm>
            <a:off x="6276513" y="1287259"/>
            <a:ext cx="2121763" cy="1415772"/>
          </a:xfrm>
          <a:prstGeom prst="rect">
            <a:avLst/>
          </a:prstGeom>
          <a:noFill/>
        </p:spPr>
        <p:txBody>
          <a:bodyPr wrap="square" rtlCol="0">
            <a:spAutoFit/>
          </a:bodyPr>
          <a:lstStyle/>
          <a:p>
            <a:pPr lvl="0"/>
            <a:r>
              <a:rPr lang="pt-BR" sz="1200" dirty="0" smtClean="0"/>
              <a:t>No SPDA</a:t>
            </a:r>
            <a:r>
              <a:rPr lang="pt-BR" sz="1200" dirty="0"/>
              <a:t>, executar o processo de extração de </a:t>
            </a:r>
            <a:r>
              <a:rPr lang="pt-BR" sz="1200" dirty="0" smtClean="0"/>
              <a:t>dados</a:t>
            </a:r>
            <a:r>
              <a:rPr lang="pt-BR" sz="1200" dirty="0"/>
              <a:t/>
            </a:r>
            <a:br>
              <a:rPr lang="pt-BR" sz="1200" dirty="0"/>
            </a:br>
            <a:r>
              <a:rPr lang="pt-BR" sz="1200" dirty="0"/>
              <a:t>Menu: </a:t>
            </a:r>
            <a:r>
              <a:rPr lang="pt-BR" sz="1200" u="sng" dirty="0">
                <a:solidFill>
                  <a:schemeClr val="accent2">
                    <a:lumMod val="75000"/>
                  </a:schemeClr>
                </a:solidFill>
              </a:rPr>
              <a:t>Interface &gt; </a:t>
            </a:r>
            <a:r>
              <a:rPr lang="pt-BR" sz="1200" u="sng" dirty="0" err="1">
                <a:solidFill>
                  <a:schemeClr val="accent2">
                    <a:lumMod val="75000"/>
                  </a:schemeClr>
                </a:solidFill>
              </a:rPr>
              <a:t>Extract</a:t>
            </a:r>
            <a:r>
              <a:rPr lang="pt-BR" sz="1200" u="sng" dirty="0">
                <a:solidFill>
                  <a:schemeClr val="accent2">
                    <a:lumMod val="75000"/>
                  </a:schemeClr>
                </a:solidFill>
              </a:rPr>
              <a:t> Data </a:t>
            </a:r>
            <a:r>
              <a:rPr lang="pt-BR" sz="1200" u="sng" dirty="0" err="1">
                <a:solidFill>
                  <a:schemeClr val="accent2">
                    <a:lumMod val="75000"/>
                  </a:schemeClr>
                </a:solidFill>
              </a:rPr>
              <a:t>From</a:t>
            </a:r>
            <a:r>
              <a:rPr lang="pt-BR" sz="1200" u="sng" dirty="0">
                <a:solidFill>
                  <a:schemeClr val="accent2">
                    <a:lumMod val="75000"/>
                  </a:schemeClr>
                </a:solidFill>
              </a:rPr>
              <a:t> </a:t>
            </a:r>
            <a:r>
              <a:rPr lang="pt-BR" sz="1200" u="sng" dirty="0" err="1">
                <a:solidFill>
                  <a:schemeClr val="accent2">
                    <a:lumMod val="75000"/>
                  </a:schemeClr>
                </a:solidFill>
              </a:rPr>
              <a:t>TransferTables</a:t>
            </a:r>
            <a:endParaRPr lang="pt-BR" sz="1200" u="sng" dirty="0">
              <a:solidFill>
                <a:schemeClr val="accent2">
                  <a:lumMod val="75000"/>
                </a:schemeClr>
              </a:solidFill>
            </a:endParaRPr>
          </a:p>
          <a:p>
            <a:pPr lvl="0"/>
            <a:r>
              <a:rPr lang="pt-BR" sz="1200" dirty="0"/>
              <a:t>Selecionar as entidades que deseja </a:t>
            </a:r>
            <a:r>
              <a:rPr lang="pt-BR" sz="1200" dirty="0" smtClean="0"/>
              <a:t>importar para o Scientia</a:t>
            </a:r>
            <a:endParaRPr lang="pt-BR" sz="1200" dirty="0"/>
          </a:p>
          <a:p>
            <a:endParaRPr lang="pt-BR" sz="1400" dirty="0" err="1" smtClean="0"/>
          </a:p>
        </p:txBody>
      </p:sp>
      <p:sp>
        <p:nvSpPr>
          <p:cNvPr id="12" name="CaixaDeTexto 11"/>
          <p:cNvSpPr txBox="1"/>
          <p:nvPr/>
        </p:nvSpPr>
        <p:spPr>
          <a:xfrm>
            <a:off x="798989" y="4793942"/>
            <a:ext cx="2041865" cy="1015663"/>
          </a:xfrm>
          <a:prstGeom prst="rect">
            <a:avLst/>
          </a:prstGeom>
          <a:noFill/>
        </p:spPr>
        <p:txBody>
          <a:bodyPr wrap="square" rtlCol="0">
            <a:spAutoFit/>
          </a:bodyPr>
          <a:lstStyle/>
          <a:p>
            <a:pPr lvl="0"/>
            <a:r>
              <a:rPr lang="pt-BR" sz="1200" dirty="0"/>
              <a:t>N</a:t>
            </a:r>
            <a:r>
              <a:rPr lang="pt-BR" sz="1200" dirty="0" smtClean="0"/>
              <a:t>o </a:t>
            </a:r>
            <a:r>
              <a:rPr lang="pt-BR" sz="1200" dirty="0"/>
              <a:t>TOTVS Educacional, </a:t>
            </a:r>
            <a:r>
              <a:rPr lang="pt-BR" sz="1200" dirty="0" smtClean="0"/>
              <a:t>menu </a:t>
            </a:r>
            <a:r>
              <a:rPr lang="pt-BR" sz="1200" dirty="0"/>
              <a:t>de integração do Scientia, executar o processo: </a:t>
            </a:r>
            <a:r>
              <a:rPr lang="pt-BR" sz="1200" u="sng" dirty="0" smtClean="0">
                <a:solidFill>
                  <a:srgbClr val="3C65B4"/>
                </a:solidFill>
              </a:rPr>
              <a:t>Importação de dados </a:t>
            </a:r>
            <a:r>
              <a:rPr lang="pt-BR" sz="1200" u="sng" dirty="0">
                <a:solidFill>
                  <a:srgbClr val="3C65B4"/>
                </a:solidFill>
              </a:rPr>
              <a:t>do Scientia Enterprise</a:t>
            </a:r>
            <a:endParaRPr lang="pt-BR" sz="1200" u="sng" dirty="0">
              <a:solidFill>
                <a:srgbClr val="3C65B4"/>
              </a:solidFill>
            </a:endParaRPr>
          </a:p>
        </p:txBody>
      </p:sp>
      <p:sp>
        <p:nvSpPr>
          <p:cNvPr id="13" name="CaixaDeTexto 12"/>
          <p:cNvSpPr txBox="1"/>
          <p:nvPr/>
        </p:nvSpPr>
        <p:spPr>
          <a:xfrm>
            <a:off x="6507332" y="4793942"/>
            <a:ext cx="1890944" cy="1015663"/>
          </a:xfrm>
          <a:prstGeom prst="rect">
            <a:avLst/>
          </a:prstGeom>
          <a:noFill/>
        </p:spPr>
        <p:txBody>
          <a:bodyPr wrap="square" rtlCol="0">
            <a:spAutoFit/>
          </a:bodyPr>
          <a:lstStyle/>
          <a:p>
            <a:pPr lvl="0"/>
            <a:r>
              <a:rPr lang="pt-BR" sz="1200" dirty="0"/>
              <a:t>Após </a:t>
            </a:r>
            <a:r>
              <a:rPr lang="pt-BR" sz="1200" dirty="0" smtClean="0"/>
              <a:t>agendar tarefas no Scientia </a:t>
            </a:r>
            <a:r>
              <a:rPr lang="pt-BR" sz="1200" dirty="0"/>
              <a:t>Enterprise, executar o </a:t>
            </a:r>
            <a:r>
              <a:rPr lang="pt-BR" sz="1200" dirty="0" smtClean="0"/>
              <a:t>aplicativo de </a:t>
            </a:r>
            <a:r>
              <a:rPr lang="pt-BR" sz="1200" dirty="0"/>
              <a:t>atualização do </a:t>
            </a:r>
            <a:r>
              <a:rPr lang="pt-BR" sz="1200" dirty="0" smtClean="0"/>
              <a:t>RDB:</a:t>
            </a:r>
            <a:endParaRPr lang="pt-BR" sz="1200" dirty="0"/>
          </a:p>
          <a:p>
            <a:pPr lvl="0"/>
            <a:r>
              <a:rPr lang="pt-BR" sz="1200" u="sng" dirty="0" err="1" smtClean="0">
                <a:solidFill>
                  <a:schemeClr val="accent2">
                    <a:lumMod val="75000"/>
                  </a:schemeClr>
                </a:solidFill>
              </a:rPr>
              <a:t>Run</a:t>
            </a:r>
            <a:r>
              <a:rPr lang="pt-BR" sz="1200" u="sng" dirty="0" smtClean="0">
                <a:solidFill>
                  <a:schemeClr val="accent2">
                    <a:lumMod val="75000"/>
                  </a:schemeClr>
                </a:solidFill>
              </a:rPr>
              <a:t> </a:t>
            </a:r>
            <a:r>
              <a:rPr lang="pt-BR" sz="1200" u="sng" dirty="0" err="1">
                <a:solidFill>
                  <a:schemeClr val="accent2">
                    <a:lumMod val="75000"/>
                  </a:schemeClr>
                </a:solidFill>
              </a:rPr>
              <a:t>Scheduled</a:t>
            </a:r>
            <a:r>
              <a:rPr lang="pt-BR" sz="1200" u="sng" dirty="0">
                <a:solidFill>
                  <a:schemeClr val="accent2">
                    <a:lumMod val="75000"/>
                  </a:schemeClr>
                </a:solidFill>
              </a:rPr>
              <a:t> </a:t>
            </a:r>
            <a:r>
              <a:rPr lang="pt-BR" sz="1200" u="sng" dirty="0" err="1">
                <a:solidFill>
                  <a:schemeClr val="accent2">
                    <a:lumMod val="75000"/>
                  </a:schemeClr>
                </a:solidFill>
              </a:rPr>
              <a:t>Extract</a:t>
            </a:r>
            <a:endParaRPr lang="pt-BR" sz="1200" u="sng" dirty="0">
              <a:solidFill>
                <a:schemeClr val="accent2">
                  <a:lumMod val="75000"/>
                </a:schemeClr>
              </a:solidFill>
            </a:endParaRPr>
          </a:p>
        </p:txBody>
      </p:sp>
    </p:spTree>
    <p:extLst>
      <p:ext uri="{BB962C8B-B14F-4D97-AF65-F5344CB8AC3E}">
        <p14:creationId xmlns:p14="http://schemas.microsoft.com/office/powerpoint/2010/main" val="29020906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Integração TOTVS Educacional e Scientia Enterprise</a:t>
            </a:r>
            <a:endParaRPr lang="en-US" b="1" dirty="0"/>
          </a:p>
        </p:txBody>
      </p:sp>
      <p:sp>
        <p:nvSpPr>
          <p:cNvPr id="3" name="Text Placeholder 2"/>
          <p:cNvSpPr>
            <a:spLocks noGrp="1"/>
          </p:cNvSpPr>
          <p:nvPr>
            <p:ph type="body" sz="quarter" idx="13"/>
          </p:nvPr>
        </p:nvSpPr>
        <p:spPr>
          <a:xfrm>
            <a:off x="4572000" y="1193029"/>
            <a:ext cx="4114799" cy="4933133"/>
          </a:xfrm>
        </p:spPr>
        <p:txBody>
          <a:bodyPr anchor="t">
            <a:normAutofit/>
          </a:bodyPr>
          <a:lstStyle/>
          <a:p>
            <a:pPr marL="457200" lvl="1" indent="0">
              <a:buNone/>
            </a:pPr>
            <a:endParaRPr lang="en-US" sz="1800" b="1" dirty="0" smtClean="0">
              <a:solidFill>
                <a:srgbClr val="3C65B4"/>
              </a:solidFill>
            </a:endParaRPr>
          </a:p>
          <a:p>
            <a:pPr marL="457200" lvl="1" indent="0">
              <a:buNone/>
            </a:pPr>
            <a:endParaRPr lang="en-US" sz="1800" b="1" dirty="0">
              <a:solidFill>
                <a:srgbClr val="3C65B4"/>
              </a:solidFill>
            </a:endParaRPr>
          </a:p>
          <a:p>
            <a:pPr marL="457200" lvl="1" indent="0">
              <a:buNone/>
            </a:pPr>
            <a:endParaRPr lang="en-US" sz="1800" b="1" dirty="0" smtClean="0">
              <a:solidFill>
                <a:srgbClr val="3C65B4"/>
              </a:solidFill>
            </a:endParaRPr>
          </a:p>
          <a:p>
            <a:pPr marL="457200" lvl="1" indent="0">
              <a:buNone/>
            </a:pPr>
            <a:endParaRPr lang="en-US" sz="1800" b="1" dirty="0">
              <a:solidFill>
                <a:srgbClr val="3C65B4"/>
              </a:solidFill>
            </a:endParaRPr>
          </a:p>
          <a:p>
            <a:pPr marL="457200" lvl="1" indent="0">
              <a:buNone/>
            </a:pPr>
            <a:r>
              <a:rPr lang="pt-BR" sz="1800" b="1" dirty="0" smtClean="0">
                <a:solidFill>
                  <a:srgbClr val="3C65B4"/>
                </a:solidFill>
              </a:rPr>
              <a:t>Questões</a:t>
            </a:r>
          </a:p>
          <a:p>
            <a:endParaRPr lang="en-US" sz="1600" b="1" dirty="0" smtClean="0"/>
          </a:p>
          <a:p>
            <a:r>
              <a:rPr lang="pt-BR" sz="1600" b="1" dirty="0" smtClean="0"/>
              <a:t>Palestrante</a:t>
            </a:r>
          </a:p>
          <a:p>
            <a:r>
              <a:rPr lang="pt-BR" sz="1600" dirty="0" smtClean="0"/>
              <a:t>Tanato Cartaxo</a:t>
            </a:r>
            <a:endParaRPr lang="en-US" sz="1600" dirty="0"/>
          </a:p>
          <a:p>
            <a:endParaRPr lang="en-US" sz="1600" dirty="0" smtClean="0"/>
          </a:p>
          <a:p>
            <a:r>
              <a:rPr lang="en-US" sz="1600" b="1" dirty="0" smtClean="0"/>
              <a:t>tanato.coelho@totvs.com.br</a:t>
            </a:r>
            <a:endParaRPr lang="en-US" sz="16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356993"/>
            <a:ext cx="3650024" cy="2605204"/>
          </a:xfrm>
          <a:prstGeom prst="round2DiagRect">
            <a:avLst>
              <a:gd name="adj1" fmla="val 16667"/>
              <a:gd name="adj2" fmla="val 0"/>
            </a:avLst>
          </a:prstGeom>
          <a:ln w="88900" cap="sq">
            <a:noFill/>
            <a:miter lim="800000"/>
          </a:ln>
          <a:effectLst>
            <a:outerShdw blurRad="50800" dist="38100" dir="16200000" rotWithShape="0">
              <a:prstClr val="black">
                <a:alpha val="40000"/>
              </a:prstClr>
            </a:outerShdw>
          </a:effectLst>
        </p:spPr>
      </p:pic>
      <p:sp>
        <p:nvSpPr>
          <p:cNvPr id="5" name="Slide Number Placeholder 4"/>
          <p:cNvSpPr>
            <a:spLocks noGrp="1"/>
          </p:cNvSpPr>
          <p:nvPr>
            <p:ph type="sldNum" sz="quarter" idx="12"/>
          </p:nvPr>
        </p:nvSpPr>
        <p:spPr/>
        <p:txBody>
          <a:bodyPr/>
          <a:lstStyle/>
          <a:p>
            <a:fld id="{646868A0-D3AF-D949-9E19-917F10D4D759}" type="slidenum">
              <a:rPr lang="en-US" smtClean="0"/>
              <a:pPr/>
              <a:t>44</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7983" y="2555623"/>
            <a:ext cx="340768" cy="340768"/>
          </a:xfrm>
          <a:prstGeom prst="rect">
            <a:avLst/>
          </a:prstGeom>
          <a:ln>
            <a:noFill/>
          </a:ln>
          <a:effectLst>
            <a:reflection blurRad="6350" stA="52000" endA="300" endPos="35000" dir="5400000" sy="-100000" algn="bl" rotWithShape="0"/>
          </a:effectLst>
        </p:spPr>
      </p:pic>
      <p:pic>
        <p:nvPicPr>
          <p:cNvPr id="8" name="Imagem 7" descr="ppt_2013_divisor.jpg"/>
          <p:cNvPicPr>
            <a:picLocks noChangeAspect="1"/>
          </p:cNvPicPr>
          <p:nvPr/>
        </p:nvPicPr>
        <p:blipFill>
          <a:blip r:embed="rId4"/>
          <a:stretch>
            <a:fillRect/>
          </a:stretch>
        </p:blipFill>
        <p:spPr>
          <a:xfrm>
            <a:off x="4311027" y="1193029"/>
            <a:ext cx="336729" cy="5664970"/>
          </a:xfrm>
          <a:prstGeom prst="rect">
            <a:avLst/>
          </a:prstGeom>
        </p:spPr>
      </p:pic>
    </p:spTree>
    <p:extLst>
      <p:ext uri="{BB962C8B-B14F-4D97-AF65-F5344CB8AC3E}">
        <p14:creationId xmlns:p14="http://schemas.microsoft.com/office/powerpoint/2010/main" val="1864254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5</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lstStyle/>
          <a:p>
            <a:r>
              <a:rPr lang="pt-BR" sz="1800" dirty="0" smtClean="0"/>
              <a:t>O Scientia Enterprise é formado por um conjunto de módulos especializados. Estes módulos trabalham interligados para permitir que o usuário realize todos os cadastros e planejamentos necessários para se cadastrar e agendar uma atividade.</a:t>
            </a:r>
          </a:p>
          <a:p>
            <a:endParaRPr lang="pt-BR" sz="1800" dirty="0" smtClean="0"/>
          </a:p>
          <a:p>
            <a:r>
              <a:rPr lang="pt-BR" sz="1800" dirty="0" smtClean="0"/>
              <a:t>Os módulos que compõem o Scientia Enterprise são uma nova interface construída para trabalhar sobre o antigo Syllabus+. Construídos em .Net utilizando a tecnologia ClickOnce podem ser acessados via um portal no (Internet Explorer) porém os aplicativos são baixados deste portal e rodam localmente.</a:t>
            </a:r>
          </a:p>
          <a:p>
            <a:endParaRPr lang="pt-BR" dirty="0" smtClean="0"/>
          </a:p>
          <a:p>
            <a:r>
              <a:rPr lang="pt-BR" sz="2000" dirty="0" smtClean="0"/>
              <a:t>Os quatro módulos utilizados são:</a:t>
            </a:r>
          </a:p>
          <a:p>
            <a:pPr lvl="1"/>
            <a:r>
              <a:rPr lang="pt-BR" sz="2000" dirty="0" smtClean="0"/>
              <a:t>AM – </a:t>
            </a:r>
            <a:r>
              <a:rPr lang="en-US" sz="2000" dirty="0" smtClean="0"/>
              <a:t>Authorization</a:t>
            </a:r>
            <a:r>
              <a:rPr lang="pt-BR" sz="2000" dirty="0" smtClean="0"/>
              <a:t> Manager</a:t>
            </a:r>
          </a:p>
          <a:p>
            <a:pPr lvl="1"/>
            <a:r>
              <a:rPr lang="pt-BR" sz="2000" dirty="0" smtClean="0"/>
              <a:t>RDM – Resource Data Manager</a:t>
            </a:r>
          </a:p>
          <a:p>
            <a:pPr lvl="1"/>
            <a:r>
              <a:rPr lang="pt-BR" sz="2000" dirty="0" smtClean="0"/>
              <a:t>ECP – Enterprise Course Planner</a:t>
            </a:r>
          </a:p>
          <a:p>
            <a:pPr lvl="1"/>
            <a:r>
              <a:rPr lang="pt-BR" sz="2000" dirty="0" smtClean="0"/>
              <a:t>TT – Enterprise Timetabler</a:t>
            </a:r>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6</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É importante conhecer cada entidade do Scientia de forma isolada dos conceitos do TOTVS Educacional e também conhecer as relações entre entidades do Scientia Enterprise e TOTVS Educacional que foram estabelecidas para a integração.</a:t>
            </a:r>
          </a:p>
          <a:p>
            <a:endParaRPr lang="pt-BR" sz="1800" dirty="0" smtClean="0"/>
          </a:p>
          <a:p>
            <a:r>
              <a:rPr lang="pt-BR" sz="1800" dirty="0" smtClean="0"/>
              <a:t>Apesar de haver esta relação fixa, descrita na documentação de integração. Cada entidade do Scientia possui seus próprios conceitos e características que por muitas vezes divergem da forma que os conceitos são implementados no TOTVS Educacional.</a:t>
            </a:r>
          </a:p>
          <a:p>
            <a:endParaRPr lang="pt-BR" sz="1800" dirty="0" smtClean="0"/>
          </a:p>
          <a:p>
            <a:r>
              <a:rPr lang="pt-BR" sz="1800" dirty="0" smtClean="0"/>
              <a:t>Entender apenas os conceitos do Scientia ou apenas a relação destes conceitos com o TOTVS Educacional pode dar abertura a interpretações erradas do funcionamento da integração e levar a equívocos no momento de avaliar se uma situação é um erro, se pode ser classificado como uma melhoria ou ainda do que não há como ser integrado por motivos de divergência entre os conceitos dos produtos.</a:t>
            </a:r>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7</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solidFill>
                  <a:srgbClr val="FF0000"/>
                </a:solidFill>
              </a:rPr>
              <a:t>Observações Importantes:</a:t>
            </a:r>
          </a:p>
          <a:p>
            <a:endParaRPr lang="pt-BR" sz="1800" dirty="0" smtClean="0"/>
          </a:p>
          <a:p>
            <a:r>
              <a:rPr lang="pt-BR" sz="1800" dirty="0" smtClean="0"/>
              <a:t>A </a:t>
            </a:r>
            <a:r>
              <a:rPr lang="pt-BR" sz="1800" dirty="0"/>
              <a:t>base de dados do Scientia Enterprise é anual, ou seja, ao final de cada ciclo de 52/65 semanas uma nova base deve ser criada. Os </a:t>
            </a:r>
            <a:r>
              <a:rPr lang="pt-BR" sz="1800" dirty="0" smtClean="0"/>
              <a:t>cadastros existentes </a:t>
            </a:r>
            <a:r>
              <a:rPr lang="pt-BR" sz="1800" dirty="0"/>
              <a:t>podem ser migrados de uma base para outra, caso necessário</a:t>
            </a:r>
            <a:r>
              <a:rPr lang="pt-BR" sz="1800" dirty="0" smtClean="0"/>
              <a:t>.</a:t>
            </a:r>
          </a:p>
          <a:p>
            <a:endParaRPr lang="pt-BR" sz="1800" dirty="0"/>
          </a:p>
          <a:p>
            <a:r>
              <a:rPr lang="pt-BR" sz="1800" dirty="0" smtClean="0"/>
              <a:t>No Scientia os intervalos de tempo são medidos por períodos, desta forma é necessário configurar o tempo de duração de cada período antes de fazer qualquer cadastro, toda duração de atividade/intervalo só pode ser agendado obedecendo um valor múltiplo deste período.</a:t>
            </a:r>
          </a:p>
          <a:p>
            <a:endParaRPr lang="pt-BR" sz="1800" dirty="0"/>
          </a:p>
          <a:p>
            <a:r>
              <a:rPr lang="pt-BR" sz="1800" u="sng" dirty="0" smtClean="0"/>
              <a:t>Nunca</a:t>
            </a:r>
            <a:r>
              <a:rPr lang="pt-BR" sz="1800" dirty="0" smtClean="0"/>
              <a:t> deve-se executar </a:t>
            </a:r>
            <a:r>
              <a:rPr lang="pt-BR" sz="1800" dirty="0"/>
              <a:t>os aplicativos Scientia Enterprise do portal no servidor de aplicação do Syllabus </a:t>
            </a:r>
            <a:r>
              <a:rPr lang="pt-BR" sz="1800" dirty="0" smtClean="0"/>
              <a:t>+.</a:t>
            </a:r>
          </a:p>
          <a:p>
            <a:endParaRPr lang="pt-BR" sz="1800" dirty="0"/>
          </a:p>
          <a:p>
            <a:endParaRPr lang="pt-BR" sz="2000" dirty="0"/>
          </a:p>
          <a:p>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endParaRPr lang="en-US" sz="2000" dirty="0"/>
          </a:p>
        </p:txBody>
      </p:sp>
    </p:spTree>
    <p:extLst>
      <p:ext uri="{BB962C8B-B14F-4D97-AF65-F5344CB8AC3E}">
        <p14:creationId xmlns:p14="http://schemas.microsoft.com/office/powerpoint/2010/main" val="41760250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8</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p>
        </p:txBody>
      </p:sp>
      <p:pic>
        <p:nvPicPr>
          <p:cNvPr id="1026" name="Picture 2"/>
          <p:cNvPicPr>
            <a:picLocks noGrp="1" noChangeAspect="1" noChangeArrowheads="1"/>
          </p:cNvPicPr>
          <p:nvPr>
            <p:ph sz="quarter" idx="13"/>
          </p:nvPr>
        </p:nvPicPr>
        <p:blipFill>
          <a:blip r:embed="rId2"/>
          <a:srcRect/>
          <a:stretch>
            <a:fillRect/>
          </a:stretch>
        </p:blipFill>
        <p:spPr bwMode="auto">
          <a:xfrm>
            <a:off x="1134548" y="1193800"/>
            <a:ext cx="6874903" cy="4932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9</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O </a:t>
            </a:r>
            <a:r>
              <a:rPr lang="en-US" sz="1800" dirty="0" smtClean="0"/>
              <a:t>Authorization</a:t>
            </a:r>
            <a:r>
              <a:rPr lang="pt-BR" sz="1800" dirty="0" smtClean="0"/>
              <a:t> Manager é o módulo que controla perfis de usuário e suas permissões no Scientia.</a:t>
            </a:r>
          </a:p>
          <a:p>
            <a:endParaRPr lang="pt-BR" sz="1800" dirty="0" smtClean="0"/>
          </a:p>
          <a:p>
            <a:r>
              <a:rPr lang="pt-BR" sz="1800" dirty="0" smtClean="0"/>
              <a:t>Diferente do TOTVS Educacional, não existe um controle de usuário por campo, estão disponíveis apenas opção de permissões de edição de campos chaves separada dos demais campos. Além de permissão de visibilidade e acesso à entidades.</a:t>
            </a:r>
          </a:p>
          <a:p>
            <a:pPr lvl="1"/>
            <a:endParaRPr lang="pt-BR" sz="1800" dirty="0" smtClean="0"/>
          </a:p>
          <a:p>
            <a:r>
              <a:rPr lang="pt-BR" sz="1800" dirty="0" smtClean="0"/>
              <a:t>É possível criar grupo de regras para aplicar a diversos perfis.</a:t>
            </a:r>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AM – Authorization Manager</a:t>
            </a: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PT_TOTVS_2013_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PPT_TOTVS_2013_v2</Template>
  <TotalTime>7408</TotalTime>
  <Words>3334</Words>
  <Application>Microsoft Office PowerPoint</Application>
  <PresentationFormat>Apresentação na tela (4:3)</PresentationFormat>
  <Paragraphs>453</Paragraphs>
  <Slides>44</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44</vt:i4>
      </vt:variant>
    </vt:vector>
  </HeadingPairs>
  <TitlesOfParts>
    <vt:vector size="49" baseType="lpstr">
      <vt:lpstr>Arial</vt:lpstr>
      <vt:lpstr>Calibri</vt:lpstr>
      <vt:lpstr>Courier New</vt:lpstr>
      <vt:lpstr>Times New Roman</vt:lpstr>
      <vt:lpstr>PPT_TOTVS_2013_v2</vt:lpstr>
      <vt:lpstr>Integração TOTVS Educacional e Scientia Enterprise</vt:lpstr>
      <vt:lpstr>Integração TOTVS Educacional e Scientia Enterprise</vt:lpstr>
      <vt:lpstr>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Arquitetura Scientia Enterprise</vt:lpstr>
      <vt:lpstr>Integração TOTVS Educacional e Scientia Enterprise </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SPDA e RDB</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Padrão de Apresentações 2013</dc:title>
  <dc:creator>Tanato.Coelho</dc:creator>
  <cp:lastModifiedBy>Tanato Pinto Coelho Cartaxo</cp:lastModifiedBy>
  <cp:revision>393</cp:revision>
  <cp:lastPrinted>2012-11-13T20:18:56Z</cp:lastPrinted>
  <dcterms:created xsi:type="dcterms:W3CDTF">2013-11-04T14:42:22Z</dcterms:created>
  <dcterms:modified xsi:type="dcterms:W3CDTF">2014-03-21T13:22:40Z</dcterms:modified>
</cp:coreProperties>
</file>