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6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7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8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9.xml" ContentType="application/vnd.openxmlformats-officedocument.theme+xml"/>
  <Override PartName="/ppt/slideLayouts/slideLayout5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8" r:id="rId1"/>
    <p:sldMasterId id="2147483747" r:id="rId2"/>
    <p:sldMasterId id="2147483746" r:id="rId3"/>
    <p:sldMasterId id="2147483745" r:id="rId4"/>
    <p:sldMasterId id="2147483743" r:id="rId5"/>
    <p:sldMasterId id="2147483742" r:id="rId6"/>
    <p:sldMasterId id="2147483740" r:id="rId7"/>
    <p:sldMasterId id="2147483739" r:id="rId8"/>
    <p:sldMasterId id="2147483738" r:id="rId9"/>
    <p:sldMasterId id="2147483731" r:id="rId10"/>
  </p:sldMasterIdLst>
  <p:notesMasterIdLst>
    <p:notesMasterId r:id="rId27"/>
  </p:notesMasterIdLst>
  <p:handoutMasterIdLst>
    <p:handoutMasterId r:id="rId28"/>
  </p:handoutMasterIdLst>
  <p:sldIdLst>
    <p:sldId id="312" r:id="rId11"/>
    <p:sldId id="313" r:id="rId12"/>
    <p:sldId id="431" r:id="rId13"/>
    <p:sldId id="432" r:id="rId14"/>
    <p:sldId id="433" r:id="rId15"/>
    <p:sldId id="434" r:id="rId16"/>
    <p:sldId id="435" r:id="rId17"/>
    <p:sldId id="436" r:id="rId18"/>
    <p:sldId id="330" r:id="rId19"/>
    <p:sldId id="380" r:id="rId20"/>
    <p:sldId id="381" r:id="rId21"/>
    <p:sldId id="382" r:id="rId22"/>
    <p:sldId id="383" r:id="rId23"/>
    <p:sldId id="384" r:id="rId24"/>
    <p:sldId id="406" r:id="rId25"/>
    <p:sldId id="407" r:id="rId26"/>
  </p:sldIdLst>
  <p:sldSz cx="16249650" cy="9144000"/>
  <p:notesSz cx="6858000" cy="9144000"/>
  <p:defaultTextStyle>
    <a:defPPr>
      <a:defRPr lang="en-US"/>
    </a:defPPr>
    <a:lvl1pPr marL="0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25531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51061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76592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02123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27653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53184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078715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04245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7">
          <p15:clr>
            <a:srgbClr val="A4A3A4"/>
          </p15:clr>
        </p15:guide>
        <p15:guide id="2" orient="horz" pos="2772">
          <p15:clr>
            <a:srgbClr val="A4A3A4"/>
          </p15:clr>
        </p15:guide>
        <p15:guide id="3" pos="1256">
          <p15:clr>
            <a:srgbClr val="A4A3A4"/>
          </p15:clr>
        </p15:guide>
        <p15:guide id="4" pos="52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739C"/>
    <a:srgbClr val="F59528"/>
    <a:srgbClr val="297BB5"/>
    <a:srgbClr val="5BB3CA"/>
    <a:srgbClr val="4A5C61"/>
    <a:srgbClr val="00B5C7"/>
    <a:srgbClr val="595959"/>
    <a:srgbClr val="424242"/>
    <a:srgbClr val="2C47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92" autoAdjust="0"/>
    <p:restoredTop sz="94434" autoAdjust="0"/>
  </p:normalViewPr>
  <p:slideViewPr>
    <p:cSldViewPr snapToGrid="0" snapToObjects="1" showGuides="1">
      <p:cViewPr varScale="1">
        <p:scale>
          <a:sx n="60" d="100"/>
          <a:sy n="60" d="100"/>
        </p:scale>
        <p:origin x="102" y="594"/>
      </p:cViewPr>
      <p:guideLst>
        <p:guide orient="horz" pos="2057"/>
        <p:guide orient="horz" pos="2772"/>
        <p:guide pos="1256"/>
        <p:guide pos="5203"/>
      </p:guideLst>
    </p:cSldViewPr>
  </p:slideViewPr>
  <p:outlineViewPr>
    <p:cViewPr>
      <p:scale>
        <a:sx n="33" d="100"/>
        <a:sy n="33" d="100"/>
      </p:scale>
      <p:origin x="0" y="-12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62EBD-B9F3-BB47-B2F2-14A47F64F7DA}" type="datetimeFigureOut">
              <a:rPr lang="en-US" smtClean="0"/>
              <a:pPr/>
              <a:t>8/5/2016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64C627-9AD9-DF4D-BC02-9FC6BFA1C46C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5663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48471-3ADC-0549-A149-2366DEF02ADD}" type="datetimeFigureOut">
              <a:rPr lang="en-US" smtClean="0"/>
              <a:pPr/>
              <a:t>8/5/2016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94297-7149-3F48-AC8D-4200D8F84BC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0686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725531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451061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2176592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902123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3627653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53184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078715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804245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3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3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0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1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2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0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1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2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1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2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0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1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2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9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20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21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2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9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20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21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22.png"/></Relationships>
</file>

<file path=ppt/slideLayouts/_rels/slideLayout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60129" y="1744394"/>
            <a:ext cx="12457383" cy="3404381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marR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pt-BR" sz="7200" b="1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marL="0" marR="0" lvl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de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apresentação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644" y="7084145"/>
            <a:ext cx="3317537" cy="133189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852947" y="5428641"/>
            <a:ext cx="8050455" cy="430213"/>
          </a:xfrm>
          <a:prstGeom prst="rect">
            <a:avLst/>
          </a:prstGeom>
        </p:spPr>
        <p:txBody>
          <a:bodyPr lIns="91382" tIns="45691" rIns="91382" bIns="45691" anchor="ctr"/>
          <a:lstStyle>
            <a:lvl1pPr algn="l">
              <a:defRPr sz="2100" b="1" baseline="0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DO AUTOR – MÊS / AAAA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961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Item 1</a:t>
            </a:r>
          </a:p>
          <a:p>
            <a:pPr lvl="0"/>
            <a:r>
              <a:rPr lang="en-US" dirty="0" smtClean="0"/>
              <a:t>Item 2</a:t>
            </a:r>
          </a:p>
          <a:p>
            <a:pPr lvl="0"/>
            <a:r>
              <a:rPr lang="en-US" dirty="0" smtClean="0"/>
              <a:t>Item 3</a:t>
            </a:r>
          </a:p>
          <a:p>
            <a:pPr lvl="0"/>
            <a:r>
              <a:rPr lang="en-US" dirty="0" smtClean="0"/>
              <a:t>Item 4</a:t>
            </a:r>
          </a:p>
          <a:p>
            <a:pPr lvl="0"/>
            <a:r>
              <a:rPr lang="en-US" dirty="0" smtClean="0"/>
              <a:t>Item 5</a:t>
            </a:r>
          </a:p>
          <a:p>
            <a:pPr lvl="0"/>
            <a:endParaRPr lang="en-US" dirty="0" smtClean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ÍNDICE</a:t>
            </a:r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2" name="Straight Connector 11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2625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ÍNDICE</a:t>
            </a:r>
            <a:endParaRPr lang="en-US" dirty="0"/>
          </a:p>
        </p:txBody>
      </p:sp>
      <p:pic>
        <p:nvPicPr>
          <p:cNvPr id="2" name="Picture 1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1" name="Straight Connector 10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Item 1</a:t>
            </a:r>
          </a:p>
          <a:p>
            <a:pPr lvl="0"/>
            <a:r>
              <a:rPr lang="en-US" dirty="0" smtClean="0"/>
              <a:t>Item 2</a:t>
            </a:r>
          </a:p>
          <a:p>
            <a:pPr lvl="0"/>
            <a:r>
              <a:rPr lang="en-US" dirty="0" smtClean="0"/>
              <a:t>Item 3</a:t>
            </a:r>
          </a:p>
          <a:p>
            <a:pPr lvl="0"/>
            <a:r>
              <a:rPr lang="en-US" dirty="0" smtClean="0"/>
              <a:t>Item 4</a:t>
            </a:r>
          </a:p>
          <a:p>
            <a:pPr lvl="0"/>
            <a:r>
              <a:rPr lang="en-US" dirty="0" smtClean="0"/>
              <a:t>Item 5</a:t>
            </a:r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70920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ÍNDICE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1" name="Straight Connector 10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Item 1</a:t>
            </a:r>
          </a:p>
          <a:p>
            <a:pPr lvl="0"/>
            <a:r>
              <a:rPr lang="en-US" dirty="0" smtClean="0"/>
              <a:t>Item 2</a:t>
            </a:r>
          </a:p>
          <a:p>
            <a:pPr lvl="0"/>
            <a:r>
              <a:rPr lang="en-US" dirty="0" smtClean="0"/>
              <a:t>Item 3</a:t>
            </a:r>
          </a:p>
          <a:p>
            <a:pPr lvl="0"/>
            <a:r>
              <a:rPr lang="en-US" dirty="0" smtClean="0"/>
              <a:t>Item 4</a:t>
            </a:r>
          </a:p>
          <a:p>
            <a:pPr lvl="0"/>
            <a:r>
              <a:rPr lang="en-US" dirty="0" smtClean="0"/>
              <a:t>Item 5</a:t>
            </a:r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98539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ÍNDICE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1" name="Straight Connector 10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Item 1</a:t>
            </a:r>
          </a:p>
          <a:p>
            <a:pPr lvl="0"/>
            <a:r>
              <a:rPr lang="en-US" dirty="0" smtClean="0"/>
              <a:t>Item 2</a:t>
            </a:r>
          </a:p>
          <a:p>
            <a:pPr lvl="0"/>
            <a:r>
              <a:rPr lang="en-US" dirty="0" smtClean="0"/>
              <a:t>Item 3</a:t>
            </a:r>
          </a:p>
          <a:p>
            <a:pPr lvl="0"/>
            <a:r>
              <a:rPr lang="en-US" dirty="0" smtClean="0"/>
              <a:t>Item 4</a:t>
            </a:r>
          </a:p>
          <a:p>
            <a:pPr lvl="0"/>
            <a:r>
              <a:rPr lang="en-US" dirty="0" smtClean="0"/>
              <a:t>Item 5</a:t>
            </a:r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35515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1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39346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1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721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1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10981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1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68308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2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10199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2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29673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644" y="7084145"/>
            <a:ext cx="3317537" cy="1331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60129" y="1744394"/>
            <a:ext cx="12457383" cy="3404381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marR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pt-BR" sz="7200" b="1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marL="0" marR="0" lvl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de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apresentação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852947" y="5428641"/>
            <a:ext cx="8050455" cy="430213"/>
          </a:xfrm>
          <a:prstGeom prst="rect">
            <a:avLst/>
          </a:prstGeom>
        </p:spPr>
        <p:txBody>
          <a:bodyPr lIns="91382" tIns="45691" rIns="91382" bIns="45691" anchor="ctr"/>
          <a:lstStyle>
            <a:lvl1pPr algn="l">
              <a:defRPr sz="2100" b="1" baseline="0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DO AUTOR – MÊS / AAAA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55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2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31138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2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99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3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9136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69786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3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9136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47620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3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9136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63615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3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9136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60177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40892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06539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02022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2249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644" y="7084145"/>
            <a:ext cx="3317537" cy="1331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60129" y="1744394"/>
            <a:ext cx="12457383" cy="3404381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marR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pt-BR" sz="7200" b="1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marL="0" marR="0" lvl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de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apresentação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852947" y="5428641"/>
            <a:ext cx="8050455" cy="430213"/>
          </a:xfrm>
          <a:prstGeom prst="rect">
            <a:avLst/>
          </a:prstGeom>
        </p:spPr>
        <p:txBody>
          <a:bodyPr lIns="91382" tIns="45691" rIns="91382" bIns="45691" anchor="ctr"/>
          <a:lstStyle>
            <a:lvl1pPr algn="l">
              <a:defRPr sz="2100" b="1" baseline="0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DO AUTOR – MÊS / AAAA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706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1" y="1842298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0" y="2542564"/>
            <a:ext cx="8288931" cy="5181133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3931583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3" y="2572615"/>
            <a:ext cx="8288930" cy="5151083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 </a:t>
            </a:r>
            <a:r>
              <a:rPr lang="en-US" dirty="0" err="1" smtClean="0"/>
              <a:t>introdutório</a:t>
            </a:r>
            <a:endParaRPr lang="en-US" dirty="0" smtClean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3" y="1791686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2" name="Picture 11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503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4" y="2497294"/>
            <a:ext cx="8288930" cy="522640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 </a:t>
            </a:r>
            <a:r>
              <a:rPr lang="en-US" dirty="0" err="1" smtClean="0"/>
              <a:t>introdutório</a:t>
            </a:r>
            <a:endParaRPr lang="en-US" dirty="0" smtClean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3" y="1758646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503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4" y="2488320"/>
            <a:ext cx="8288930" cy="5235378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 </a:t>
            </a:r>
            <a:r>
              <a:rPr lang="en-US" dirty="0" err="1" smtClean="0"/>
              <a:t>introdutório</a:t>
            </a:r>
            <a:endParaRPr lang="en-US" dirty="0" smtClean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3" y="1740698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503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(vazio)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2081253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(vazio)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2" name="Picture 11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667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(vazio)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392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(vazio)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312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0" y="1758646"/>
            <a:ext cx="8288932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2" y="2497294"/>
            <a:ext cx="8288930" cy="681051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1" i="0" baseline="0">
                <a:solidFill>
                  <a:srgbClr val="F59528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 smtClean="0"/>
              <a:t>Subtítulo</a:t>
            </a:r>
            <a:endParaRPr lang="en-US" dirty="0" smtClean="0"/>
          </a:p>
        </p:txBody>
      </p:sp>
      <p:sp>
        <p:nvSpPr>
          <p:cNvPr id="17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2" y="3432517"/>
            <a:ext cx="8288930" cy="251050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</p:txBody>
      </p:sp>
    </p:spTree>
    <p:extLst>
      <p:ext uri="{BB962C8B-B14F-4D97-AF65-F5344CB8AC3E}">
        <p14:creationId xmlns:p14="http://schemas.microsoft.com/office/powerpoint/2010/main" val="1599953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0" y="1758646"/>
            <a:ext cx="8288932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2" name="Picture 11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2" y="2497294"/>
            <a:ext cx="8288930" cy="681051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1" i="0" baseline="0">
                <a:solidFill>
                  <a:srgbClr val="F59528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 smtClean="0"/>
              <a:t>Subtítulo</a:t>
            </a:r>
            <a:endParaRPr lang="en-US" dirty="0" smtClean="0"/>
          </a:p>
        </p:txBody>
      </p:sp>
      <p:sp>
        <p:nvSpPr>
          <p:cNvPr id="18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2" y="3432517"/>
            <a:ext cx="8288930" cy="251050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</p:txBody>
      </p:sp>
    </p:spTree>
    <p:extLst>
      <p:ext uri="{BB962C8B-B14F-4D97-AF65-F5344CB8AC3E}">
        <p14:creationId xmlns:p14="http://schemas.microsoft.com/office/powerpoint/2010/main" val="2476279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 02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1" y="1842298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0" y="2542564"/>
            <a:ext cx="8288931" cy="5181133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3931583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0" y="1758646"/>
            <a:ext cx="8288932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2" y="2497294"/>
            <a:ext cx="8288930" cy="681051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1" i="0" baseline="0">
                <a:solidFill>
                  <a:srgbClr val="F59528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 smtClean="0"/>
              <a:t>Subtítulo</a:t>
            </a:r>
            <a:endParaRPr lang="en-US" dirty="0" smtClean="0"/>
          </a:p>
        </p:txBody>
      </p:sp>
      <p:sp>
        <p:nvSpPr>
          <p:cNvPr id="2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2" y="3432517"/>
            <a:ext cx="8288930" cy="251050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</p:txBody>
      </p:sp>
    </p:spTree>
    <p:extLst>
      <p:ext uri="{BB962C8B-B14F-4D97-AF65-F5344CB8AC3E}">
        <p14:creationId xmlns:p14="http://schemas.microsoft.com/office/powerpoint/2010/main" val="2476279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0" y="1758646"/>
            <a:ext cx="8288932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2" y="2497294"/>
            <a:ext cx="8288930" cy="681051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1" i="0" baseline="0">
                <a:solidFill>
                  <a:srgbClr val="F59528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 smtClean="0"/>
              <a:t>Subtítulo</a:t>
            </a:r>
            <a:endParaRPr lang="en-US" dirty="0" smtClean="0"/>
          </a:p>
        </p:txBody>
      </p:sp>
      <p:sp>
        <p:nvSpPr>
          <p:cNvPr id="2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2" y="3432517"/>
            <a:ext cx="8288930" cy="251050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</p:txBody>
      </p:sp>
    </p:spTree>
    <p:extLst>
      <p:ext uri="{BB962C8B-B14F-4D97-AF65-F5344CB8AC3E}">
        <p14:creationId xmlns:p14="http://schemas.microsoft.com/office/powerpoint/2010/main" val="2476279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(vazio)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904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(vazio)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2" name="Picture 11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55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(vazio)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301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(vazio)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189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5993618" y="1493524"/>
            <a:ext cx="9508787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993618" y="2237396"/>
            <a:ext cx="9508787" cy="273363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 </a:t>
            </a:r>
            <a:r>
              <a:rPr lang="en-US" dirty="0" err="1" smtClean="0"/>
              <a:t>introdutório</a:t>
            </a:r>
            <a:endParaRPr lang="en-US" dirty="0" smtClean="0"/>
          </a:p>
          <a:p>
            <a:pPr lvl="0"/>
            <a:r>
              <a:rPr lang="en-US" dirty="0" smtClean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022319" y="3545052"/>
            <a:ext cx="3825087" cy="213035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 algn="ctr">
              <a:spcBef>
                <a:spcPts val="52"/>
              </a:spcBef>
              <a:spcAft>
                <a:spcPts val="600"/>
              </a:spcAft>
              <a:buFont typeface="+mj-lt"/>
              <a:buNone/>
              <a:defRPr sz="28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 INTRODUTÓRIO</a:t>
            </a:r>
          </a:p>
          <a:p>
            <a:pPr lvl="0"/>
            <a:r>
              <a:rPr lang="en-US" dirty="0" smtClean="0"/>
              <a:t>TXT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2021228" y="1508035"/>
            <a:ext cx="1819528" cy="1819530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544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5993618" y="1493524"/>
            <a:ext cx="9508787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993618" y="2237396"/>
            <a:ext cx="9508787" cy="273363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 </a:t>
            </a:r>
            <a:r>
              <a:rPr lang="en-US" dirty="0" err="1" smtClean="0"/>
              <a:t>introdutório</a:t>
            </a:r>
            <a:endParaRPr lang="en-US" dirty="0" smtClean="0"/>
          </a:p>
          <a:p>
            <a:pPr lvl="0"/>
            <a:r>
              <a:rPr lang="en-US" dirty="0" smtClean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022319" y="3545052"/>
            <a:ext cx="3825087" cy="213035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 algn="ctr">
              <a:spcBef>
                <a:spcPts val="52"/>
              </a:spcBef>
              <a:spcAft>
                <a:spcPts val="600"/>
              </a:spcAft>
              <a:buFont typeface="+mj-lt"/>
              <a:buNone/>
              <a:defRPr sz="28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 INTRODUTÓRIO</a:t>
            </a:r>
          </a:p>
          <a:p>
            <a:pPr lvl="0"/>
            <a:r>
              <a:rPr lang="en-US" dirty="0" smtClean="0"/>
              <a:t>TXT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2021228" y="1508035"/>
            <a:ext cx="1819528" cy="1819530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7" name="Picture 16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77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5993618" y="1493524"/>
            <a:ext cx="9508787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993618" y="2237396"/>
            <a:ext cx="9508787" cy="273363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 </a:t>
            </a:r>
            <a:r>
              <a:rPr lang="en-US" dirty="0" err="1" smtClean="0"/>
              <a:t>introdutório</a:t>
            </a:r>
            <a:endParaRPr lang="en-US" dirty="0" smtClean="0"/>
          </a:p>
          <a:p>
            <a:pPr lvl="0"/>
            <a:r>
              <a:rPr lang="en-US" dirty="0" smtClean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022319" y="3545052"/>
            <a:ext cx="3825087" cy="213035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 algn="ctr">
              <a:spcBef>
                <a:spcPts val="52"/>
              </a:spcBef>
              <a:spcAft>
                <a:spcPts val="600"/>
              </a:spcAft>
              <a:buFont typeface="+mj-lt"/>
              <a:buNone/>
              <a:defRPr sz="28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 INTRODUTÓRIO</a:t>
            </a:r>
          </a:p>
          <a:p>
            <a:pPr lvl="0"/>
            <a:r>
              <a:rPr lang="en-US" dirty="0" smtClean="0"/>
              <a:t>TXT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2021228" y="1508035"/>
            <a:ext cx="1819528" cy="1819530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77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5993618" y="1493524"/>
            <a:ext cx="9508787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993618" y="2237396"/>
            <a:ext cx="9508787" cy="273363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 </a:t>
            </a:r>
            <a:r>
              <a:rPr lang="en-US" dirty="0" err="1" smtClean="0"/>
              <a:t>introdutório</a:t>
            </a:r>
            <a:endParaRPr lang="en-US" dirty="0" smtClean="0"/>
          </a:p>
          <a:p>
            <a:pPr lvl="0"/>
            <a:r>
              <a:rPr lang="en-US" dirty="0" smtClean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022319" y="3545052"/>
            <a:ext cx="3825087" cy="213035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 algn="ctr">
              <a:spcBef>
                <a:spcPts val="52"/>
              </a:spcBef>
              <a:spcAft>
                <a:spcPts val="600"/>
              </a:spcAft>
              <a:buFont typeface="+mj-lt"/>
              <a:buNone/>
              <a:defRPr sz="28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 INTRODUTÓRIO</a:t>
            </a:r>
          </a:p>
          <a:p>
            <a:pPr lvl="0"/>
            <a:r>
              <a:rPr lang="en-US" dirty="0" smtClean="0"/>
              <a:t>TXT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2021228" y="1508035"/>
            <a:ext cx="1819528" cy="1819530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77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Índice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Item 1</a:t>
            </a:r>
          </a:p>
          <a:p>
            <a:pPr lvl="0"/>
            <a:r>
              <a:rPr lang="en-US" dirty="0" smtClean="0"/>
              <a:t>Item 2</a:t>
            </a:r>
          </a:p>
          <a:p>
            <a:pPr lvl="0"/>
            <a:r>
              <a:rPr lang="en-US" dirty="0" smtClean="0"/>
              <a:t>Item 3</a:t>
            </a:r>
          </a:p>
          <a:p>
            <a:pPr lvl="0"/>
            <a:r>
              <a:rPr lang="en-US" dirty="0" smtClean="0"/>
              <a:t>Item 4</a:t>
            </a:r>
          </a:p>
          <a:p>
            <a:pPr lvl="0"/>
            <a:r>
              <a:rPr lang="en-US" dirty="0" smtClean="0"/>
              <a:t>Item 5</a:t>
            </a:r>
          </a:p>
          <a:p>
            <a:pPr lvl="0"/>
            <a:endParaRPr lang="en-US" dirty="0" smtClean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ÍNDICE</a:t>
            </a:r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2" name="Straight Connector 11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37886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(vazio)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2837859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(vazio)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7" name="Picture 16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913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(vazio)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049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(vazio)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791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capa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979" y="2246742"/>
            <a:ext cx="3875068" cy="1555730"/>
          </a:xfrm>
          <a:prstGeom prst="rect">
            <a:avLst/>
          </a:prstGeom>
        </p:spPr>
      </p:pic>
      <p:pic>
        <p:nvPicPr>
          <p:cNvPr id="4" name="Picture 3" descr="icone_face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4487409"/>
            <a:ext cx="438225" cy="438225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2700317" y="4589007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/</a:t>
            </a:r>
            <a:r>
              <a:rPr lang="en-US" dirty="0" err="1" smtClean="0"/>
              <a:t>totvs</a:t>
            </a:r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5367939"/>
            <a:ext cx="438225" cy="438225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5" hasCustomPrompt="1"/>
          </p:nvPr>
        </p:nvSpPr>
        <p:spPr>
          <a:xfrm>
            <a:off x="2700317" y="5469537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@</a:t>
            </a:r>
            <a:r>
              <a:rPr lang="en-US" dirty="0" err="1" smtClean="0"/>
              <a:t>totvs</a:t>
            </a:r>
            <a:endParaRPr lang="en-US" dirty="0" smtClean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6248468"/>
            <a:ext cx="438225" cy="438225"/>
          </a:xfrm>
          <a:prstGeom prst="rect">
            <a:avLst/>
          </a:prstGeom>
        </p:spPr>
      </p:pic>
      <p:sp>
        <p:nvSpPr>
          <p:cNvPr id="1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2700317" y="6350066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 smtClean="0"/>
              <a:t>blog.totvs.com</a:t>
            </a:r>
            <a:endParaRPr lang="en-US" dirty="0" smtClean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7145930"/>
            <a:ext cx="438225" cy="438225"/>
          </a:xfrm>
          <a:prstGeom prst="rect">
            <a:avLst/>
          </a:prstGeom>
        </p:spPr>
      </p:pic>
      <p:sp>
        <p:nvSpPr>
          <p:cNvPr id="1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2700317" y="7247528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company/</a:t>
            </a:r>
            <a:r>
              <a:rPr lang="en-US" dirty="0" err="1" smtClean="0"/>
              <a:t>totvs</a:t>
            </a:r>
            <a:endParaRPr lang="en-US" dirty="0" smtClean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9398000" y="4372077"/>
            <a:ext cx="6104405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Nome </a:t>
            </a:r>
            <a:r>
              <a:rPr lang="en-US" dirty="0" err="1" smtClean="0"/>
              <a:t>Sobrenome</a:t>
            </a:r>
            <a:endParaRPr lang="en-US" dirty="0" smtClean="0"/>
          </a:p>
        </p:txBody>
      </p:sp>
      <p:sp>
        <p:nvSpPr>
          <p:cNvPr id="24" name="Content Placeholder 2"/>
          <p:cNvSpPr>
            <a:spLocks noGrp="1"/>
          </p:cNvSpPr>
          <p:nvPr>
            <p:ph idx="18" hasCustomPrompt="1"/>
          </p:nvPr>
        </p:nvSpPr>
        <p:spPr>
          <a:xfrm>
            <a:off x="9398000" y="6163733"/>
            <a:ext cx="6104405" cy="897467"/>
          </a:xfrm>
          <a:prstGeom prst="rect">
            <a:avLst/>
          </a:prstGeom>
        </p:spPr>
        <p:txBody>
          <a:bodyPr lIns="91382" tIns="45691" rIns="91382" bIns="45691"/>
          <a:lstStyle>
            <a:lvl1pPr marL="0" marR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i="0" baseline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marL="0" marR="0" lvl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err="1" smtClean="0"/>
              <a:t>Nome.sobrenome@totvs.com.br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9" hasCustomPrompt="1"/>
          </p:nvPr>
        </p:nvSpPr>
        <p:spPr>
          <a:xfrm>
            <a:off x="9398000" y="7777304"/>
            <a:ext cx="6104405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Obrigado ;)</a:t>
            </a:r>
          </a:p>
        </p:txBody>
      </p:sp>
      <p:pic>
        <p:nvPicPr>
          <p:cNvPr id="26" name="Picture 7"/>
          <p:cNvPicPr>
            <a:picLocks noChangeAspect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3795843" y="2246742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Content Placeholder 2"/>
          <p:cNvSpPr>
            <a:spLocks noGrp="1"/>
          </p:cNvSpPr>
          <p:nvPr>
            <p:ph idx="22" hasCustomPrompt="1"/>
          </p:nvPr>
        </p:nvSpPr>
        <p:spPr>
          <a:xfrm>
            <a:off x="9398000" y="5257793"/>
            <a:ext cx="6104405" cy="397941"/>
          </a:xfrm>
          <a:prstGeom prst="rect">
            <a:avLst/>
          </a:prstGeom>
        </p:spPr>
        <p:txBody>
          <a:bodyPr lIns="91382" tIns="45691" rIns="91382" bIns="45691"/>
          <a:lstStyle>
            <a:lvl1pPr marL="0" marR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  <a:p>
            <a:pPr marL="0" marR="0" lvl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+55 (00) 0000-0000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7123" y="7992920"/>
            <a:ext cx="438225" cy="438225"/>
          </a:xfrm>
          <a:prstGeom prst="rect">
            <a:avLst/>
          </a:prstGeom>
        </p:spPr>
      </p:pic>
      <p:sp>
        <p:nvSpPr>
          <p:cNvPr id="20" name="Content Placeholder 2"/>
          <p:cNvSpPr>
            <a:spLocks noGrp="1"/>
          </p:cNvSpPr>
          <p:nvPr>
            <p:ph idx="23" hasCustomPrompt="1"/>
          </p:nvPr>
        </p:nvSpPr>
        <p:spPr>
          <a:xfrm>
            <a:off x="2700317" y="8094518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 smtClean="0"/>
              <a:t>fluig.com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4094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parata 02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3680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parata 04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54423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parata 01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88804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racapa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979" y="2246742"/>
            <a:ext cx="3875068" cy="1555730"/>
          </a:xfrm>
          <a:prstGeom prst="rect">
            <a:avLst/>
          </a:prstGeom>
        </p:spPr>
      </p:pic>
      <p:pic>
        <p:nvPicPr>
          <p:cNvPr id="4" name="Picture 3" descr="icone_face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4487409"/>
            <a:ext cx="438225" cy="438225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2700317" y="4589007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/</a:t>
            </a:r>
            <a:r>
              <a:rPr lang="en-US" dirty="0" err="1" smtClean="0"/>
              <a:t>totvs</a:t>
            </a:r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5367939"/>
            <a:ext cx="438225" cy="438225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5" hasCustomPrompt="1"/>
          </p:nvPr>
        </p:nvSpPr>
        <p:spPr>
          <a:xfrm>
            <a:off x="2700317" y="5469537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@</a:t>
            </a:r>
            <a:r>
              <a:rPr lang="en-US" dirty="0" err="1" smtClean="0"/>
              <a:t>totvs</a:t>
            </a:r>
            <a:endParaRPr lang="en-US" dirty="0" smtClean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6248468"/>
            <a:ext cx="438225" cy="438225"/>
          </a:xfrm>
          <a:prstGeom prst="rect">
            <a:avLst/>
          </a:prstGeom>
        </p:spPr>
      </p:pic>
      <p:sp>
        <p:nvSpPr>
          <p:cNvPr id="1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2700317" y="6350066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 smtClean="0"/>
              <a:t>blog.totvs.com</a:t>
            </a:r>
            <a:endParaRPr lang="en-US" dirty="0" smtClean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7145930"/>
            <a:ext cx="438225" cy="438225"/>
          </a:xfrm>
          <a:prstGeom prst="rect">
            <a:avLst/>
          </a:prstGeom>
        </p:spPr>
      </p:pic>
      <p:sp>
        <p:nvSpPr>
          <p:cNvPr id="1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2700317" y="7247528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company/</a:t>
            </a:r>
            <a:r>
              <a:rPr lang="en-US" dirty="0" err="1" smtClean="0"/>
              <a:t>totvs</a:t>
            </a:r>
            <a:endParaRPr lang="en-US" dirty="0" smtClean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9398000" y="4372077"/>
            <a:ext cx="6104405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Nome </a:t>
            </a:r>
            <a:r>
              <a:rPr lang="en-US" dirty="0" err="1" smtClean="0"/>
              <a:t>Sobrenome</a:t>
            </a:r>
            <a:endParaRPr lang="en-US" dirty="0" smtClean="0"/>
          </a:p>
        </p:txBody>
      </p:sp>
      <p:sp>
        <p:nvSpPr>
          <p:cNvPr id="24" name="Content Placeholder 2"/>
          <p:cNvSpPr>
            <a:spLocks noGrp="1"/>
          </p:cNvSpPr>
          <p:nvPr>
            <p:ph idx="18" hasCustomPrompt="1"/>
          </p:nvPr>
        </p:nvSpPr>
        <p:spPr>
          <a:xfrm>
            <a:off x="9398000" y="6163733"/>
            <a:ext cx="6104405" cy="897467"/>
          </a:xfrm>
          <a:prstGeom prst="rect">
            <a:avLst/>
          </a:prstGeom>
        </p:spPr>
        <p:txBody>
          <a:bodyPr lIns="91382" tIns="45691" rIns="91382" bIns="45691"/>
          <a:lstStyle>
            <a:lvl1pPr marL="0" marR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i="0" baseline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marL="0" marR="0" lvl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err="1" smtClean="0"/>
              <a:t>Nome.sobrenome@totvs.com.br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9" hasCustomPrompt="1"/>
          </p:nvPr>
        </p:nvSpPr>
        <p:spPr>
          <a:xfrm>
            <a:off x="9398000" y="7777304"/>
            <a:ext cx="6104405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Obrigado ;)</a:t>
            </a:r>
          </a:p>
        </p:txBody>
      </p:sp>
      <p:pic>
        <p:nvPicPr>
          <p:cNvPr id="26" name="Picture 7"/>
          <p:cNvPicPr>
            <a:picLocks noChangeAspect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3795843" y="2246742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Content Placeholder 2"/>
          <p:cNvSpPr>
            <a:spLocks noGrp="1"/>
          </p:cNvSpPr>
          <p:nvPr>
            <p:ph idx="22" hasCustomPrompt="1"/>
          </p:nvPr>
        </p:nvSpPr>
        <p:spPr>
          <a:xfrm>
            <a:off x="9398000" y="5257793"/>
            <a:ext cx="6104405" cy="397941"/>
          </a:xfrm>
          <a:prstGeom prst="rect">
            <a:avLst/>
          </a:prstGeom>
        </p:spPr>
        <p:txBody>
          <a:bodyPr lIns="91382" tIns="45691" rIns="91382" bIns="45691"/>
          <a:lstStyle>
            <a:lvl1pPr marL="0" marR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  <a:p>
            <a:pPr marL="0" marR="0" lvl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+55 (00) 0000-0000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7123" y="7992920"/>
            <a:ext cx="438225" cy="438225"/>
          </a:xfrm>
          <a:prstGeom prst="rect">
            <a:avLst/>
          </a:prstGeom>
        </p:spPr>
      </p:pic>
      <p:sp>
        <p:nvSpPr>
          <p:cNvPr id="20" name="Content Placeholder 2"/>
          <p:cNvSpPr>
            <a:spLocks noGrp="1"/>
          </p:cNvSpPr>
          <p:nvPr>
            <p:ph idx="23" hasCustomPrompt="1"/>
          </p:nvPr>
        </p:nvSpPr>
        <p:spPr>
          <a:xfrm>
            <a:off x="2700317" y="8094518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 smtClean="0"/>
              <a:t>fluig.com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57197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5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Relationship Id="rId9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1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28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2" r:id="rId2"/>
    <p:sldLayoutId id="2147483681" r:id="rId3"/>
    <p:sldLayoutId id="2147483770" r:id="rId4"/>
    <p:sldLayoutId id="2147483771" r:id="rId5"/>
    <p:sldLayoutId id="2147483774" r:id="rId6"/>
    <p:sldLayoutId id="2147483776" r:id="rId7"/>
    <p:sldLayoutId id="2147483777" r:id="rId8"/>
    <p:sldLayoutId id="2147483778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956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769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83" r:id="rId2"/>
    <p:sldLayoutId id="2147483684" r:id="rId3"/>
    <p:sldLayoutId id="2147483685" r:id="rId4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8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86" r:id="rId2"/>
    <p:sldLayoutId id="2147483687" r:id="rId3"/>
    <p:sldLayoutId id="2147483688" r:id="rId4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856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9" r:id="rId2"/>
    <p:sldLayoutId id="2147483690" r:id="rId3"/>
    <p:sldLayoutId id="2147483691" r:id="rId4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33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2" r:id="rId2"/>
    <p:sldLayoutId id="2147483693" r:id="rId3"/>
    <p:sldLayoutId id="2147483694" r:id="rId4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093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95" r:id="rId2"/>
    <p:sldLayoutId id="2147483696" r:id="rId3"/>
    <p:sldLayoutId id="2147483697" r:id="rId4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42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701" r:id="rId2"/>
    <p:sldLayoutId id="2147483702" r:id="rId3"/>
    <p:sldLayoutId id="2147483703" r:id="rId4"/>
    <p:sldLayoutId id="2147483754" r:id="rId5"/>
    <p:sldLayoutId id="2147483755" r:id="rId6"/>
    <p:sldLayoutId id="2147483756" r:id="rId7"/>
    <p:sldLayoutId id="2147483757" r:id="rId8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3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704" r:id="rId2"/>
    <p:sldLayoutId id="2147483705" r:id="rId3"/>
    <p:sldLayoutId id="2147483706" r:id="rId4"/>
    <p:sldLayoutId id="2147483758" r:id="rId5"/>
    <p:sldLayoutId id="2147483759" r:id="rId6"/>
    <p:sldLayoutId id="2147483760" r:id="rId7"/>
    <p:sldLayoutId id="2147483761" r:id="rId8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64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707" r:id="rId2"/>
    <p:sldLayoutId id="2147483708" r:id="rId3"/>
    <p:sldLayoutId id="2147483709" r:id="rId4"/>
    <p:sldLayoutId id="2147483762" r:id="rId5"/>
    <p:sldLayoutId id="2147483763" r:id="rId6"/>
    <p:sldLayoutId id="2147483764" r:id="rId7"/>
    <p:sldLayoutId id="2147483765" r:id="rId8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Desenvolvimento_Kanoah.docx" TargetMode="External"/><Relationship Id="rId2" Type="http://schemas.openxmlformats.org/officeDocument/2006/relationships/hyperlink" Target="http://jiraproducao.totvs.com.br/secure/Tests.jspa#/design?projectId=10231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hyperlink" Target="Execu&#231;&#227;o_Advpr.pd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Execu&#231;&#227;o%20TDD.pdf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Mapa_Mental.pdf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ontarAmbiente_CopiaBaseCongelada.pdf" TargetMode="External"/><Relationship Id="rId2" Type="http://schemas.openxmlformats.org/officeDocument/2006/relationships/hyperlink" Target="file:///\\172.16.104.193\Servidor_Robot\Backup_Base_Congelada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4"/>
          </p:nvPr>
        </p:nvSpPr>
        <p:spPr>
          <a:xfrm>
            <a:off x="2442019" y="1894023"/>
            <a:ext cx="12457383" cy="3404381"/>
          </a:xfrm>
        </p:spPr>
        <p:txBody>
          <a:bodyPr/>
          <a:lstStyle/>
          <a:p>
            <a:r>
              <a:rPr lang="pt-BR" dirty="0" smtClean="0"/>
              <a:t>ENGENHARIA – SERVIÇOS E JURÍDICO</a:t>
            </a:r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ENGENHARIA – AGOSTO / 2016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4"/>
          </p:nvPr>
        </p:nvSpPr>
        <p:spPr>
          <a:xfrm>
            <a:off x="1408398" y="2852080"/>
            <a:ext cx="14706108" cy="3117308"/>
          </a:xfrm>
        </p:spPr>
        <p:txBody>
          <a:bodyPr/>
          <a:lstStyle/>
          <a:p>
            <a:pPr marL="457200" lvl="1" indent="-457200">
              <a:spcBef>
                <a:spcPts val="52"/>
              </a:spcBef>
              <a:spcAft>
                <a:spcPts val="1200"/>
              </a:spcAft>
              <a:buSzTx/>
              <a:buFont typeface="Arial"/>
              <a:buChar char="•"/>
            </a:pPr>
            <a:r>
              <a:rPr lang="pt-BR" u="sng" dirty="0" smtClean="0">
                <a:hlinkClick r:id="rId2"/>
              </a:rPr>
              <a:t>http</a:t>
            </a:r>
            <a:r>
              <a:rPr lang="pt-BR" u="sng" dirty="0">
                <a:hlinkClick r:id="rId2"/>
              </a:rPr>
              <a:t>://jiraproducao.totvs.com.br/secure/Tests.jspa#/</a:t>
            </a:r>
            <a:r>
              <a:rPr lang="pt-BR" u="sng" dirty="0" smtClean="0">
                <a:hlinkClick r:id="rId2"/>
              </a:rPr>
              <a:t>design?projectId=10231</a:t>
            </a:r>
            <a:endParaRPr lang="pt-BR" u="sng" dirty="0" smtClean="0"/>
          </a:p>
          <a:p>
            <a:pPr marL="457200" lvl="1" indent="-457200">
              <a:spcBef>
                <a:spcPts val="52"/>
              </a:spcBef>
              <a:spcAft>
                <a:spcPts val="1200"/>
              </a:spcAft>
              <a:buSzTx/>
              <a:buFont typeface="Arial"/>
              <a:buChar char="•"/>
            </a:pPr>
            <a:r>
              <a:rPr lang="pt-BR" u="sng" dirty="0" smtClean="0">
                <a:hlinkClick r:id="rId3" action="ppaction://hlinkfile"/>
              </a:rPr>
              <a:t>Elaboração de casos de teste -  </a:t>
            </a:r>
            <a:r>
              <a:rPr lang="pt-BR" u="sng" dirty="0" err="1" smtClean="0">
                <a:hlinkClick r:id="rId3" action="ppaction://hlinkfile"/>
              </a:rPr>
              <a:t>Kanoah</a:t>
            </a:r>
            <a:endParaRPr lang="pt-BR" u="sng" dirty="0" smtClean="0"/>
          </a:p>
          <a:p>
            <a:pPr marL="457200" lvl="1" indent="-457200">
              <a:spcBef>
                <a:spcPts val="52"/>
              </a:spcBef>
              <a:spcAft>
                <a:spcPts val="1200"/>
              </a:spcAft>
              <a:buSzTx/>
              <a:buFont typeface="Arial"/>
              <a:buChar char="•"/>
            </a:pPr>
            <a:endParaRPr lang="pt-BR" dirty="0" smtClean="0">
              <a:solidFill>
                <a:srgbClr val="595959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US" dirty="0" err="1" smtClean="0"/>
              <a:t>Kanoah</a:t>
            </a:r>
            <a:r>
              <a:rPr lang="en-US" dirty="0" smtClean="0"/>
              <a:t> Tests </a:t>
            </a:r>
            <a:r>
              <a:rPr lang="pt-BR" dirty="0"/>
              <a:t> – Caso de Teste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DB50-8774-184B-A66B-D0F244FA425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idx="13"/>
          </p:nvPr>
        </p:nvSpPr>
        <p:spPr>
          <a:xfrm>
            <a:off x="1408397" y="1960271"/>
            <a:ext cx="14191267" cy="519781"/>
          </a:xfrm>
        </p:spPr>
        <p:txBody>
          <a:bodyPr/>
          <a:lstStyle/>
          <a:p>
            <a:r>
              <a:rPr lang="pt-BR" dirty="0" smtClean="0"/>
              <a:t>Acesso a Ferramenta </a:t>
            </a:r>
            <a:r>
              <a:rPr lang="pt-BR" dirty="0" err="1" smtClean="0"/>
              <a:t>Kanoah</a:t>
            </a:r>
            <a:r>
              <a:rPr lang="pt-BR" dirty="0" smtClean="0"/>
              <a:t> </a:t>
            </a:r>
            <a:r>
              <a:rPr lang="pt-BR" dirty="0" err="1" smtClean="0"/>
              <a:t>Tests</a:t>
            </a:r>
            <a:endParaRPr lang="pt-BR" dirty="0" smtClean="0"/>
          </a:p>
          <a:p>
            <a:pPr algn="ctr"/>
            <a:endParaRPr lang="en-US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2943" y="4447946"/>
            <a:ext cx="12005922" cy="19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9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err="1" smtClean="0"/>
              <a:t>AdvP</a:t>
            </a:r>
            <a:r>
              <a:rPr lang="pt-BR" b="1" i="1" dirty="0" err="1" smtClean="0"/>
              <a:t>R</a:t>
            </a:r>
            <a:r>
              <a:rPr lang="pt-BR" dirty="0" smtClean="0"/>
              <a:t> - Execução</a:t>
            </a:r>
            <a:endParaRPr lang="pt-BR" dirty="0"/>
          </a:p>
        </p:txBody>
      </p:sp>
      <p:pic>
        <p:nvPicPr>
          <p:cNvPr id="4" name="Espaço Reservado para Imagem 2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" b="281"/>
          <a:stretch>
            <a:fillRect/>
          </a:stretch>
        </p:blipFill>
        <p:spPr>
          <a:xfrm>
            <a:off x="4874205" y="2898325"/>
            <a:ext cx="1489730" cy="1489732"/>
          </a:xfrm>
        </p:spPr>
      </p:pic>
    </p:spTree>
    <p:extLst>
      <p:ext uri="{BB962C8B-B14F-4D97-AF65-F5344CB8AC3E}">
        <p14:creationId xmlns:p14="http://schemas.microsoft.com/office/powerpoint/2010/main" val="97722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 err="1"/>
              <a:t>AdvP</a:t>
            </a:r>
            <a:r>
              <a:rPr lang="pt-BR" b="1" i="1" dirty="0" err="1"/>
              <a:t>R</a:t>
            </a:r>
            <a:r>
              <a:rPr lang="pt-BR" dirty="0"/>
              <a:t> - Execução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DB50-8774-184B-A66B-D0F244FA425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9" name="Imagem 38"/>
          <p:cNvPicPr/>
          <p:nvPr/>
        </p:nvPicPr>
        <p:blipFill>
          <a:blip r:embed="rId2"/>
          <a:stretch>
            <a:fillRect/>
          </a:stretch>
        </p:blipFill>
        <p:spPr>
          <a:xfrm>
            <a:off x="1022316" y="2619297"/>
            <a:ext cx="5642643" cy="5650943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9138" y="1275397"/>
            <a:ext cx="8937248" cy="6994843"/>
          </a:xfrm>
          <a:prstGeom prst="rect">
            <a:avLst/>
          </a:prstGeom>
        </p:spPr>
      </p:pic>
      <p:sp>
        <p:nvSpPr>
          <p:cNvPr id="7" name="Content Placeholder 8"/>
          <p:cNvSpPr>
            <a:spLocks noGrp="1"/>
          </p:cNvSpPr>
          <p:nvPr>
            <p:ph idx="14"/>
          </p:nvPr>
        </p:nvSpPr>
        <p:spPr>
          <a:xfrm>
            <a:off x="1022317" y="1626001"/>
            <a:ext cx="5195603" cy="993296"/>
          </a:xfrm>
        </p:spPr>
        <p:txBody>
          <a:bodyPr/>
          <a:lstStyle/>
          <a:p>
            <a:r>
              <a:rPr lang="pt-BR" sz="3200" dirty="0" smtClean="0">
                <a:hlinkClick r:id="rId4" action="ppaction://hlinkfile"/>
              </a:rPr>
              <a:t>Documento Execução </a:t>
            </a:r>
            <a:r>
              <a:rPr lang="pt-BR" sz="3200" dirty="0" err="1" smtClean="0">
                <a:hlinkClick r:id="rId4" action="ppaction://hlinkfile"/>
              </a:rPr>
              <a:t>Advpr</a:t>
            </a:r>
            <a:endParaRPr lang="pt-BR" sz="3200" dirty="0" smtClean="0"/>
          </a:p>
        </p:txBody>
      </p:sp>
    </p:spTree>
    <p:extLst>
      <p:ext uri="{BB962C8B-B14F-4D97-AF65-F5344CB8AC3E}">
        <p14:creationId xmlns:p14="http://schemas.microsoft.com/office/powerpoint/2010/main" val="157003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 err="1"/>
              <a:t>AdvP</a:t>
            </a:r>
            <a:r>
              <a:rPr lang="pt-BR" b="1" i="1" dirty="0" err="1"/>
              <a:t>R</a:t>
            </a:r>
            <a:r>
              <a:rPr lang="pt-BR" dirty="0"/>
              <a:t> - Execução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DB50-8774-184B-A66B-D0F244FA425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Imagem 6"/>
          <p:cNvPicPr/>
          <p:nvPr/>
        </p:nvPicPr>
        <p:blipFill>
          <a:blip r:embed="rId2"/>
          <a:stretch>
            <a:fillRect/>
          </a:stretch>
        </p:blipFill>
        <p:spPr>
          <a:xfrm>
            <a:off x="2533335" y="1429990"/>
            <a:ext cx="10776467" cy="694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75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 err="1"/>
              <a:t>AdvP</a:t>
            </a:r>
            <a:r>
              <a:rPr lang="pt-BR" b="1" i="1" dirty="0" err="1"/>
              <a:t>R</a:t>
            </a:r>
            <a:r>
              <a:rPr lang="pt-BR" dirty="0"/>
              <a:t> - Execução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DB50-8774-184B-A66B-D0F244FA425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Imagem 4">
            <a:hlinkClick r:id="rId2" action="ppaction://hlinkfile"/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97303" y="1560077"/>
            <a:ext cx="9765257" cy="681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95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pt-BR" dirty="0" smtClean="0"/>
              <a:t>Dúvidas?</a:t>
            </a:r>
            <a:endParaRPr lang="pt-BR" dirty="0"/>
          </a:p>
        </p:txBody>
      </p:sp>
      <p:pic>
        <p:nvPicPr>
          <p:cNvPr id="5" name="Picture 27" descr="Icone-0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19794" y="2779049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50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/</a:t>
            </a:r>
            <a:r>
              <a:rPr lang="en-US" dirty="0" err="1" smtClean="0">
                <a:solidFill>
                  <a:schemeClr val="bg1"/>
                </a:solidFill>
              </a:rPr>
              <a:t>totvs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@</a:t>
            </a:r>
            <a:r>
              <a:rPr lang="en-US" dirty="0" err="1" smtClean="0">
                <a:solidFill>
                  <a:srgbClr val="FFFFFF"/>
                </a:solidFill>
              </a:rPr>
              <a:t>totvs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6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blog.totvs.com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7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company/</a:t>
            </a:r>
            <a:r>
              <a:rPr lang="en-US" dirty="0" err="1" smtClean="0">
                <a:solidFill>
                  <a:srgbClr val="FFFFFF"/>
                </a:solidFill>
              </a:rPr>
              <a:t>totvs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ENGENHARIA - SERVIÇOS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r>
              <a:rPr lang="en-US" dirty="0" smtClean="0"/>
              <a:t>Obrigado ;)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23"/>
          </p:nvPr>
        </p:nvSpPr>
        <p:spPr/>
        <p:txBody>
          <a:bodyPr/>
          <a:lstStyle/>
          <a:p>
            <a:r>
              <a:rPr lang="en-US" dirty="0" err="1" smtClean="0"/>
              <a:t>fluig.com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34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3"/>
          </p:nvPr>
        </p:nvSpPr>
        <p:spPr>
          <a:xfrm>
            <a:off x="8124840" y="3244663"/>
            <a:ext cx="7975131" cy="5253878"/>
          </a:xfrm>
        </p:spPr>
        <p:txBody>
          <a:bodyPr/>
          <a:lstStyle/>
          <a:p>
            <a:r>
              <a:rPr lang="pt-BR" dirty="0" smtClean="0"/>
              <a:t>Consulta ao Mapa Mental</a:t>
            </a:r>
          </a:p>
          <a:p>
            <a:r>
              <a:rPr lang="pt-BR" dirty="0"/>
              <a:t>Base Congelada </a:t>
            </a:r>
            <a:endParaRPr lang="pt-BR" dirty="0" smtClean="0"/>
          </a:p>
          <a:p>
            <a:r>
              <a:rPr lang="pt-BR" dirty="0" smtClean="0"/>
              <a:t>Elaboração </a:t>
            </a:r>
            <a:r>
              <a:rPr lang="pt-BR" dirty="0" smtClean="0"/>
              <a:t>de casos de teste - </a:t>
            </a:r>
            <a:r>
              <a:rPr lang="pt-BR" dirty="0" err="1" smtClean="0"/>
              <a:t>Kanoah</a:t>
            </a:r>
            <a:r>
              <a:rPr lang="pt-BR" dirty="0" smtClean="0"/>
              <a:t> </a:t>
            </a:r>
            <a:r>
              <a:rPr lang="pt-BR" dirty="0" err="1" smtClean="0"/>
              <a:t>Tests</a:t>
            </a:r>
            <a:endParaRPr lang="pt-BR" dirty="0" smtClean="0"/>
          </a:p>
          <a:p>
            <a:r>
              <a:rPr lang="pt-BR" dirty="0" err="1" smtClean="0"/>
              <a:t>AdvPR</a:t>
            </a:r>
            <a:r>
              <a:rPr lang="pt-BR" dirty="0" smtClean="0"/>
              <a:t> – </a:t>
            </a:r>
            <a:r>
              <a:rPr lang="pt-BR" dirty="0" smtClean="0"/>
              <a:t>Execução</a:t>
            </a:r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4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Consulta ao Mapa Mental</a:t>
            </a:r>
            <a:endParaRPr lang="pt-BR" dirty="0"/>
          </a:p>
        </p:txBody>
      </p:sp>
      <p:pic>
        <p:nvPicPr>
          <p:cNvPr id="3" name="Espaço Reservado para Imagem 2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" b="2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1991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/>
              <a:t>Consulta ao Mapa Mental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DB50-8774-184B-A66B-D0F244FA425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idx="13"/>
          </p:nvPr>
        </p:nvSpPr>
        <p:spPr>
          <a:xfrm>
            <a:off x="7310733" y="1960271"/>
            <a:ext cx="8288931" cy="519781"/>
          </a:xfrm>
        </p:spPr>
        <p:txBody>
          <a:bodyPr/>
          <a:lstStyle/>
          <a:p>
            <a:r>
              <a:rPr lang="pt-BR" dirty="0" smtClean="0"/>
              <a:t>Local dos Arquivos:</a:t>
            </a:r>
          </a:p>
          <a:p>
            <a:endParaRPr lang="en-US" dirty="0"/>
          </a:p>
        </p:txBody>
      </p:sp>
      <p:sp>
        <p:nvSpPr>
          <p:cNvPr id="7" name="Content Placeholder 8"/>
          <p:cNvSpPr>
            <a:spLocks noGrp="1"/>
          </p:cNvSpPr>
          <p:nvPr>
            <p:ph idx="14"/>
          </p:nvPr>
        </p:nvSpPr>
        <p:spPr>
          <a:xfrm>
            <a:off x="7310733" y="3092823"/>
            <a:ext cx="8803772" cy="3210005"/>
          </a:xfrm>
        </p:spPr>
        <p:txBody>
          <a:bodyPr/>
          <a:lstStyle/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pt-BR" dirty="0">
                <a:solidFill>
                  <a:srgbClr val="595959"/>
                </a:solidFill>
              </a:rPr>
              <a:t>$/</a:t>
            </a:r>
            <a:r>
              <a:rPr lang="pt-BR" dirty="0" err="1">
                <a:solidFill>
                  <a:srgbClr val="595959"/>
                </a:solidFill>
              </a:rPr>
              <a:t>Protheus_Padrao</a:t>
            </a:r>
            <a:r>
              <a:rPr lang="pt-BR" dirty="0">
                <a:solidFill>
                  <a:srgbClr val="595959"/>
                </a:solidFill>
              </a:rPr>
              <a:t>/Testes/</a:t>
            </a:r>
            <a:r>
              <a:rPr lang="pt-BR" dirty="0" err="1">
                <a:solidFill>
                  <a:srgbClr val="595959"/>
                </a:solidFill>
              </a:rPr>
              <a:t>Testes_int</a:t>
            </a:r>
            <a:r>
              <a:rPr lang="pt-BR" dirty="0">
                <a:solidFill>
                  <a:srgbClr val="595959"/>
                </a:solidFill>
              </a:rPr>
              <a:t>/Serviços e Jurídico nas pastas dos respectivos módulos </a:t>
            </a:r>
            <a:endParaRPr lang="pt-BR" dirty="0" smtClean="0">
              <a:solidFill>
                <a:srgbClr val="595959"/>
              </a:solidFill>
            </a:endParaRP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endParaRPr lang="pt-BR" sz="2200" dirty="0">
              <a:solidFill>
                <a:srgbClr val="595959"/>
              </a:solidFill>
            </a:endParaRP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pt-BR" dirty="0" smtClean="0">
                <a:solidFill>
                  <a:srgbClr val="595959"/>
                </a:solidFill>
                <a:hlinkClick r:id="rId2" action="ppaction://hlinkfile"/>
              </a:rPr>
              <a:t>Documento Mapa Mental</a:t>
            </a:r>
            <a:endParaRPr lang="pt-BR" sz="2200" dirty="0">
              <a:solidFill>
                <a:srgbClr val="595959"/>
              </a:solidFill>
            </a:endParaRPr>
          </a:p>
          <a:p>
            <a:pPr marL="1696257" lvl="1" indent="-457200">
              <a:spcAft>
                <a:spcPts val="1200"/>
              </a:spcAft>
              <a:buFont typeface="Arial"/>
              <a:buChar char="•"/>
            </a:pPr>
            <a:endParaRPr lang="pt-BR" dirty="0" smtClean="0">
              <a:solidFill>
                <a:srgbClr val="595959"/>
              </a:solidFill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192" y="2220161"/>
            <a:ext cx="6870399" cy="4360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21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/>
              <a:t>Consulta ao Mapa Mental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DB50-8774-184B-A66B-D0F244FA425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0532" y="1283710"/>
            <a:ext cx="12194027" cy="6900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551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Base Congelada</a:t>
            </a:r>
            <a:endParaRPr lang="pt-BR" dirty="0"/>
          </a:p>
        </p:txBody>
      </p:sp>
      <p:pic>
        <p:nvPicPr>
          <p:cNvPr id="5" name="Espaço Reservado para Imagem 5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8" b="6508"/>
          <a:stretch>
            <a:fillRect/>
          </a:stretch>
        </p:blipFill>
        <p:spPr>
          <a:xfrm>
            <a:off x="4613552" y="2863186"/>
            <a:ext cx="1954213" cy="148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41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4"/>
          </p:nvPr>
        </p:nvSpPr>
        <p:spPr>
          <a:xfrm>
            <a:off x="1022317" y="2518594"/>
            <a:ext cx="14706108" cy="3117308"/>
          </a:xfrm>
        </p:spPr>
        <p:txBody>
          <a:bodyPr/>
          <a:lstStyle/>
          <a:p>
            <a:r>
              <a:rPr lang="pt-BR" sz="2800" dirty="0"/>
              <a:t>A base congelada é um ambiente utilizada somente para cadastro de pré-condições e requisitos que são utilizados para efetuar um determinado teste.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/>
              <a:t>Base Congelada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DB50-8774-184B-A66B-D0F244FA425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" name="Picture 2" descr="http://icons.iconarchive.com/icons/gakuseisean/ivista-2/128/Misc-Web-Database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732" y="3614935"/>
            <a:ext cx="4750410" cy="47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991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4"/>
          </p:nvPr>
        </p:nvSpPr>
        <p:spPr>
          <a:xfrm>
            <a:off x="1022317" y="1626001"/>
            <a:ext cx="14706108" cy="3117308"/>
          </a:xfrm>
        </p:spPr>
        <p:txBody>
          <a:bodyPr/>
          <a:lstStyle/>
          <a:p>
            <a:endParaRPr lang="pt-BR" sz="3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3000" dirty="0">
                <a:solidFill>
                  <a:srgbClr val="297BB5"/>
                </a:solidFill>
              </a:rPr>
              <a:t>Disponibilização</a:t>
            </a:r>
          </a:p>
          <a:p>
            <a:pPr marL="1581957" lvl="1" indent="-342900">
              <a:buFont typeface="Arial" panose="020B0604020202020204" pitchFamily="34" charset="0"/>
              <a:buChar char="•"/>
            </a:pPr>
            <a:r>
              <a:rPr lang="pt-BR" dirty="0" smtClean="0"/>
              <a:t>Os </a:t>
            </a:r>
            <a:r>
              <a:rPr lang="pt-BR" dirty="0"/>
              <a:t>backups são disponibilizados diariamente no </a:t>
            </a:r>
            <a:r>
              <a:rPr lang="pt-BR" dirty="0" smtClean="0"/>
              <a:t>endereço abaixo, para as versões </a:t>
            </a:r>
            <a:r>
              <a:rPr lang="pt-BR" dirty="0"/>
              <a:t>P11 e </a:t>
            </a:r>
            <a:r>
              <a:rPr lang="pt-BR" dirty="0" smtClean="0"/>
              <a:t>P12.</a:t>
            </a:r>
            <a:r>
              <a:rPr lang="pt-BR" u="sng" dirty="0" smtClean="0"/>
              <a:t> </a:t>
            </a:r>
            <a:r>
              <a:rPr lang="pt-BR" dirty="0" smtClean="0">
                <a:hlinkClick r:id="rId2" action="ppaction://hlinkfile"/>
              </a:rPr>
              <a:t>\\</a:t>
            </a:r>
            <a:r>
              <a:rPr lang="pt-BR" dirty="0">
                <a:hlinkClick r:id="rId2" action="ppaction://hlinkfile"/>
              </a:rPr>
              <a:t>172.16.104.193\Servidor_Robot\Backup_Base_Congelada</a:t>
            </a:r>
            <a:endParaRPr lang="pt-BR" dirty="0"/>
          </a:p>
          <a:p>
            <a:endParaRPr lang="pt-BR" u="sng" dirty="0"/>
          </a:p>
          <a:p>
            <a:pPr marL="1581957" lvl="1" indent="-342900">
              <a:buFont typeface="Arial" panose="020B0604020202020204" pitchFamily="34" charset="0"/>
              <a:buChar char="•"/>
            </a:pPr>
            <a:r>
              <a:rPr lang="pt-BR" dirty="0"/>
              <a:t>Os backups são gerados no período da noite </a:t>
            </a:r>
            <a:r>
              <a:rPr lang="pt-BR" dirty="0" smtClean="0"/>
              <a:t>às </a:t>
            </a:r>
            <a:r>
              <a:rPr lang="pt-BR" dirty="0"/>
              <a:t>00h e no período da tarde </a:t>
            </a:r>
            <a:r>
              <a:rPr lang="pt-BR" dirty="0" smtClean="0"/>
              <a:t>às </a:t>
            </a:r>
            <a:r>
              <a:rPr lang="pt-BR" dirty="0"/>
              <a:t>12h</a:t>
            </a:r>
            <a:r>
              <a:rPr lang="pt-BR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3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3000" dirty="0">
                <a:solidFill>
                  <a:srgbClr val="297BB5"/>
                </a:solidFill>
              </a:rPr>
              <a:t>Montagem do ambiente</a:t>
            </a:r>
          </a:p>
          <a:p>
            <a:pPr marL="1581957" lvl="1" indent="-342900">
              <a:buFont typeface="Arial" panose="020B0604020202020204" pitchFamily="34" charset="0"/>
              <a:buChar char="•"/>
            </a:pPr>
            <a:r>
              <a:rPr lang="pt-BR" dirty="0" smtClean="0">
                <a:hlinkClick r:id="rId3" action="ppaction://hlinkfile"/>
              </a:rPr>
              <a:t>Documento – Base Congelada</a:t>
            </a:r>
            <a:endParaRPr lang="pt-BR" dirty="0"/>
          </a:p>
          <a:p>
            <a:endParaRPr lang="pt-BR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/>
              <a:t>Base Congelada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DB50-8774-184B-A66B-D0F244FA425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387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Texto 5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err="1" smtClean="0"/>
              <a:t>Kanoah</a:t>
            </a:r>
            <a:r>
              <a:rPr lang="pt-BR" dirty="0" smtClean="0"/>
              <a:t> </a:t>
            </a:r>
            <a:r>
              <a:rPr lang="pt-BR" dirty="0" err="1" smtClean="0"/>
              <a:t>Tests</a:t>
            </a:r>
            <a:r>
              <a:rPr lang="pt-BR" dirty="0" smtClean="0"/>
              <a:t> – Caso de Teste</a:t>
            </a:r>
            <a:endParaRPr lang="pt-BR" dirty="0"/>
          </a:p>
        </p:txBody>
      </p:sp>
      <p:pic>
        <p:nvPicPr>
          <p:cNvPr id="3" name="Espaço Reservado para Imagem 2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" b="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5745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tvs_guia_template_2016_v1_1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TOTV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Contracapa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Índice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ólidos Suti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b="0" i="0" dirty="0" err="1" smtClean="0">
            <a:solidFill>
              <a:srgbClr val="595959"/>
            </a:solidFill>
            <a:latin typeface="Arial Narrow"/>
            <a:ea typeface="Lucida Grande"/>
            <a:cs typeface="Arial Narrow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eparata 01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eparata 02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eparata 03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eparata 04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Conteúdo 02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b="0" i="0" dirty="0" err="1" smtClean="0">
            <a:solidFill>
              <a:srgbClr val="4A5C61"/>
            </a:solidFill>
            <a:latin typeface="Arial Narrow"/>
            <a:ea typeface="Lucida Grande"/>
            <a:cs typeface="Arial Narrow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Conteúdo 03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Conteúdo 04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b="0" i="0" dirty="0" err="1" smtClean="0">
            <a:solidFill>
              <a:srgbClr val="4A5C61"/>
            </a:solidFill>
            <a:latin typeface="Arial Narrow"/>
            <a:ea typeface="Lucida Grande"/>
            <a:cs typeface="Arial Narrow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totvs_guia_template_2016_v1_2</Template>
  <TotalTime>10354</TotalTime>
  <Words>195</Words>
  <Application>Microsoft Office PowerPoint</Application>
  <PresentationFormat>Personalizar</PresentationFormat>
  <Paragraphs>52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10</vt:i4>
      </vt:variant>
      <vt:variant>
        <vt:lpstr>Títulos de slides</vt:lpstr>
      </vt:variant>
      <vt:variant>
        <vt:i4>16</vt:i4>
      </vt:variant>
    </vt:vector>
  </HeadingPairs>
  <TitlesOfParts>
    <vt:vector size="29" baseType="lpstr">
      <vt:lpstr>Arial</vt:lpstr>
      <vt:lpstr>Arial Narrow</vt:lpstr>
      <vt:lpstr>Calibri</vt:lpstr>
      <vt:lpstr>totvs_guia_template_2016_v1_1</vt:lpstr>
      <vt:lpstr>Índice</vt:lpstr>
      <vt:lpstr>Separata 01</vt:lpstr>
      <vt:lpstr>Separata 02</vt:lpstr>
      <vt:lpstr>Separata 03</vt:lpstr>
      <vt:lpstr>Separata 04</vt:lpstr>
      <vt:lpstr>Conteúdo 02</vt:lpstr>
      <vt:lpstr>Conteúdo 03</vt:lpstr>
      <vt:lpstr>Conteúdo 04</vt:lpstr>
      <vt:lpstr>Contracapa</vt:lpstr>
      <vt:lpstr>ENGENHARIA – AGOSTO / 2016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– FEVEREIRO / 2016</dc:title>
  <dc:subject/>
  <dc:creator>Milena de Souza Sartorelli</dc:creator>
  <cp:keywords/>
  <dc:description/>
  <cp:lastModifiedBy>Edmar Sebrian de Souza</cp:lastModifiedBy>
  <cp:revision>89</cp:revision>
  <dcterms:created xsi:type="dcterms:W3CDTF">2016-02-18T21:29:58Z</dcterms:created>
  <dcterms:modified xsi:type="dcterms:W3CDTF">2016-08-05T21:03:18Z</dcterms:modified>
  <cp:category/>
</cp:coreProperties>
</file>