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5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6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7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8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9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10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11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12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9" r:id="rId1"/>
    <p:sldMasterId id="2147483721" r:id="rId2"/>
    <p:sldMasterId id="2147483674" r:id="rId3"/>
    <p:sldMasterId id="2147483676" r:id="rId4"/>
    <p:sldMasterId id="2147483678" r:id="rId5"/>
    <p:sldMasterId id="2147483680" r:id="rId6"/>
    <p:sldMasterId id="2147483682" r:id="rId7"/>
    <p:sldMasterId id="2147483713" r:id="rId8"/>
    <p:sldMasterId id="2147483684" r:id="rId9"/>
    <p:sldMasterId id="2147483687" r:id="rId10"/>
    <p:sldMasterId id="2147483695" r:id="rId11"/>
    <p:sldMasterId id="2147483689" r:id="rId12"/>
    <p:sldMasterId id="2147483693" r:id="rId13"/>
  </p:sldMasterIdLst>
  <p:notesMasterIdLst>
    <p:notesMasterId r:id="rId42"/>
  </p:notesMasterIdLst>
  <p:handoutMasterIdLst>
    <p:handoutMasterId r:id="rId43"/>
  </p:handoutMasterIdLst>
  <p:sldIdLst>
    <p:sldId id="274" r:id="rId14"/>
    <p:sldId id="257" r:id="rId15"/>
    <p:sldId id="258" r:id="rId16"/>
    <p:sldId id="259" r:id="rId17"/>
    <p:sldId id="269" r:id="rId18"/>
    <p:sldId id="292" r:id="rId19"/>
    <p:sldId id="293" r:id="rId20"/>
    <p:sldId id="294" r:id="rId21"/>
    <p:sldId id="295" r:id="rId22"/>
    <p:sldId id="296" r:id="rId23"/>
    <p:sldId id="297" r:id="rId24"/>
    <p:sldId id="260" r:id="rId25"/>
    <p:sldId id="262" r:id="rId26"/>
    <p:sldId id="298" r:id="rId27"/>
    <p:sldId id="302" r:id="rId28"/>
    <p:sldId id="299" r:id="rId29"/>
    <p:sldId id="261" r:id="rId30"/>
    <p:sldId id="303" r:id="rId31"/>
    <p:sldId id="275" r:id="rId32"/>
    <p:sldId id="300" r:id="rId33"/>
    <p:sldId id="301" r:id="rId34"/>
    <p:sldId id="304" r:id="rId35"/>
    <p:sldId id="306" r:id="rId36"/>
    <p:sldId id="305" r:id="rId37"/>
    <p:sldId id="307" r:id="rId38"/>
    <p:sldId id="308" r:id="rId39"/>
    <p:sldId id="309" r:id="rId40"/>
    <p:sldId id="268" r:id="rId41"/>
  </p:sldIdLst>
  <p:sldSz cx="16249650" cy="9144000"/>
  <p:notesSz cx="6858000" cy="9144000"/>
  <p:defaultTextStyle>
    <a:defPPr>
      <a:defRPr lang="en-US"/>
    </a:defPPr>
    <a:lvl1pPr marL="0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1pPr>
    <a:lvl2pPr marL="609448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2pPr>
    <a:lvl3pPr marL="1218895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3pPr>
    <a:lvl4pPr marL="1828343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4pPr>
    <a:lvl5pPr marL="2437790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5pPr>
    <a:lvl6pPr marL="3047238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6pPr>
    <a:lvl7pPr marL="3656686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7pPr>
    <a:lvl8pPr marL="4266133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8pPr>
    <a:lvl9pPr marL="4875581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9C2E"/>
    <a:srgbClr val="ACCAD2"/>
    <a:srgbClr val="7C8993"/>
    <a:srgbClr val="4A5C61"/>
    <a:srgbClr val="56E1DE"/>
    <a:srgbClr val="00B5C7"/>
    <a:srgbClr val="0C9ABE"/>
    <a:srgbClr val="00749B"/>
    <a:srgbClr val="27205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71"/>
    <p:restoredTop sz="96525"/>
  </p:normalViewPr>
  <p:slideViewPr>
    <p:cSldViewPr snapToGrid="0" snapToObjects="1">
      <p:cViewPr varScale="1">
        <p:scale>
          <a:sx n="89" d="100"/>
          <a:sy n="89" d="100"/>
        </p:scale>
        <p:origin x="34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65" d="100"/>
          <a:sy n="165" d="100"/>
        </p:scale>
        <p:origin x="543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slide" Target="slides/slide2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slide" Target="slides/slide25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41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slide" Target="slides/slide24.xml"/><Relationship Id="rId40" Type="http://schemas.openxmlformats.org/officeDocument/2006/relationships/slide" Target="slides/slide27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slide" Target="slides/slide23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2B1A83-C0FB-AE4A-BF31-03FE2D1F7F62}" type="datetimeFigureOut">
              <a:t>19/07/2017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1872F7-59CA-CD43-8FE5-77209F9DEF8B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520236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D6DF90-0EDF-9541-B214-FA055FBBEF5F}" type="datetimeFigureOut">
              <a:t>19/07/2017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84F141-BCD2-1644-B852-0FE7DA1B8202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651664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uk-UA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59007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9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2.emf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12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3.xml"/><Relationship Id="rId6" Type="http://schemas.microsoft.com/office/2007/relationships/hdphoto" Target="../media/hdphoto2.wdp"/><Relationship Id="rId11" Type="http://schemas.openxmlformats.org/officeDocument/2006/relationships/image" Target="../media/image21.png"/><Relationship Id="rId5" Type="http://schemas.openxmlformats.org/officeDocument/2006/relationships/image" Target="../media/image18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20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2.emf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12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3.xml"/><Relationship Id="rId6" Type="http://schemas.microsoft.com/office/2007/relationships/hdphoto" Target="../media/hdphoto2.wdp"/><Relationship Id="rId11" Type="http://schemas.openxmlformats.org/officeDocument/2006/relationships/image" Target="../media/image21.png"/><Relationship Id="rId5" Type="http://schemas.openxmlformats.org/officeDocument/2006/relationships/image" Target="../media/image18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20.png"/></Relationships>
</file>

<file path=ppt/slideLayouts/_rels/slideLayout5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2.emf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12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3.xml"/><Relationship Id="rId6" Type="http://schemas.microsoft.com/office/2007/relationships/hdphoto" Target="../media/hdphoto2.wdp"/><Relationship Id="rId11" Type="http://schemas.openxmlformats.org/officeDocument/2006/relationships/image" Target="../media/image21.png"/><Relationship Id="rId5" Type="http://schemas.openxmlformats.org/officeDocument/2006/relationships/image" Target="../media/image18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20.png"/></Relationships>
</file>

<file path=ppt/slideLayouts/_rels/slideLayout5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2.emf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12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3.xml"/><Relationship Id="rId6" Type="http://schemas.microsoft.com/office/2007/relationships/hdphoto" Target="../media/hdphoto2.wdp"/><Relationship Id="rId11" Type="http://schemas.openxmlformats.org/officeDocument/2006/relationships/image" Target="../media/image21.png"/><Relationship Id="rId5" Type="http://schemas.openxmlformats.org/officeDocument/2006/relationships/image" Target="../media/image18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20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473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0" name="Snip Diagonal Corner Rectangle 9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709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0" name="Snip Diagonal Corner Rectangle 9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94953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3" name="Snip Diagonal Corner Rectangle 12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" name="Snip Diagonal Corner Rectangle 13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59997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767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9036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05908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065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33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3996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2114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3" name="Snip Diagonal Corner Rectangle 2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" name="Snip Diagonal Corner Rectangle 3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7359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11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219933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4569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604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9259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114515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4617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1250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27907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</p:spTree>
    <p:extLst>
      <p:ext uri="{BB962C8B-B14F-4D97-AF65-F5344CB8AC3E}">
        <p14:creationId xmlns:p14="http://schemas.microsoft.com/office/powerpoint/2010/main" val="2027907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2" name="Snip Diagonal Corner Rectangle 1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" name="Snip Diagonal Corner Rectangle 2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4268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" name="Snip Diagonal Corner Rectangle 15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  <p:sp>
        <p:nvSpPr>
          <p:cNvPr id="1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</p:spTree>
    <p:extLst>
      <p:ext uri="{BB962C8B-B14F-4D97-AF65-F5344CB8AC3E}">
        <p14:creationId xmlns:p14="http://schemas.microsoft.com/office/powerpoint/2010/main" val="1789376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" name="Snip Diagonal Corner Rectangle 15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  <p:sp>
        <p:nvSpPr>
          <p:cNvPr id="1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</p:spTree>
    <p:extLst>
      <p:ext uri="{BB962C8B-B14F-4D97-AF65-F5344CB8AC3E}">
        <p14:creationId xmlns:p14="http://schemas.microsoft.com/office/powerpoint/2010/main" val="1450573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" name="Snip Diagonal Corner Rectangle 15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  <p:sp>
        <p:nvSpPr>
          <p:cNvPr id="1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</p:spTree>
    <p:extLst>
      <p:ext uri="{BB962C8B-B14F-4D97-AF65-F5344CB8AC3E}">
        <p14:creationId xmlns:p14="http://schemas.microsoft.com/office/powerpoint/2010/main" val="1034949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8959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7267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45425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0804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2630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02586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43408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3" name="Snip Diagonal Corner Rectangle 2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" name="Snip Diagonal Corner Rectangle 3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5497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59412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9484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1419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6594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7900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</p:spTree>
    <p:extLst>
      <p:ext uri="{BB962C8B-B14F-4D97-AF65-F5344CB8AC3E}">
        <p14:creationId xmlns:p14="http://schemas.microsoft.com/office/powerpoint/2010/main" val="1267889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6" name="Snip Diagonal Corner Rectangle 15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5865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6" name="Snip Diagonal Corner Rectangle 15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4254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6" name="Snip Diagonal Corner Rectangle 15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15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7191072" cy="1089835"/>
            <a:chOff x="1786771" y="6857118"/>
            <a:chExt cx="6917613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3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5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0" name="Group 19"/>
            <p:cNvGrpSpPr/>
            <p:nvPr userDrawn="1"/>
          </p:nvGrpSpPr>
          <p:grpSpPr>
            <a:xfrm>
              <a:off x="6531706" y="6860027"/>
              <a:ext cx="2172678" cy="523073"/>
              <a:chOff x="1794077" y="7243944"/>
              <a:chExt cx="2172678" cy="523073"/>
            </a:xfrm>
          </p:grpSpPr>
          <p:pic>
            <p:nvPicPr>
              <p:cNvPr id="27" name="Picture 26"/>
              <p:cNvPicPr>
                <a:picLocks noChangeAspect="1"/>
              </p:cNvPicPr>
              <p:nvPr userDrawn="1"/>
            </p:nvPicPr>
            <p:blipFill>
              <a:blip r:embed="rId7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4077" y="7356906"/>
                <a:ext cx="264871" cy="264871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 userDrawn="1"/>
            </p:nvSpPr>
            <p:spPr>
              <a:xfrm>
                <a:off x="2102803" y="7243944"/>
                <a:ext cx="1863952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blog.totvs.com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9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1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sp>
        <p:nvSpPr>
          <p:cNvPr id="44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</p:spTree>
    <p:extLst>
      <p:ext uri="{BB962C8B-B14F-4D97-AF65-F5344CB8AC3E}">
        <p14:creationId xmlns:p14="http://schemas.microsoft.com/office/powerpoint/2010/main" val="1020406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35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35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2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</p:spTree>
    <p:extLst>
      <p:ext uri="{BB962C8B-B14F-4D97-AF65-F5344CB8AC3E}">
        <p14:creationId xmlns:p14="http://schemas.microsoft.com/office/powerpoint/2010/main" val="1827336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7191072" cy="1089835"/>
            <a:chOff x="1786771" y="6857118"/>
            <a:chExt cx="6917613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3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5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0" name="Group 19"/>
            <p:cNvGrpSpPr/>
            <p:nvPr userDrawn="1"/>
          </p:nvGrpSpPr>
          <p:grpSpPr>
            <a:xfrm>
              <a:off x="6531706" y="6860027"/>
              <a:ext cx="2172678" cy="523073"/>
              <a:chOff x="1794077" y="7243944"/>
              <a:chExt cx="2172678" cy="523073"/>
            </a:xfrm>
          </p:grpSpPr>
          <p:pic>
            <p:nvPicPr>
              <p:cNvPr id="27" name="Picture 26"/>
              <p:cNvPicPr>
                <a:picLocks noChangeAspect="1"/>
              </p:cNvPicPr>
              <p:nvPr userDrawn="1"/>
            </p:nvPicPr>
            <p:blipFill>
              <a:blip r:embed="rId7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4077" y="7356906"/>
                <a:ext cx="264871" cy="264871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 userDrawn="1"/>
            </p:nvSpPr>
            <p:spPr>
              <a:xfrm>
                <a:off x="2102803" y="7243944"/>
                <a:ext cx="1863952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blog.totvs.com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9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1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34" name="Snip Diagonal Corner Rectangle 33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" name="Snip Diagonal Corner Rectangle 34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  <p:sp>
        <p:nvSpPr>
          <p:cNvPr id="4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5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5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</p:spTree>
    <p:extLst>
      <p:ext uri="{BB962C8B-B14F-4D97-AF65-F5344CB8AC3E}">
        <p14:creationId xmlns:p14="http://schemas.microsoft.com/office/powerpoint/2010/main" val="1704365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7191072" cy="1089835"/>
            <a:chOff x="1786771" y="6857118"/>
            <a:chExt cx="6917613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3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5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0" name="Group 19"/>
            <p:cNvGrpSpPr/>
            <p:nvPr userDrawn="1"/>
          </p:nvGrpSpPr>
          <p:grpSpPr>
            <a:xfrm>
              <a:off x="6531706" y="6860027"/>
              <a:ext cx="2172678" cy="523073"/>
              <a:chOff x="1794077" y="7243944"/>
              <a:chExt cx="2172678" cy="523073"/>
            </a:xfrm>
          </p:grpSpPr>
          <p:pic>
            <p:nvPicPr>
              <p:cNvPr id="27" name="Picture 26"/>
              <p:cNvPicPr>
                <a:picLocks noChangeAspect="1"/>
              </p:cNvPicPr>
              <p:nvPr userDrawn="1"/>
            </p:nvPicPr>
            <p:blipFill>
              <a:blip r:embed="rId7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4077" y="7356906"/>
                <a:ext cx="264871" cy="264871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 userDrawn="1"/>
            </p:nvSpPr>
            <p:spPr>
              <a:xfrm>
                <a:off x="2102803" y="7243944"/>
                <a:ext cx="1863952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blog.totvs.com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9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1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34" name="Snip Diagonal Corner Rectangle 33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" name="Snip Diagonal Corner Rectangle 34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  <p:sp>
        <p:nvSpPr>
          <p:cNvPr id="4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5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5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</p:spTree>
    <p:extLst>
      <p:ext uri="{BB962C8B-B14F-4D97-AF65-F5344CB8AC3E}">
        <p14:creationId xmlns:p14="http://schemas.microsoft.com/office/powerpoint/2010/main" val="638422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7191072" cy="1089835"/>
            <a:chOff x="1786771" y="6857118"/>
            <a:chExt cx="6917613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3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5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0" name="Group 19"/>
            <p:cNvGrpSpPr/>
            <p:nvPr userDrawn="1"/>
          </p:nvGrpSpPr>
          <p:grpSpPr>
            <a:xfrm>
              <a:off x="6531706" y="6860027"/>
              <a:ext cx="2172678" cy="523073"/>
              <a:chOff x="1794077" y="7243944"/>
              <a:chExt cx="2172678" cy="523073"/>
            </a:xfrm>
          </p:grpSpPr>
          <p:pic>
            <p:nvPicPr>
              <p:cNvPr id="27" name="Picture 26"/>
              <p:cNvPicPr>
                <a:picLocks noChangeAspect="1"/>
              </p:cNvPicPr>
              <p:nvPr userDrawn="1"/>
            </p:nvPicPr>
            <p:blipFill>
              <a:blip r:embed="rId7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4077" y="7356906"/>
                <a:ext cx="264871" cy="264871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 userDrawn="1"/>
            </p:nvSpPr>
            <p:spPr>
              <a:xfrm>
                <a:off x="2102803" y="7243944"/>
                <a:ext cx="1863952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blog.totvs.com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9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1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34" name="Snip Diagonal Corner Rectangle 33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" name="Snip Diagonal Corner Rectangle 34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  <p:sp>
        <p:nvSpPr>
          <p:cNvPr id="4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5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5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</p:spTree>
    <p:extLst>
      <p:ext uri="{BB962C8B-B14F-4D97-AF65-F5344CB8AC3E}">
        <p14:creationId xmlns:p14="http://schemas.microsoft.com/office/powerpoint/2010/main" val="1953443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14040091" y="625438"/>
            <a:ext cx="2209559" cy="538407"/>
            <a:chOff x="13828485" y="8377518"/>
            <a:chExt cx="2421165" cy="538407"/>
          </a:xfrm>
        </p:grpSpPr>
        <p:sp>
          <p:nvSpPr>
            <p:cNvPr id="24" name="Snip Diagonal Corner Rectangle 23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" name="Snip Diagonal Corner Rectangle 24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3958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3581589" y="625438"/>
            <a:ext cx="2668061" cy="538407"/>
            <a:chOff x="13581589" y="625438"/>
            <a:chExt cx="2668061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" name="Snip Diagonal Corner Rectangle 18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823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4040091" y="625438"/>
            <a:ext cx="2209559" cy="538407"/>
            <a:chOff x="14040091" y="625438"/>
            <a:chExt cx="2209559" cy="538407"/>
          </a:xfrm>
        </p:grpSpPr>
        <p:sp>
          <p:nvSpPr>
            <p:cNvPr id="19" name="Snip Diagonal Corner Rectangle 18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" name="Snip Diagonal Corner Rectangle 20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0313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9959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5" Type="http://schemas.openxmlformats.org/officeDocument/2006/relationships/theme" Target="../theme/theme10.xml"/><Relationship Id="rId4" Type="http://schemas.openxmlformats.org/officeDocument/2006/relationships/slideLayout" Target="../slideLayouts/slideLayout4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3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13.png"/><Relationship Id="rId5" Type="http://schemas.openxmlformats.org/officeDocument/2006/relationships/theme" Target="../theme/theme11.xml"/><Relationship Id="rId4" Type="http://schemas.openxmlformats.org/officeDocument/2006/relationships/slideLayout" Target="../slideLayouts/slideLayout44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14.png"/><Relationship Id="rId5" Type="http://schemas.openxmlformats.org/officeDocument/2006/relationships/theme" Target="../theme/theme12.xml"/><Relationship Id="rId4" Type="http://schemas.openxmlformats.org/officeDocument/2006/relationships/slideLayout" Target="../slideLayouts/slideLayout48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1.xml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15.png"/><Relationship Id="rId5" Type="http://schemas.openxmlformats.org/officeDocument/2006/relationships/theme" Target="../theme/theme13.xml"/><Relationship Id="rId4" Type="http://schemas.openxmlformats.org/officeDocument/2006/relationships/slideLayout" Target="../slideLayouts/slideLayout5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.png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20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8.png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4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0.png"/><Relationship Id="rId5" Type="http://schemas.openxmlformats.org/officeDocument/2006/relationships/theme" Target="../theme/theme7.xml"/><Relationship Id="rId4" Type="http://schemas.openxmlformats.org/officeDocument/2006/relationships/slideLayout" Target="../slideLayouts/slideLayout28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1.jpe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32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2.png"/><Relationship Id="rId5" Type="http://schemas.openxmlformats.org/officeDocument/2006/relationships/theme" Target="../theme/theme9.xml"/><Relationship Id="rId4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425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6" r:id="rId2"/>
    <p:sldLayoutId id="2147483718" r:id="rId3"/>
    <p:sldLayoutId id="2147483720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4262718" cy="9144000"/>
          </a:xfrm>
          <a:prstGeom prst="rect">
            <a:avLst/>
          </a:prstGeom>
          <a:solidFill>
            <a:srgbClr val="395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95966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4123765" y="0"/>
            <a:ext cx="152400" cy="9144000"/>
          </a:xfrm>
          <a:prstGeom prst="rect">
            <a:avLst/>
          </a:prstGeom>
          <a:solidFill>
            <a:srgbClr val="ED9C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959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622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751" r:id="rId2"/>
    <p:sldLayoutId id="2147483752" r:id="rId3"/>
    <p:sldLayoutId id="2147483753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8808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56E1D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56E1D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377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754" r:id="rId2"/>
    <p:sldLayoutId id="2147483755" r:id="rId3"/>
    <p:sldLayoutId id="2147483756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01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757" r:id="rId2"/>
    <p:sldLayoutId id="2147483758" r:id="rId3"/>
    <p:sldLayoutId id="2147483759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6157732" cy="9148808"/>
          </a:xfrm>
          <a:prstGeom prst="rect">
            <a:avLst/>
          </a:prstGeom>
          <a:solidFill>
            <a:srgbClr val="EFF0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EFF0F4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48" cy="9148808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20"/>
          <a:stretch/>
        </p:blipFill>
        <p:spPr>
          <a:xfrm>
            <a:off x="10532961" y="0"/>
            <a:ext cx="5716687" cy="9148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062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60" r:id="rId2"/>
    <p:sldLayoutId id="2147483761" r:id="rId3"/>
    <p:sldLayoutId id="2147483762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4420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12" r:id="rId2"/>
    <p:sldLayoutId id="2147483724" r:id="rId3"/>
    <p:sldLayoutId id="2147483726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1218712" rtl="0" eaLnBrk="1" latinLnBrk="0" hangingPunct="1">
        <a:lnSpc>
          <a:spcPct val="90000"/>
        </a:lnSpc>
        <a:spcBef>
          <a:spcPct val="0"/>
        </a:spcBef>
        <a:buNone/>
        <a:defRPr sz="58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678" indent="-304678" algn="l" defTabSz="1218712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2" kern="1200">
          <a:solidFill>
            <a:schemeClr val="tx1"/>
          </a:solidFill>
          <a:latin typeface="+mn-lt"/>
          <a:ea typeface="+mn-ea"/>
          <a:cs typeface="+mn-cs"/>
        </a:defRPr>
      </a:lvl1pPr>
      <a:lvl2pPr marL="914034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2pPr>
      <a:lvl3pPr marL="1523390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3pPr>
      <a:lvl4pPr marL="2132747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742103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351459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815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570171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527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56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712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068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425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781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6137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493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849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363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728" r:id="rId2"/>
    <p:sldLayoutId id="2147483732" r:id="rId3"/>
    <p:sldLayoutId id="2147483730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6249646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56E1D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56E1D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990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733" r:id="rId2"/>
    <p:sldLayoutId id="2147483734" r:id="rId3"/>
    <p:sldLayoutId id="2147483735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51938" cy="9144000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4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accent4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572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736" r:id="rId2"/>
    <p:sldLayoutId id="2147483737" r:id="rId3"/>
    <p:sldLayoutId id="2147483738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6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accent6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106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739" r:id="rId2"/>
    <p:sldLayoutId id="2147483740" r:id="rId3"/>
    <p:sldLayoutId id="2147483741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898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42" r:id="rId2"/>
    <p:sldLayoutId id="2147483743" r:id="rId3"/>
    <p:sldLayoutId id="2147483744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16230836" cy="9144001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4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accent4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pic>
        <p:nvPicPr>
          <p:cNvPr id="5" name="Picture 3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469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45" r:id="rId2"/>
    <p:sldLayoutId id="2147483746" r:id="rId3"/>
    <p:sldLayoutId id="2147483747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51938" cy="9144000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510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48" r:id="rId2"/>
    <p:sldLayoutId id="2147483749" r:id="rId3"/>
    <p:sldLayoutId id="2147483750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Treinamento Mensagem Única</a:t>
            </a:r>
            <a:endParaRPr lang="pt-BR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Integrações EAI</a:t>
            </a:r>
            <a:endParaRPr lang="pt-BR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pt-BR" dirty="0" smtClean="0"/>
              <a:t>Julho</a:t>
            </a:r>
            <a:endParaRPr lang="pt-BR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8777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err="1" smtClean="0"/>
              <a:t>Mensagem</a:t>
            </a:r>
            <a:r>
              <a:rPr lang="en-US" dirty="0" smtClean="0"/>
              <a:t> </a:t>
            </a:r>
            <a:r>
              <a:rPr lang="en-US" dirty="0" err="1" smtClean="0"/>
              <a:t>única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/>
              <a:t>As próprias rotinas do protheus padrão tem uma parcela de responsabilidade na integração, pois para que a integração seja acionada, alem da configuração, a rotina deve estar preparada para este funcionamento</a:t>
            </a:r>
          </a:p>
          <a:p>
            <a:endParaRPr lang="pt-BR"/>
          </a:p>
          <a:p>
            <a:r>
              <a:rPr lang="pt-BR"/>
              <a:t>Para as rotinas poderem utilizar a integração devem ter a função INTEGDEF, onde será chamado o Adapter.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38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err="1" smtClean="0"/>
              <a:t>Mensagem</a:t>
            </a:r>
            <a:r>
              <a:rPr lang="en-US" dirty="0" smtClean="0"/>
              <a:t> </a:t>
            </a:r>
            <a:r>
              <a:rPr lang="en-US" dirty="0" err="1" smtClean="0"/>
              <a:t>única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 err="1"/>
              <a:t>mensagem</a:t>
            </a:r>
            <a:r>
              <a:rPr lang="en-US" dirty="0"/>
              <a:t> é o que </a:t>
            </a:r>
            <a:r>
              <a:rPr lang="en-US" dirty="0" err="1"/>
              <a:t>será</a:t>
            </a:r>
            <a:r>
              <a:rPr lang="en-US" dirty="0"/>
              <a:t> </a:t>
            </a:r>
            <a:r>
              <a:rPr lang="en-US" dirty="0" err="1"/>
              <a:t>enviada</a:t>
            </a:r>
            <a:r>
              <a:rPr lang="en-US" dirty="0"/>
              <a:t> </a:t>
            </a:r>
            <a:r>
              <a:rPr lang="en-US" dirty="0" err="1"/>
              <a:t>pelo</a:t>
            </a:r>
            <a:r>
              <a:rPr lang="en-US" dirty="0"/>
              <a:t> EAI e </a:t>
            </a:r>
            <a:r>
              <a:rPr lang="en-US" dirty="0" err="1"/>
              <a:t>foi</a:t>
            </a:r>
            <a:r>
              <a:rPr lang="en-US" dirty="0"/>
              <a:t> </a:t>
            </a:r>
            <a:r>
              <a:rPr lang="en-US" dirty="0" err="1"/>
              <a:t>gerada</a:t>
            </a:r>
            <a:r>
              <a:rPr lang="en-US" dirty="0"/>
              <a:t> </a:t>
            </a:r>
            <a:r>
              <a:rPr lang="en-US" dirty="0" err="1"/>
              <a:t>pelo</a:t>
            </a:r>
            <a:r>
              <a:rPr lang="en-US" dirty="0"/>
              <a:t> Adapter</a:t>
            </a:r>
            <a:r>
              <a:rPr lang="pt-BR" dirty="0"/>
              <a:t>.</a:t>
            </a:r>
            <a:endParaRPr lang="en-US" dirty="0"/>
          </a:p>
          <a:p>
            <a:r>
              <a:rPr lang="pt-BR" dirty="0" smtClean="0"/>
              <a:t>Ela </a:t>
            </a:r>
            <a:r>
              <a:rPr lang="pt-BR" dirty="0"/>
              <a:t>segue um padrão de linguagem XML, onde todas as marcas estão cientes do formato.</a:t>
            </a:r>
          </a:p>
          <a:p>
            <a:r>
              <a:rPr lang="pt-BR" dirty="0" smtClean="0"/>
              <a:t>As </a:t>
            </a:r>
            <a:r>
              <a:rPr lang="pt-BR" dirty="0"/>
              <a:t>informações que serão </a:t>
            </a:r>
            <a:r>
              <a:rPr lang="en-US" dirty="0" err="1"/>
              <a:t>passadas</a:t>
            </a:r>
            <a:r>
              <a:rPr lang="en-US" dirty="0"/>
              <a:t> </a:t>
            </a:r>
            <a:r>
              <a:rPr lang="en-US" dirty="0" err="1"/>
              <a:t>nas</a:t>
            </a:r>
            <a:r>
              <a:rPr lang="en-US" dirty="0"/>
              <a:t> </a:t>
            </a:r>
            <a:r>
              <a:rPr lang="en-US" dirty="0" err="1"/>
              <a:t>mensagens</a:t>
            </a:r>
            <a:r>
              <a:rPr lang="en-US" dirty="0"/>
              <a:t> </a:t>
            </a:r>
            <a:r>
              <a:rPr lang="en-US" dirty="0" err="1"/>
              <a:t>são</a:t>
            </a:r>
            <a:r>
              <a:rPr lang="en-US" dirty="0"/>
              <a:t> </a:t>
            </a:r>
            <a:r>
              <a:rPr lang="en-US" dirty="0" err="1"/>
              <a:t>definidas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reuniões</a:t>
            </a:r>
            <a:r>
              <a:rPr lang="en-US" dirty="0"/>
              <a:t> que </a:t>
            </a:r>
            <a:r>
              <a:rPr lang="en-US" dirty="0" err="1"/>
              <a:t>involvem</a:t>
            </a:r>
            <a:r>
              <a:rPr lang="en-US" dirty="0"/>
              <a:t> </a:t>
            </a:r>
            <a:r>
              <a:rPr lang="en-US" dirty="0" err="1"/>
              <a:t>todas</a:t>
            </a:r>
            <a:r>
              <a:rPr lang="en-US" dirty="0"/>
              <a:t> as </a:t>
            </a:r>
            <a:r>
              <a:rPr lang="en-US" dirty="0" err="1"/>
              <a:t>marcas</a:t>
            </a:r>
            <a:r>
              <a:rPr lang="pt-BR" dirty="0"/>
              <a:t>.</a:t>
            </a:r>
            <a:endParaRPr lang="en-US" dirty="0"/>
          </a:p>
          <a:p>
            <a:r>
              <a:rPr lang="pt-BR" dirty="0" smtClean="0"/>
              <a:t>Nem </a:t>
            </a:r>
            <a:r>
              <a:rPr lang="pt-BR" dirty="0"/>
              <a:t>todas as mensagem são usadas por todas as integrações, nem por todas as marcas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97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/>
              <a:t>02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pt-BR" dirty="0" smtClean="0"/>
              <a:t>Web Service</a:t>
            </a:r>
          </a:p>
          <a:p>
            <a:pPr lvl="0"/>
            <a:r>
              <a:rPr lang="pt-BR" dirty="0" smtClean="0"/>
              <a:t>Configuração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04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Web Service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pt-BR" dirty="0" smtClean="0"/>
          </a:p>
          <a:p>
            <a:endParaRPr lang="pt-BR" dirty="0"/>
          </a:p>
          <a:p>
            <a:r>
              <a:rPr lang="pt-BR" dirty="0" smtClean="0"/>
              <a:t>Obter </a:t>
            </a:r>
            <a:r>
              <a:rPr lang="pt-BR" dirty="0"/>
              <a:t>no espelho do portal o arquivo Web-Files e descompactar na pasta </a:t>
            </a:r>
            <a:r>
              <a:rPr lang="pt-BR" dirty="0" err="1"/>
              <a:t>systemload</a:t>
            </a:r>
            <a:endParaRPr lang="pt-BR" dirty="0"/>
          </a:p>
          <a:p>
            <a:endParaRPr lang="pt-BR" dirty="0"/>
          </a:p>
          <a:p>
            <a:r>
              <a:rPr lang="pt-BR" dirty="0"/>
              <a:t>Executar o SRVWIZARD para configuração do serviço HTTP e WS.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707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Web Service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7984" y="2028149"/>
            <a:ext cx="6230219" cy="4991797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2623" y="2479970"/>
            <a:ext cx="1991003" cy="2295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530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Web Service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951" y="1695276"/>
            <a:ext cx="2000529" cy="1562318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3277" y="1695276"/>
            <a:ext cx="6296904" cy="4982270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11095" y="1695276"/>
            <a:ext cx="6296904" cy="4944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44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Web Service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pt-BR" sz="1200" dirty="0"/>
              <a:t>Será gerada as configurações no appserve.ini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sz="1200" dirty="0"/>
              <a:t> </a:t>
            </a:r>
            <a:r>
              <a:rPr lang="pt-BR" sz="1200" dirty="0" smtClean="0"/>
              <a:t>[</a:t>
            </a:r>
            <a:r>
              <a:rPr lang="pt-BR" sz="1200" dirty="0"/>
              <a:t>HTTP]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sz="1200" dirty="0"/>
              <a:t>ENABLE=1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sz="1200" dirty="0"/>
              <a:t>PORT=92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sz="1200" dirty="0"/>
              <a:t> </a:t>
            </a:r>
            <a:r>
              <a:rPr lang="pt-BR" sz="1200" dirty="0" smtClean="0"/>
              <a:t>[</a:t>
            </a:r>
            <a:r>
              <a:rPr lang="pt-BR" sz="1200" dirty="0"/>
              <a:t>spod3330:92/ws]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sz="1200" dirty="0"/>
              <a:t>ENABLE=1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sz="1200" dirty="0"/>
              <a:t>PATH=C:\PROTHEUS12\Protheus_data\007\web\WS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sz="1200" dirty="0"/>
              <a:t>ENVIRONMENT=007-1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sz="1200" dirty="0"/>
              <a:t>INSTANCENAME=WS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sz="1200" dirty="0"/>
              <a:t>RESPONSEJOB=JOB_WS_011101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sz="1200" dirty="0"/>
              <a:t>DEFAULTPAGE=</a:t>
            </a:r>
            <a:r>
              <a:rPr lang="pt-BR" sz="1200" dirty="0" err="1"/>
              <a:t>wsindex.apw</a:t>
            </a:r>
            <a:endParaRPr lang="pt-BR" sz="1200" dirty="0"/>
          </a:p>
          <a:p>
            <a:pPr marL="0" indent="0">
              <a:lnSpc>
                <a:spcPct val="100000"/>
              </a:lnSpc>
              <a:buNone/>
            </a:pPr>
            <a:r>
              <a:rPr lang="pt-BR" sz="1200" dirty="0"/>
              <a:t> </a:t>
            </a:r>
            <a:r>
              <a:rPr lang="pt-BR" sz="1200" dirty="0" smtClean="0"/>
              <a:t>[</a:t>
            </a:r>
            <a:r>
              <a:rPr lang="pt-BR" sz="1200" dirty="0"/>
              <a:t>JOB_WS_011101]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sz="1200" dirty="0"/>
              <a:t>TYPE=WEBEX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sz="1200" dirty="0"/>
              <a:t>ENVIRONMENT=007-1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sz="1200" dirty="0"/>
              <a:t>INSTANCES=1,1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sz="1200" dirty="0"/>
              <a:t>SIGAWEB=WS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sz="1200" dirty="0"/>
              <a:t>INSTANCENAME=WS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sz="1200" dirty="0"/>
              <a:t>ONSTART=__WSSTART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sz="1200" dirty="0"/>
              <a:t>ONCONNECT=__WSCONNECT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sz="1200" dirty="0"/>
              <a:t>PREPAREIN=01,1101</a:t>
            </a:r>
          </a:p>
          <a:p>
            <a:pPr marL="0" indent="0">
              <a:buNone/>
            </a:pPr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2733" y="1890111"/>
            <a:ext cx="6249272" cy="4991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01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/>
              <a:t>03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Parametrização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01533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err="1" smtClean="0"/>
              <a:t>Parametrização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2513833" cy="6575425"/>
          </a:xfrm>
        </p:spPr>
        <p:txBody>
          <a:bodyPr/>
          <a:lstStyle/>
          <a:p>
            <a:pPr marL="0" indent="0">
              <a:buNone/>
            </a:pPr>
            <a:r>
              <a:rPr lang="pt-BR" dirty="0" smtClean="0"/>
              <a:t>Parâmetros </a:t>
            </a:r>
            <a:r>
              <a:rPr lang="pt-BR" dirty="0"/>
              <a:t>envolvida na interação EAI</a:t>
            </a:r>
          </a:p>
          <a:p>
            <a:endParaRPr lang="pt-BR" dirty="0"/>
          </a:p>
          <a:p>
            <a:pPr>
              <a:buFont typeface="Arial" pitchFamily="34" charset="0"/>
              <a:buChar char="•"/>
            </a:pPr>
            <a:r>
              <a:rPr lang="pt-BR" dirty="0"/>
              <a:t>MV_EAIMETH(não deve ser alterado)</a:t>
            </a:r>
          </a:p>
          <a:p>
            <a:pPr>
              <a:buFont typeface="Arial" pitchFamily="34" charset="0"/>
              <a:buChar char="•"/>
            </a:pPr>
            <a:r>
              <a:rPr lang="pt-BR" dirty="0"/>
              <a:t>MV_EAIUSER</a:t>
            </a:r>
          </a:p>
          <a:p>
            <a:pPr>
              <a:buFont typeface="Arial" pitchFamily="34" charset="0"/>
              <a:buChar char="•"/>
            </a:pPr>
            <a:r>
              <a:rPr lang="pt-BR" dirty="0"/>
              <a:t>MV_EAIPASS</a:t>
            </a:r>
          </a:p>
          <a:p>
            <a:pPr>
              <a:buFont typeface="Arial" pitchFamily="34" charset="0"/>
              <a:buChar char="•"/>
            </a:pPr>
            <a:r>
              <a:rPr lang="pt-BR" dirty="0"/>
              <a:t>MV_EAIURL2 (endereço do WS para comunicação)</a:t>
            </a:r>
          </a:p>
          <a:p>
            <a:pPr>
              <a:buFont typeface="Arial" pitchFamily="34" charset="0"/>
              <a:buChar char="•"/>
            </a:pPr>
            <a:r>
              <a:rPr lang="pt-BR" dirty="0"/>
              <a:t>MV_EAIWS (não precisa ser alterado)</a:t>
            </a:r>
          </a:p>
          <a:p>
            <a:pPr>
              <a:buFont typeface="Arial" pitchFamily="34" charset="0"/>
              <a:buChar char="•"/>
            </a:pPr>
            <a:endParaRPr lang="pt-BR" dirty="0"/>
          </a:p>
          <a:p>
            <a:pPr marL="0" indent="0">
              <a:buNone/>
            </a:pPr>
            <a:r>
              <a:rPr lang="pt-BR" dirty="0"/>
              <a:t>Estes processo poder ser acessado </a:t>
            </a:r>
            <a:r>
              <a:rPr lang="pt-BR" dirty="0" smtClean="0"/>
              <a:t>pelo Configurador/Cadastros/Parâmetros</a:t>
            </a:r>
            <a:endParaRPr lang="pt-BR" dirty="0"/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68257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/>
              <a:t>04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err="1" smtClean="0">
                <a:solidFill>
                  <a:schemeClr val="bg1"/>
                </a:solidFill>
                <a:latin typeface="Arial Narrow"/>
                <a:cs typeface="Arial Narrow"/>
              </a:rPr>
              <a:t>Adapter</a:t>
            </a:r>
            <a:endParaRPr lang="pt-BR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870658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OBJETIVO</a:t>
            </a:r>
            <a:endParaRPr lang="pt-BR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>
                <a:latin typeface="Arial Narrow"/>
                <a:ea typeface="ヒラギノ角ゴ Pro W3" pitchFamily="-107" charset="-128"/>
                <a:cs typeface="Arial Narrow"/>
              </a:rPr>
              <a:t>Demonstrar as configurações necessárias e ferramentas </a:t>
            </a:r>
            <a:r>
              <a:rPr lang="pt-BR" dirty="0" smtClean="0">
                <a:latin typeface="Arial Narrow"/>
                <a:ea typeface="ヒラギノ角ゴ Pro W3" pitchFamily="-107" charset="-128"/>
                <a:cs typeface="Arial Narrow"/>
              </a:rPr>
              <a:t>para testes de </a:t>
            </a:r>
            <a:r>
              <a:rPr lang="pt-BR" dirty="0">
                <a:latin typeface="Arial Narrow"/>
                <a:ea typeface="ヒラギノ角ゴ Pro W3" pitchFamily="-107" charset="-128"/>
                <a:cs typeface="Arial Narrow"/>
              </a:rPr>
              <a:t>mensagem única no Protheus.</a:t>
            </a:r>
          </a:p>
          <a:p>
            <a:endParaRPr lang="pt-BR" dirty="0"/>
          </a:p>
        </p:txBody>
      </p:sp>
      <p:grpSp>
        <p:nvGrpSpPr>
          <p:cNvPr id="27" name="Group 26"/>
          <p:cNvGrpSpPr/>
          <p:nvPr/>
        </p:nvGrpSpPr>
        <p:grpSpPr>
          <a:xfrm>
            <a:off x="1347608" y="896993"/>
            <a:ext cx="9547133" cy="6018836"/>
            <a:chOff x="1347608" y="896993"/>
            <a:chExt cx="9547133" cy="6018836"/>
          </a:xfrm>
        </p:grpSpPr>
        <p:sp>
          <p:nvSpPr>
            <p:cNvPr id="28" name="Rectangle 27"/>
            <p:cNvSpPr/>
            <p:nvPr userDrawn="1"/>
          </p:nvSpPr>
          <p:spPr>
            <a:xfrm>
              <a:off x="1427557" y="1169043"/>
              <a:ext cx="9387068" cy="5463251"/>
            </a:xfrm>
            <a:prstGeom prst="rect">
              <a:avLst/>
            </a:prstGeom>
            <a:noFill/>
            <a:ln w="1270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accent6"/>
                </a:solidFill>
              </a:endParaRPr>
            </a:p>
          </p:txBody>
        </p:sp>
        <p:cxnSp>
          <p:nvCxnSpPr>
            <p:cNvPr id="29" name="Straight Connector 28"/>
            <p:cNvCxnSpPr/>
            <p:nvPr userDrawn="1"/>
          </p:nvCxnSpPr>
          <p:spPr>
            <a:xfrm flipH="1">
              <a:off x="10537906" y="896993"/>
              <a:ext cx="356835" cy="0"/>
            </a:xfrm>
            <a:prstGeom prst="line">
              <a:avLst/>
            </a:prstGeom>
            <a:ln w="69850">
              <a:solidFill>
                <a:srgbClr val="ED9C2E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 userDrawn="1"/>
          </p:nvCxnSpPr>
          <p:spPr>
            <a:xfrm flipH="1">
              <a:off x="1347608" y="6915829"/>
              <a:ext cx="356835" cy="0"/>
            </a:xfrm>
            <a:prstGeom prst="line">
              <a:avLst/>
            </a:prstGeom>
            <a:ln w="69850">
              <a:solidFill>
                <a:srgbClr val="ED9C2E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6065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Adapter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lvl="0" indent="0">
              <a:buNone/>
            </a:pPr>
            <a:endParaRPr lang="pt-BR" dirty="0" smtClean="0"/>
          </a:p>
          <a:p>
            <a:pPr marL="0" lvl="0" indent="0">
              <a:buNone/>
            </a:pPr>
            <a:endParaRPr lang="pt-BR" dirty="0"/>
          </a:p>
          <a:p>
            <a:pPr marL="0" lvl="0" indent="0">
              <a:buNone/>
            </a:pPr>
            <a:r>
              <a:rPr lang="pt-BR" dirty="0" smtClean="0"/>
              <a:t>Para </a:t>
            </a:r>
            <a:r>
              <a:rPr lang="pt-BR" dirty="0"/>
              <a:t>o processamento da mensagem única (XML) é necessário o cadastro do </a:t>
            </a:r>
            <a:r>
              <a:rPr lang="pt-BR" dirty="0" err="1"/>
              <a:t>adapter</a:t>
            </a:r>
            <a:r>
              <a:rPr lang="pt-BR" dirty="0"/>
              <a:t> correspondente a mensagem recebida.</a:t>
            </a:r>
          </a:p>
          <a:p>
            <a:pPr lvl="0"/>
            <a:endParaRPr lang="pt-BR" dirty="0"/>
          </a:p>
          <a:p>
            <a:pPr marL="0" lvl="0" indent="0">
              <a:buNone/>
            </a:pPr>
            <a:r>
              <a:rPr lang="pt-BR" dirty="0"/>
              <a:t>O cadastro é realizado pela rotina no configurador:</a:t>
            </a:r>
          </a:p>
          <a:p>
            <a:pPr marL="0" lvl="0" indent="0">
              <a:buNone/>
            </a:pPr>
            <a:r>
              <a:rPr lang="pt-BR" dirty="0"/>
              <a:t>Configurador\Ambiente\</a:t>
            </a:r>
            <a:r>
              <a:rPr lang="pt-BR" dirty="0" err="1"/>
              <a:t>Adapter</a:t>
            </a:r>
            <a:r>
              <a:rPr lang="pt-BR" dirty="0"/>
              <a:t> E.A.I. (CFGA020)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74880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Adapter </a:t>
            </a:r>
            <a:r>
              <a:rPr lang="en-US" dirty="0" err="1" smtClean="0"/>
              <a:t>Integração</a:t>
            </a:r>
            <a:r>
              <a:rPr lang="en-US" dirty="0" smtClean="0"/>
              <a:t> TIN x </a:t>
            </a:r>
            <a:r>
              <a:rPr lang="en-US" dirty="0" err="1" smtClean="0"/>
              <a:t>Protheus</a:t>
            </a:r>
            <a:r>
              <a:rPr lang="en-US" dirty="0" smtClean="0"/>
              <a:t> (</a:t>
            </a:r>
            <a:r>
              <a:rPr lang="en-US" dirty="0" err="1" smtClean="0"/>
              <a:t>exemplo</a:t>
            </a:r>
            <a:r>
              <a:rPr lang="en-US" dirty="0" smtClean="0"/>
              <a:t>)</a:t>
            </a:r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sz="quarter" idx="11"/>
          </p:nvPr>
        </p:nvPicPr>
        <p:blipFill>
          <a:blip r:embed="rId2"/>
          <a:stretch>
            <a:fillRect/>
          </a:stretch>
        </p:blipFill>
        <p:spPr>
          <a:xfrm>
            <a:off x="1790050" y="1910218"/>
            <a:ext cx="10137785" cy="5315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878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DE/PARA de </a:t>
            </a:r>
            <a:r>
              <a:rPr lang="en-US" dirty="0" err="1" smtClean="0"/>
              <a:t>empresas</a:t>
            </a:r>
            <a:endParaRPr lang="en-US" dirty="0" smtClean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dirty="0"/>
              <a:t>O cadastro de DE/PARA de empresa irá definir quais empresas e filiais serão integradas e com quais empresas/filiais, ou equivalente da outra marca.</a:t>
            </a:r>
          </a:p>
          <a:p>
            <a:endParaRPr lang="pt-BR" dirty="0"/>
          </a:p>
          <a:p>
            <a:r>
              <a:rPr lang="pt-BR" dirty="0"/>
              <a:t>Deve ser informado a referencia a outra marca.</a:t>
            </a:r>
          </a:p>
          <a:p>
            <a:endParaRPr lang="pt-BR" dirty="0"/>
          </a:p>
          <a:p>
            <a:r>
              <a:rPr lang="pt-BR" dirty="0"/>
              <a:t>Estes processo poder ser acessado pelo Configurador/Ambiente/Schedule/Emp. Fil. </a:t>
            </a:r>
            <a:r>
              <a:rPr lang="pt-BR" dirty="0" err="1"/>
              <a:t>Msg</a:t>
            </a:r>
            <a:r>
              <a:rPr lang="pt-BR" dirty="0"/>
              <a:t>. </a:t>
            </a:r>
            <a:r>
              <a:rPr lang="pt-BR" dirty="0" err="1"/>
              <a:t>unica</a:t>
            </a:r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25864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DE/PARA XXF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dirty="0"/>
              <a:t>O DE/PARA é a tabela que ira guardar os códigos da mensagem , para os casos onde os códigos são diferentes nas marcas diferentes,  por exemplo um cliente pode ser o 000001/01 no Protheus e o C01000001 no RM</a:t>
            </a:r>
          </a:p>
          <a:p>
            <a:r>
              <a:rPr lang="pt-BR" dirty="0" smtClean="0"/>
              <a:t>Será </a:t>
            </a:r>
            <a:r>
              <a:rPr lang="pt-BR" dirty="0"/>
              <a:t>preenchido automaticamente quando é incluído usando a integração.</a:t>
            </a:r>
          </a:p>
          <a:p>
            <a:r>
              <a:rPr lang="pt-BR" dirty="0" smtClean="0"/>
              <a:t>Pode </a:t>
            </a:r>
            <a:r>
              <a:rPr lang="pt-BR" dirty="0"/>
              <a:t>ser incluído manualmente para casos especifico da uma determinada integração</a:t>
            </a:r>
          </a:p>
          <a:p>
            <a:r>
              <a:rPr lang="pt-BR" dirty="0" smtClean="0"/>
              <a:t>Estes </a:t>
            </a:r>
            <a:r>
              <a:rPr lang="pt-BR" dirty="0"/>
              <a:t>processo poder ser acessado pelo configurador/Ambiente/DE/PARA </a:t>
            </a:r>
            <a:r>
              <a:rPr lang="pt-BR" dirty="0" err="1"/>
              <a:t>Msg</a:t>
            </a:r>
            <a:r>
              <a:rPr lang="pt-BR" dirty="0"/>
              <a:t>. </a:t>
            </a:r>
            <a:r>
              <a:rPr lang="pt-BR" dirty="0" err="1"/>
              <a:t>unica</a:t>
            </a:r>
            <a:endParaRPr lang="pt-BR" dirty="0"/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9927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err="1" smtClean="0"/>
              <a:t>Tabelas</a:t>
            </a:r>
            <a:endParaRPr lang="en-US" dirty="0" smtClean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pt-BR" dirty="0" smtClean="0"/>
          </a:p>
          <a:p>
            <a:endParaRPr lang="pt-BR" dirty="0"/>
          </a:p>
          <a:p>
            <a:r>
              <a:rPr lang="pt-BR" dirty="0" smtClean="0"/>
              <a:t>XXF - de/para no banco de dados</a:t>
            </a:r>
          </a:p>
          <a:p>
            <a:endParaRPr lang="pt-BR" dirty="0"/>
          </a:p>
          <a:p>
            <a:r>
              <a:rPr lang="pt-BR" dirty="0"/>
              <a:t>XX3 - Transações EAI</a:t>
            </a:r>
          </a:p>
          <a:p>
            <a:endParaRPr lang="pt-BR" dirty="0" smtClean="0"/>
          </a:p>
          <a:p>
            <a:r>
              <a:rPr lang="pt-BR" dirty="0" smtClean="0"/>
              <a:t>XX4 </a:t>
            </a:r>
            <a:r>
              <a:rPr lang="pt-BR" dirty="0"/>
              <a:t>- </a:t>
            </a:r>
            <a:r>
              <a:rPr lang="pt-BR" dirty="0" err="1"/>
              <a:t>Adapters</a:t>
            </a:r>
            <a:r>
              <a:rPr lang="pt-BR" dirty="0"/>
              <a:t> EAI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93924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05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err="1" smtClean="0">
                <a:solidFill>
                  <a:schemeClr val="bg1"/>
                </a:solidFill>
                <a:latin typeface="Arial Narrow"/>
                <a:cs typeface="Arial Narrow"/>
              </a:rPr>
              <a:t>SoapUI</a:t>
            </a:r>
            <a:endParaRPr lang="pt-BR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552035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err="1" smtClean="0"/>
              <a:t>SoapUI</a:t>
            </a:r>
            <a:endParaRPr lang="en-US" dirty="0" smtClean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dirty="0"/>
              <a:t>1- Adicione um novo projeto</a:t>
            </a:r>
          </a:p>
          <a:p>
            <a:r>
              <a:rPr lang="pt-BR" dirty="0"/>
              <a:t>2- Forneça um nome para o </a:t>
            </a:r>
            <a:r>
              <a:rPr lang="pt-BR" dirty="0" smtClean="0"/>
              <a:t>projeto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3635" y="3339390"/>
            <a:ext cx="3019425" cy="371475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1973" y="3492499"/>
            <a:ext cx="4429125" cy="233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198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err="1" smtClean="0"/>
              <a:t>SoapUi</a:t>
            </a:r>
            <a:endParaRPr lang="en-US" dirty="0" smtClean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dirty="0" smtClean="0"/>
              <a:t>O endereço </a:t>
            </a:r>
            <a:r>
              <a:rPr lang="pt-BR" dirty="0" err="1" smtClean="0"/>
              <a:t>Initial</a:t>
            </a:r>
            <a:r>
              <a:rPr lang="pt-BR" dirty="0" smtClean="0"/>
              <a:t> WSDL é obtido no WS local seguindo os a seguir:</a:t>
            </a:r>
          </a:p>
          <a:p>
            <a:pPr marL="0" indent="0">
              <a:buNone/>
            </a:pPr>
            <a:r>
              <a:rPr lang="pt-BR" dirty="0"/>
              <a:t>1- Acesse o WS pelo browser</a:t>
            </a:r>
          </a:p>
          <a:p>
            <a:pPr marL="0" indent="0">
              <a:buNone/>
            </a:pPr>
            <a:r>
              <a:rPr lang="pt-BR" dirty="0"/>
              <a:t>2- Clique sobre o EAISERVICE</a:t>
            </a:r>
          </a:p>
          <a:p>
            <a:pPr marL="0" indent="0">
              <a:buNone/>
            </a:pPr>
            <a:r>
              <a:rPr lang="pt-BR" dirty="0"/>
              <a:t>3- Clique sobre a descrição do serviço </a:t>
            </a:r>
          </a:p>
          <a:p>
            <a:pPr marL="0" indent="0">
              <a:buNone/>
            </a:pPr>
            <a:r>
              <a:rPr lang="pt-BR" dirty="0"/>
              <a:t>4- Será exibido no endereço do navegador o endereço completo. </a:t>
            </a:r>
          </a:p>
          <a:p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9502" y="4840830"/>
            <a:ext cx="6052531" cy="3108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514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/>
              <a:t>OBRIGADO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pt-BR" dirty="0"/>
              <a:t>#SOMOS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pt-BR" dirty="0"/>
              <a:t>TOTVERS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pt-BR" dirty="0"/>
              <a:t>O sucesso do cliente é o nosso sucesso</a:t>
            </a: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lvl="0"/>
            <a:r>
              <a:rPr lang="pt-BR"/>
              <a:t>Valorizamos gente boa que é boa gente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pt-BR" dirty="0" smtClean="0"/>
              <a:t>Renato Ito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t-BR" dirty="0" smtClean="0"/>
              <a:t>Suporte Financeiro</a:t>
            </a:r>
            <a:endParaRPr lang="pt-BR" dirty="0"/>
          </a:p>
        </p:txBody>
      </p:sp>
      <p:sp>
        <p:nvSpPr>
          <p:cNvPr id="10" name="Espaço Reservado para Texto 9"/>
          <p:cNvSpPr>
            <a:spLocks noGrp="1"/>
          </p:cNvSpPr>
          <p:nvPr>
            <p:ph type="body" sz="quarter" idx="15"/>
          </p:nvPr>
        </p:nvSpPr>
        <p:spPr>
          <a:xfrm>
            <a:off x="3501468" y="3842021"/>
            <a:ext cx="6287991" cy="483963"/>
          </a:xfrm>
        </p:spPr>
        <p:txBody>
          <a:bodyPr/>
          <a:lstStyle/>
          <a:p>
            <a:r>
              <a:rPr lang="pt-BR" dirty="0" smtClean="0"/>
              <a:t>Renato.ito@totvs.com.br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48520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/>
              <a:t>HOJE VAMOS FALAR SOBRE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CONCEITO</a:t>
            </a:r>
          </a:p>
          <a:p>
            <a:r>
              <a:rPr lang="en-US" dirty="0"/>
              <a:t>WEB SERVICE</a:t>
            </a:r>
          </a:p>
          <a:p>
            <a:r>
              <a:rPr lang="en-US" dirty="0"/>
              <a:t>PARAMETRIZAÇÃO</a:t>
            </a:r>
          </a:p>
          <a:p>
            <a:r>
              <a:rPr lang="en-US" dirty="0" smtClean="0"/>
              <a:t>ADAPTER</a:t>
            </a:r>
          </a:p>
          <a:p>
            <a:r>
              <a:rPr lang="en-US" dirty="0" smtClean="0"/>
              <a:t>SOAPUI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095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/>
              <a:t>01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pt-BR" dirty="0" smtClean="0"/>
              <a:t>Mensagem única</a:t>
            </a:r>
            <a:endParaRPr lang="en-US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63384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err="1" smtClean="0"/>
              <a:t>Mensagem</a:t>
            </a:r>
            <a:r>
              <a:rPr lang="en-US" dirty="0" smtClean="0"/>
              <a:t> </a:t>
            </a:r>
            <a:r>
              <a:rPr lang="en-US" dirty="0" err="1" smtClean="0"/>
              <a:t>única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pt-BR" dirty="0" smtClean="0"/>
          </a:p>
          <a:p>
            <a:r>
              <a:rPr lang="pt-BR" dirty="0" smtClean="0"/>
              <a:t>Durante </a:t>
            </a:r>
            <a:r>
              <a:rPr lang="pt-BR" dirty="0"/>
              <a:t>o processo de consolidação de marcas, iniciado pela TOTVS, várias empresas diferentes foram adquiridas e com elas vários produtos passaram a compor o portfólio de ofertas disponível aos clientes. Esta expansão de ofertas permitiu que clientes de uma marca, antes limitados pelas opções com aquela “etiqueta”, pudesse agora compor o seu ambiente de TI utilizando produtos de origens diferentes (Ex.: </a:t>
            </a:r>
            <a:r>
              <a:rPr lang="pt-BR" dirty="0" err="1"/>
              <a:t>Back-office</a:t>
            </a:r>
            <a:r>
              <a:rPr lang="pt-BR" dirty="0"/>
              <a:t> Protheus + </a:t>
            </a:r>
            <a:r>
              <a:rPr lang="pt-BR" dirty="0" err="1"/>
              <a:t>Totvs</a:t>
            </a:r>
            <a:r>
              <a:rPr lang="pt-BR" dirty="0"/>
              <a:t> Obras e Projetos).</a:t>
            </a:r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77486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err="1" smtClean="0"/>
              <a:t>Mensagem</a:t>
            </a:r>
            <a:r>
              <a:rPr lang="en-US" dirty="0" smtClean="0"/>
              <a:t> </a:t>
            </a:r>
            <a:r>
              <a:rPr lang="en-US" dirty="0" err="1" smtClean="0"/>
              <a:t>única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endParaRPr lang="pt-BR" dirty="0"/>
          </a:p>
          <a:p>
            <a:r>
              <a:rPr lang="pt-BR" dirty="0" smtClean="0"/>
              <a:t>Com o objetivo de padronizar a integrações com os produtos TOTVS, foi definida uma nova diretriz para os projetos de integração: A de que todos os produtos TOTVS devam trabalhar com uma mensagem XML únicos evitando, desta forma, o processo de transformação de mensagens.</a:t>
            </a:r>
          </a:p>
          <a:p>
            <a:endParaRPr lang="pt-BR" dirty="0"/>
          </a:p>
          <a:p>
            <a:r>
              <a:rPr lang="pt-BR" dirty="0"/>
              <a:t>http://tdn.totvs.com/pages/releaseview.action?pageId=181141983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21010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err="1" smtClean="0"/>
              <a:t>Mensagem</a:t>
            </a:r>
            <a:r>
              <a:rPr lang="en-US" dirty="0" smtClean="0"/>
              <a:t> </a:t>
            </a:r>
            <a:r>
              <a:rPr lang="en-US" dirty="0" err="1" smtClean="0"/>
              <a:t>única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endParaRPr lang="pt-BR" dirty="0"/>
          </a:p>
          <a:p>
            <a:r>
              <a:rPr lang="pt-BR" dirty="0"/>
              <a:t>São responsáveis pela a Integração:</a:t>
            </a:r>
            <a:endParaRPr lang="en-US" dirty="0">
              <a:solidFill>
                <a:srgbClr val="EC9B3C"/>
              </a:solidFill>
            </a:endParaRPr>
          </a:p>
          <a:p>
            <a:pPr marL="342900" indent="-342900"/>
            <a:endParaRPr lang="en-US" dirty="0">
              <a:solidFill>
                <a:srgbClr val="EC9B3C"/>
              </a:solidFill>
            </a:endParaRPr>
          </a:p>
          <a:p>
            <a:pPr marL="342900" indent="-342900"/>
            <a:r>
              <a:rPr lang="pt-BR" dirty="0"/>
              <a:t>EAI (Web Service)</a:t>
            </a:r>
            <a:endParaRPr lang="en-US" dirty="0"/>
          </a:p>
          <a:p>
            <a:pPr marL="342900" indent="-342900"/>
            <a:endParaRPr lang="en-US" dirty="0">
              <a:solidFill>
                <a:srgbClr val="EC9B3C"/>
              </a:solidFill>
            </a:endParaRPr>
          </a:p>
          <a:p>
            <a:pPr marL="342900" indent="-342900"/>
            <a:r>
              <a:rPr lang="pt-BR" dirty="0" err="1"/>
              <a:t>Adapter</a:t>
            </a:r>
            <a:r>
              <a:rPr lang="pt-BR" dirty="0"/>
              <a:t> (Mensagem XML)</a:t>
            </a:r>
            <a:endParaRPr lang="en-US" dirty="0"/>
          </a:p>
          <a:p>
            <a:pPr marL="342900" indent="-342900"/>
            <a:endParaRPr lang="en-US" dirty="0">
              <a:solidFill>
                <a:srgbClr val="EC9B3C"/>
              </a:solidFill>
            </a:endParaRPr>
          </a:p>
          <a:p>
            <a:pPr marL="342900" indent="-342900"/>
            <a:r>
              <a:rPr lang="pt-BR" dirty="0"/>
              <a:t>Rotina Padrão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46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err="1" smtClean="0"/>
              <a:t>Mensagem</a:t>
            </a:r>
            <a:r>
              <a:rPr lang="en-US" dirty="0" smtClean="0"/>
              <a:t> </a:t>
            </a:r>
            <a:r>
              <a:rPr lang="en-US" dirty="0" err="1" smtClean="0"/>
              <a:t>única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dirty="0"/>
              <a:t>Responsável por enviar e receber as informações de integração.</a:t>
            </a:r>
          </a:p>
          <a:p>
            <a:endParaRPr lang="pt-BR" dirty="0"/>
          </a:p>
          <a:p>
            <a:r>
              <a:rPr lang="pt-BR" dirty="0"/>
              <a:t>Este deve ser configurado em ambas as marcas para o funcionamento correto.</a:t>
            </a:r>
          </a:p>
          <a:p>
            <a:endParaRPr lang="pt-BR" dirty="0"/>
          </a:p>
          <a:p>
            <a:r>
              <a:rPr lang="pt-BR" dirty="0"/>
              <a:t>Para seu uso não se faz necessário nenhuma instalação além do Protheus.</a:t>
            </a:r>
          </a:p>
          <a:p>
            <a:endParaRPr lang="pt-BR" dirty="0"/>
          </a:p>
          <a:p>
            <a:r>
              <a:rPr lang="pt-BR" dirty="0"/>
              <a:t>Este pode trabalhar de maneira síncrona ou assíncrona.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734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err="1" smtClean="0"/>
              <a:t>Mensagem</a:t>
            </a:r>
            <a:r>
              <a:rPr lang="en-US" dirty="0" smtClean="0"/>
              <a:t> </a:t>
            </a:r>
            <a:r>
              <a:rPr lang="en-US" dirty="0" err="1" smtClean="0"/>
              <a:t>única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718532" y="1532964"/>
            <a:ext cx="11389939" cy="6575425"/>
          </a:xfrm>
        </p:spPr>
        <p:txBody>
          <a:bodyPr/>
          <a:lstStyle/>
          <a:p>
            <a:r>
              <a:rPr lang="pt-BR" dirty="0"/>
              <a:t>Os </a:t>
            </a:r>
            <a:r>
              <a:rPr lang="pt-BR" dirty="0" err="1"/>
              <a:t>adapters</a:t>
            </a:r>
            <a:r>
              <a:rPr lang="pt-BR" dirty="0"/>
              <a:t> são rotina de apoio que irão "traduzir" as informações que são enviadas e recebidas pelo Protheus, também são responsáveis para tratar alguma regra de negocio especifica da marca quando há divergência.</a:t>
            </a:r>
          </a:p>
          <a:p>
            <a:endParaRPr lang="pt-BR" dirty="0"/>
          </a:p>
          <a:p>
            <a:r>
              <a:rPr lang="pt-BR" dirty="0"/>
              <a:t>Um </a:t>
            </a:r>
            <a:r>
              <a:rPr lang="pt-BR" dirty="0" err="1"/>
              <a:t>adapter</a:t>
            </a:r>
            <a:r>
              <a:rPr lang="pt-BR" dirty="0"/>
              <a:t> é feito para uma rotina especifica, e é nomeado, com o padrão, de I apos o modulo no arquivo, um exemplo: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dirty="0"/>
              <a:t>Cadastro de Cliente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dirty="0"/>
              <a:t>MATA030(fonte padrão)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dirty="0"/>
              <a:t>MATI030(fonte do </a:t>
            </a:r>
            <a:r>
              <a:rPr lang="pt-BR" dirty="0" err="1"/>
              <a:t>Adapter</a:t>
            </a:r>
            <a:r>
              <a:rPr lang="pt-BR" dirty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278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Slide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0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Conteúdo2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Conteúdo3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Vídeo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Encerramento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apa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bjetivos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Agenda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Separata1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Separata2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Separata3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Separata4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Conteúdo1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1470</TotalTime>
  <Words>787</Words>
  <Application>Microsoft Office PowerPoint</Application>
  <PresentationFormat>Personalizar</PresentationFormat>
  <Paragraphs>149</Paragraphs>
  <Slides>28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13</vt:i4>
      </vt:variant>
      <vt:variant>
        <vt:lpstr>Títulos de slides</vt:lpstr>
      </vt:variant>
      <vt:variant>
        <vt:i4>28</vt:i4>
      </vt:variant>
    </vt:vector>
  </HeadingPairs>
  <TitlesOfParts>
    <vt:vector size="47" baseType="lpstr">
      <vt:lpstr>Arial</vt:lpstr>
      <vt:lpstr>Arial Narrow</vt:lpstr>
      <vt:lpstr>Calibri</vt:lpstr>
      <vt:lpstr>Courier New</vt:lpstr>
      <vt:lpstr>Wingdings</vt:lpstr>
      <vt:lpstr>ヒラギノ角ゴ Pro W3</vt:lpstr>
      <vt:lpstr>Blank Slide</vt:lpstr>
      <vt:lpstr>Capa</vt:lpstr>
      <vt:lpstr>Objetivos</vt:lpstr>
      <vt:lpstr>Agenda</vt:lpstr>
      <vt:lpstr>Separata1</vt:lpstr>
      <vt:lpstr>Separata2</vt:lpstr>
      <vt:lpstr>Separata3</vt:lpstr>
      <vt:lpstr>Separata4</vt:lpstr>
      <vt:lpstr>Conteúdo1</vt:lpstr>
      <vt:lpstr>Conteúdo2</vt:lpstr>
      <vt:lpstr>Conteúdo3</vt:lpstr>
      <vt:lpstr>Vídeo</vt:lpstr>
      <vt:lpstr>Encerramento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Renato Goes Ito</cp:lastModifiedBy>
  <cp:revision>165</cp:revision>
  <cp:lastPrinted>2017-01-30T19:00:37Z</cp:lastPrinted>
  <dcterms:created xsi:type="dcterms:W3CDTF">2017-01-30T18:54:37Z</dcterms:created>
  <dcterms:modified xsi:type="dcterms:W3CDTF">2017-07-19T11:35:19Z</dcterms:modified>
</cp:coreProperties>
</file>