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8.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9.xml" ContentType="application/vnd.openxmlformats-officedocument.theme+xml"/>
  <Override PartName="/ppt/slideLayouts/slideLayout23.xml" ContentType="application/vnd.openxmlformats-officedocument.presentationml.slideLayout+xml"/>
  <Override PartName="/ppt/theme/theme10.xml" ContentType="application/vnd.openxmlformats-officedocument.theme+xml"/>
  <Override PartName="/ppt/slideLayouts/slideLayout2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62"/>
  </p:notesMasterIdLst>
  <p:handoutMasterIdLst>
    <p:handoutMasterId r:id="rId63"/>
  </p:handoutMasterIdLst>
  <p:sldIdLst>
    <p:sldId id="274" r:id="rId12"/>
    <p:sldId id="377" r:id="rId13"/>
    <p:sldId id="366" r:id="rId14"/>
    <p:sldId id="376" r:id="rId15"/>
    <p:sldId id="379" r:id="rId16"/>
    <p:sldId id="380" r:id="rId17"/>
    <p:sldId id="393" r:id="rId18"/>
    <p:sldId id="396" r:id="rId19"/>
    <p:sldId id="382" r:id="rId20"/>
    <p:sldId id="384" r:id="rId21"/>
    <p:sldId id="387" r:id="rId22"/>
    <p:sldId id="388" r:id="rId23"/>
    <p:sldId id="389" r:id="rId24"/>
    <p:sldId id="390" r:id="rId25"/>
    <p:sldId id="381" r:id="rId26"/>
    <p:sldId id="391" r:id="rId27"/>
    <p:sldId id="392" r:id="rId28"/>
    <p:sldId id="397" r:id="rId29"/>
    <p:sldId id="395" r:id="rId30"/>
    <p:sldId id="399" r:id="rId31"/>
    <p:sldId id="400" r:id="rId32"/>
    <p:sldId id="401" r:id="rId33"/>
    <p:sldId id="383" r:id="rId34"/>
    <p:sldId id="427" r:id="rId35"/>
    <p:sldId id="403" r:id="rId36"/>
    <p:sldId id="404" r:id="rId37"/>
    <p:sldId id="405" r:id="rId38"/>
    <p:sldId id="407" r:id="rId39"/>
    <p:sldId id="408" r:id="rId40"/>
    <p:sldId id="409" r:id="rId41"/>
    <p:sldId id="410" r:id="rId42"/>
    <p:sldId id="411" r:id="rId43"/>
    <p:sldId id="412" r:id="rId44"/>
    <p:sldId id="414" r:id="rId45"/>
    <p:sldId id="415" r:id="rId46"/>
    <p:sldId id="416" r:id="rId47"/>
    <p:sldId id="417" r:id="rId48"/>
    <p:sldId id="418" r:id="rId49"/>
    <p:sldId id="420" r:id="rId50"/>
    <p:sldId id="419" r:id="rId51"/>
    <p:sldId id="422" r:id="rId52"/>
    <p:sldId id="426" r:id="rId53"/>
    <p:sldId id="425" r:id="rId54"/>
    <p:sldId id="428" r:id="rId55"/>
    <p:sldId id="432" r:id="rId56"/>
    <p:sldId id="429" r:id="rId57"/>
    <p:sldId id="430" r:id="rId58"/>
    <p:sldId id="431" r:id="rId59"/>
    <p:sldId id="424" r:id="rId60"/>
    <p:sldId id="288" r:id="rId61"/>
  </p:sldIdLst>
  <p:sldSz cx="16249650" cy="9144000"/>
  <p:notesSz cx="6858000" cy="9144000"/>
  <p:embeddedFontLst>
    <p:embeddedFont>
      <p:font typeface="Arial Narrow" panose="020B0606020202030204" pitchFamily="34" charset="0"/>
      <p:regular r:id="rId64"/>
      <p:bold r:id="rId65"/>
      <p:italic r:id="rId66"/>
      <p:boldItalic r:id="rId67"/>
    </p:embeddedFont>
    <p:embeddedFont>
      <p:font typeface="Calibri" panose="020F0502020204030204" pitchFamily="34" charset="0"/>
      <p:regular r:id="rId68"/>
      <p:bold r:id="rId69"/>
      <p:italic r:id="rId70"/>
      <p:boldItalic r:id="rId71"/>
    </p:embeddedFont>
    <p:embeddedFont>
      <p:font typeface="Verdana" panose="020B0604030504040204" pitchFamily="34" charset="0"/>
      <p:regular r:id="rId72"/>
      <p:bold r:id="rId73"/>
      <p:italic r:id="rId74"/>
      <p:boldItalic r:id="rId75"/>
    </p:embeddedFont>
    <p:embeddedFont>
      <p:font typeface="Lato Black" panose="020B0604020202020204" charset="0"/>
      <p:bold r:id="rId76"/>
      <p:boldItalic r:id="rId77"/>
    </p:embeddedFont>
    <p:embeddedFont>
      <p:font typeface="Lato" panose="020B0604020202020204" charset="0"/>
      <p:regular r:id="rId78"/>
      <p:bold r:id="rId79"/>
      <p:italic r:id="rId80"/>
      <p:boldItalic r:id="rId81"/>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naldo Tapia" initials="RT" lastIdx="0" clrIdx="0">
    <p:extLst>
      <p:ext uri="{19B8F6BF-5375-455C-9EA6-DF929625EA0E}">
        <p15:presenceInfo xmlns:p15="http://schemas.microsoft.com/office/powerpoint/2012/main" userId="S-1-5-21-510092573-1659520265-1847928074-1189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C38"/>
    <a:srgbClr val="ED9C2E"/>
    <a:srgbClr val="FFFFFF"/>
    <a:srgbClr val="807870"/>
    <a:srgbClr val="0D729C"/>
    <a:srgbClr val="272054"/>
    <a:srgbClr val="69A4C3"/>
    <a:srgbClr val="0C9ABE"/>
    <a:srgbClr val="C84A23"/>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87971" autoAdjust="0"/>
  </p:normalViewPr>
  <p:slideViewPr>
    <p:cSldViewPr snapToGrid="0" snapToObjects="1">
      <p:cViewPr varScale="1">
        <p:scale>
          <a:sx n="79" d="100"/>
          <a:sy n="79" d="100"/>
        </p:scale>
        <p:origin x="126" y="19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handoutMaster" Target="handoutMasters/handoutMaster1.xml"/><Relationship Id="rId68" Type="http://schemas.openxmlformats.org/officeDocument/2006/relationships/font" Target="fonts/font5.fntdata"/><Relationship Id="rId76" Type="http://schemas.openxmlformats.org/officeDocument/2006/relationships/font" Target="fonts/font13.fntdata"/><Relationship Id="rId84"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font" Target="fonts/font3.fntdata"/><Relationship Id="rId74" Type="http://schemas.openxmlformats.org/officeDocument/2006/relationships/font" Target="fonts/font11.fntdata"/><Relationship Id="rId79" Type="http://schemas.openxmlformats.org/officeDocument/2006/relationships/font" Target="fonts/font16.fntdata"/><Relationship Id="rId5" Type="http://schemas.openxmlformats.org/officeDocument/2006/relationships/slideMaster" Target="slideMasters/slideMaster5.xml"/><Relationship Id="rId61" Type="http://schemas.openxmlformats.org/officeDocument/2006/relationships/slide" Target="slides/slide50.xml"/><Relationship Id="rId82" Type="http://schemas.openxmlformats.org/officeDocument/2006/relationships/commentAuthors" Target="commentAuthors.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font" Target="fonts/font1.fntdata"/><Relationship Id="rId69" Type="http://schemas.openxmlformats.org/officeDocument/2006/relationships/font" Target="fonts/font6.fntdata"/><Relationship Id="rId77" Type="http://schemas.openxmlformats.org/officeDocument/2006/relationships/font" Target="fonts/font14.fntdata"/><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font" Target="fonts/font9.fntdata"/><Relationship Id="rId80" Type="http://schemas.openxmlformats.org/officeDocument/2006/relationships/font" Target="fonts/font17.fntdata"/><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font" Target="fonts/font4.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notesMaster" Target="notesMasters/notesMaster1.xml"/><Relationship Id="rId70" Type="http://schemas.openxmlformats.org/officeDocument/2006/relationships/font" Target="fonts/font7.fntdata"/><Relationship Id="rId75" Type="http://schemas.openxmlformats.org/officeDocument/2006/relationships/font" Target="fonts/font12.fntdata"/><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font" Target="fonts/font2.fntdata"/><Relationship Id="rId73" Type="http://schemas.openxmlformats.org/officeDocument/2006/relationships/font" Target="fonts/font10.fntdata"/><Relationship Id="rId78" Type="http://schemas.openxmlformats.org/officeDocument/2006/relationships/font" Target="fonts/font15.fntdata"/><Relationship Id="rId81" Type="http://schemas.openxmlformats.org/officeDocument/2006/relationships/font" Target="fonts/font18.fntdata"/><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30/07/2019</a:t>
            </a:fld>
            <a:endParaRPr lang="pt-B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dirty="0"/>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30/07/2019</a:t>
            </a:fld>
            <a:endParaRPr lang="pt-BR" dirty="0"/>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dirty="0"/>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dirty="0"/>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27</a:t>
            </a:fld>
            <a:endParaRPr lang="pt-BR" dirty="0"/>
          </a:p>
        </p:txBody>
      </p:sp>
    </p:spTree>
    <p:extLst>
      <p:ext uri="{BB962C8B-B14F-4D97-AF65-F5344CB8AC3E}">
        <p14:creationId xmlns:p14="http://schemas.microsoft.com/office/powerpoint/2010/main" val="414778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g"/><Relationship Id="rId1" Type="http://schemas.openxmlformats.org/officeDocument/2006/relationships/slideMaster" Target="../slideMasters/slideMaster8.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emf"/><Relationship Id="rId7" Type="http://schemas.microsoft.com/office/2007/relationships/hdphoto" Target="../media/hdphoto2.wdp"/><Relationship Id="rId2" Type="http://schemas.openxmlformats.org/officeDocument/2006/relationships/image" Target="../media/image17.jpg"/><Relationship Id="rId1" Type="http://schemas.openxmlformats.org/officeDocument/2006/relationships/slideMaster" Target="../slideMasters/slideMaster11.xml"/><Relationship Id="rId6" Type="http://schemas.openxmlformats.org/officeDocument/2006/relationships/image" Target="../media/image20.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4080802778"/>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284890568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dirty="0">
                <a:solidFill>
                  <a:schemeClr val="bg1"/>
                </a:solidFill>
                <a:latin typeface="Lato" panose="020F0502020204030203" pitchFamily="34" charset="77"/>
              </a:rPr>
              <a:t>TODOS OS DIREITOS RESERVADOS</a:t>
            </a:r>
            <a:endParaRPr lang="pt-BR" sz="850" b="0" i="0" spc="150" baseline="0" dirty="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dirty="0">
                <a:solidFill>
                  <a:schemeClr val="bg1"/>
                </a:solidFill>
                <a:latin typeface="Lato Black" panose="020F0502020204030203" pitchFamily="34" charset="77"/>
              </a:rPr>
              <a:t>2018</a:t>
            </a:r>
            <a:endParaRPr lang="pt-BR" sz="1800" b="1" i="0" spc="150" baseline="0" dirty="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dirty="0"/>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dirty="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0533561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dirty="0"/>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dirty="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dirty="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0.xml"/><Relationship Id="rId1" Type="http://schemas.openxmlformats.org/officeDocument/2006/relationships/slideLayout" Target="../slideLayouts/slideLayout23.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7.png"/><Relationship Id="rId4" Type="http://schemas.openxmlformats.org/officeDocument/2006/relationships/slideLayout" Target="../slideLayouts/slideLayout11.xml"/><Relationship Id="rId9"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7.xml"/><Relationship Id="rId7" Type="http://schemas.openxmlformats.org/officeDocument/2006/relationships/theme" Target="../theme/theme8.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 id="2147483739" r:id="rId2"/>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38" r:id="rId6"/>
    <p:sldLayoutId id="2147483740" r:id="rId7"/>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17.xml"/><Relationship Id="rId7"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8.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slide" Target="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33.xml"/><Relationship Id="rId18" Type="http://schemas.openxmlformats.org/officeDocument/2006/relationships/slide" Target="slide41.xml"/><Relationship Id="rId3" Type="http://schemas.openxmlformats.org/officeDocument/2006/relationships/slide" Target="slide27.xml"/><Relationship Id="rId7" Type="http://schemas.openxmlformats.org/officeDocument/2006/relationships/slide" Target="slide37.xml"/><Relationship Id="rId12" Type="http://schemas.openxmlformats.org/officeDocument/2006/relationships/slide" Target="slide26.xml"/><Relationship Id="rId17" Type="http://schemas.openxmlformats.org/officeDocument/2006/relationships/slide" Target="slide42.xml"/><Relationship Id="rId2" Type="http://schemas.openxmlformats.org/officeDocument/2006/relationships/slide" Target="slide45.xml"/><Relationship Id="rId16" Type="http://schemas.openxmlformats.org/officeDocument/2006/relationships/slide" Target="slide38.xml"/><Relationship Id="rId1" Type="http://schemas.openxmlformats.org/officeDocument/2006/relationships/slideLayout" Target="../slideLayouts/slideLayout8.xml"/><Relationship Id="rId6" Type="http://schemas.openxmlformats.org/officeDocument/2006/relationships/slide" Target="slide25.xml"/><Relationship Id="rId11" Type="http://schemas.openxmlformats.org/officeDocument/2006/relationships/slide" Target="slide28.xml"/><Relationship Id="rId5" Type="http://schemas.openxmlformats.org/officeDocument/2006/relationships/slide" Target="slide39.xml"/><Relationship Id="rId15" Type="http://schemas.openxmlformats.org/officeDocument/2006/relationships/slide" Target="slide34.xml"/><Relationship Id="rId10" Type="http://schemas.openxmlformats.org/officeDocument/2006/relationships/slide" Target="slide30.xml"/><Relationship Id="rId19" Type="http://schemas.openxmlformats.org/officeDocument/2006/relationships/slide" Target="slide43.xml"/><Relationship Id="rId4" Type="http://schemas.openxmlformats.org/officeDocument/2006/relationships/slide" Target="slide40.xml"/><Relationship Id="rId9" Type="http://schemas.openxmlformats.org/officeDocument/2006/relationships/slide" Target="slide32.xml"/><Relationship Id="rId14" Type="http://schemas.openxmlformats.org/officeDocument/2006/relationships/slide" Target="slide44.xml"/></Relationships>
</file>

<file path=ppt/slides/_rels/slide2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slide" Target="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hyperlink" Target="http://interno.totvs.com/mktfiles/tdiportais/helponlineprotheus/p12/portuguese/sigafat_m.htm" TargetMode="Externa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5" Type="http://schemas.openxmlformats.org/officeDocument/2006/relationships/image" Target="../media/image51.gif"/><Relationship Id="rId4" Type="http://schemas.openxmlformats.org/officeDocument/2006/relationships/slide" Target="slide24.xml"/></Relationships>
</file>

<file path=ppt/slides/_rels/slide3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2.gi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7.gi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58.png"/><Relationship Id="rId1" Type="http://schemas.openxmlformats.org/officeDocument/2006/relationships/slideLayout" Target="../slideLayouts/slideLayout8.xml"/><Relationship Id="rId4" Type="http://schemas.openxmlformats.org/officeDocument/2006/relationships/image" Target="../media/image59.gif"/></Relationships>
</file>

<file path=ppt/slides/_rels/slide4.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image" Target="../media/image60.png"/><Relationship Id="rId1" Type="http://schemas.openxmlformats.org/officeDocument/2006/relationships/slideLayout" Target="../slideLayouts/slideLayout8.xml"/><Relationship Id="rId4" Type="http://schemas.openxmlformats.org/officeDocument/2006/relationships/image" Target="../media/image61.gif"/></Relationships>
</file>

<file path=ppt/slides/_rels/slide41.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slide" Target="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hyperlink" Target="http://tdn.totvs.com/pages/viewpage.action?pageId=329024579" TargetMode="External"/><Relationship Id="rId2" Type="http://schemas.openxmlformats.org/officeDocument/2006/relationships/hyperlink" Target="http://tdn.totvs.com/display/PROT/FAT0035_Descontos_no_Pedido_de_Venda" TargetMode="External"/><Relationship Id="rId1" Type="http://schemas.openxmlformats.org/officeDocument/2006/relationships/slideLayout" Target="../slideLayouts/slideLayout8.xml"/><Relationship Id="rId6" Type="http://schemas.openxmlformats.org/officeDocument/2006/relationships/slide" Target="slide24.xml"/><Relationship Id="rId5" Type="http://schemas.openxmlformats.org/officeDocument/2006/relationships/hyperlink" Target="http://tdn.totvs.com/pages/viewpage.action?pageId=238028227" TargetMode="External"/><Relationship Id="rId4" Type="http://schemas.openxmlformats.org/officeDocument/2006/relationships/hyperlink" Target="http://tdn.totvs.com/pages/viewpage.action?pageId=235598457"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tdn.totvs.com/pages/viewpage.action?pageId=240310845" TargetMode="External"/><Relationship Id="rId2" Type="http://schemas.openxmlformats.org/officeDocument/2006/relationships/hyperlink" Target="http://tdn.totvs.com/pages/viewpage.action?pageId=239024024" TargetMode="External"/><Relationship Id="rId1" Type="http://schemas.openxmlformats.org/officeDocument/2006/relationships/slideLayout" Target="../slideLayouts/slideLayout8.xml"/><Relationship Id="rId6" Type="http://schemas.openxmlformats.org/officeDocument/2006/relationships/slide" Target="slide24.xml"/><Relationship Id="rId5" Type="http://schemas.openxmlformats.org/officeDocument/2006/relationships/hyperlink" Target="http://tdn.totvs.com/pages/viewpage.action?pageId=267794836" TargetMode="External"/><Relationship Id="rId4" Type="http://schemas.openxmlformats.org/officeDocument/2006/relationships/hyperlink" Target="http://tdn.totvs.com/pages/releaseview.action?pageId=265784064"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tdn.totvs.com/pages/viewpage.action?pageId=330839110#FAT0242Libera%C3%A7%C3%B5es/BloqueiosdoPedidodeVendas-2%C2%AAAn%C3%A1lise:Libera%C3%A7%C3%A3odeCr%C3%A9ditodeCliente" TargetMode="External"/><Relationship Id="rId2" Type="http://schemas.openxmlformats.org/officeDocument/2006/relationships/hyperlink" Target="http://tdn.totvs.com/pages/viewpage.action?pageId=272154667" TargetMode="External"/><Relationship Id="rId1" Type="http://schemas.openxmlformats.org/officeDocument/2006/relationships/slideLayout" Target="../slideLayouts/slideLayout8.xml"/><Relationship Id="rId5" Type="http://schemas.openxmlformats.org/officeDocument/2006/relationships/slide" Target="slide24.xml"/><Relationship Id="rId4" Type="http://schemas.openxmlformats.org/officeDocument/2006/relationships/hyperlink" Target="http://tdn.totvs.com/pages/viewpage.action?pageId=446701767"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tdn.totvs.com/display/PROT/FAQs+-+Faturamento" TargetMode="External"/><Relationship Id="rId2" Type="http://schemas.openxmlformats.org/officeDocument/2006/relationships/hyperlink" Target="http://universidade.totvs.com/portal/p/10099/home" TargetMode="External"/><Relationship Id="rId1" Type="http://schemas.openxmlformats.org/officeDocument/2006/relationships/slideLayout" Target="../slideLayouts/slideLayout8.xml"/><Relationship Id="rId6" Type="http://schemas.openxmlformats.org/officeDocument/2006/relationships/hyperlink" Target="https://centraldeatendimento.totvs.com/hc/pt-br/sections/115000440028-Servi%C3%A7os-Faturamento" TargetMode="External"/><Relationship Id="rId5" Type="http://schemas.openxmlformats.org/officeDocument/2006/relationships/hyperlink" Target="http://interno.totvs.com/mktfiles/tdiportais/helponlineprotheus/p12/portuguese/sigafat.htm" TargetMode="External"/><Relationship Id="rId4" Type="http://schemas.openxmlformats.org/officeDocument/2006/relationships/hyperlink" Target="http://tdn.totvs.com/display/PROT/Faturamento+-+Protheus+1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hyperlink" Target="mailto:fernanda.santos@totvs.com.br" TargetMode="Externa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slide" Target="slide12.xml"/><Relationship Id="rId2" Type="http://schemas.openxmlformats.org/officeDocument/2006/relationships/slide" Target="slide15.xml"/><Relationship Id="rId16" Type="http://schemas.openxmlformats.org/officeDocument/2006/relationships/slide" Target="slide14.xml"/><Relationship Id="rId1" Type="http://schemas.openxmlformats.org/officeDocument/2006/relationships/slideLayout" Target="../slideLayouts/slideLayout8.xml"/><Relationship Id="rId6" Type="http://schemas.openxmlformats.org/officeDocument/2006/relationships/slide" Target="slide9.xml"/><Relationship Id="rId11" Type="http://schemas.openxmlformats.org/officeDocument/2006/relationships/image" Target="../media/image28.png"/><Relationship Id="rId5" Type="http://schemas.openxmlformats.org/officeDocument/2006/relationships/image" Target="../media/image25.gif"/><Relationship Id="rId15" Type="http://schemas.openxmlformats.org/officeDocument/2006/relationships/image" Target="../media/image30.gif"/><Relationship Id="rId10" Type="http://schemas.openxmlformats.org/officeDocument/2006/relationships/slide" Target="slide11.xml"/><Relationship Id="rId4" Type="http://schemas.openxmlformats.org/officeDocument/2006/relationships/slide" Target="slide8.xml"/><Relationship Id="rId9" Type="http://schemas.openxmlformats.org/officeDocument/2006/relationships/image" Target="../media/image27.png"/><Relationship Id="rId14" Type="http://schemas.openxmlformats.org/officeDocument/2006/relationships/slide" Target="slide13.xml"/></Relationships>
</file>

<file path=ppt/slides/_rels/slide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slide" Target="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slide" Target="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a:xfrm>
            <a:off x="1326168" y="2789854"/>
            <a:ext cx="6230572" cy="2781890"/>
          </a:xfrm>
        </p:spPr>
        <p:txBody>
          <a:bodyPr/>
          <a:lstStyle/>
          <a:p>
            <a:r>
              <a:rPr lang="pt-BR" dirty="0" smtClean="0"/>
              <a:t>SUPORTE TÉCNICO</a:t>
            </a:r>
            <a:endParaRPr lang="pt-BR" dirty="0"/>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a:xfrm>
            <a:off x="1584960" y="6196319"/>
            <a:ext cx="5157216" cy="694811"/>
          </a:xfrm>
        </p:spPr>
        <p:txBody>
          <a:bodyPr/>
          <a:lstStyle/>
          <a:p>
            <a:r>
              <a:rPr lang="pt-BR" dirty="0" smtClean="0"/>
              <a:t>Faturamento 2019</a:t>
            </a:r>
            <a:endParaRPr lang="pt-BR" dirty="0"/>
          </a:p>
        </p:txBody>
      </p:sp>
      <p:sp>
        <p:nvSpPr>
          <p:cNvPr id="5" name="Espaço Reservado para Texto 4"/>
          <p:cNvSpPr>
            <a:spLocks noGrp="1"/>
          </p:cNvSpPr>
          <p:nvPr>
            <p:ph type="body" sz="quarter" idx="11"/>
          </p:nvPr>
        </p:nvSpPr>
        <p:spPr>
          <a:xfrm>
            <a:off x="12857099" y="7827264"/>
            <a:ext cx="1097280" cy="646176"/>
          </a:xfrm>
          <a:solidFill>
            <a:srgbClr val="403C38"/>
          </a:solidFill>
        </p:spPr>
        <p:txBody>
          <a:bodyPr/>
          <a:lstStyle/>
          <a:p>
            <a:pPr algn="ctr"/>
            <a:r>
              <a:rPr lang="pt-BR" b="1" dirty="0" smtClean="0"/>
              <a:t>Julho 2019</a:t>
            </a:r>
            <a:endParaRPr lang="pt-BR" b="1" dirty="0"/>
          </a:p>
        </p:txBody>
      </p:sp>
    </p:spTree>
    <p:extLst>
      <p:ext uri="{BB962C8B-B14F-4D97-AF65-F5344CB8AC3E}">
        <p14:creationId xmlns:p14="http://schemas.microsoft.com/office/powerpoint/2010/main" val="4987778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077288" y="515390"/>
            <a:ext cx="9773123" cy="52471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TES – </a:t>
            </a:r>
            <a:r>
              <a:rPr lang="en-US" dirty="0" err="1" smtClean="0"/>
              <a:t>Tipo</a:t>
            </a:r>
            <a:r>
              <a:rPr lang="en-US" dirty="0" smtClean="0"/>
              <a:t> de entrada e </a:t>
            </a:r>
            <a:r>
              <a:rPr lang="en-US" dirty="0" err="1" smtClean="0"/>
              <a:t>saída</a:t>
            </a:r>
            <a:endParaRPr lang="en-US" dirty="0"/>
          </a:p>
        </p:txBody>
      </p:sp>
      <p:sp>
        <p:nvSpPr>
          <p:cNvPr id="6" name="Retângulo 5"/>
          <p:cNvSpPr/>
          <p:nvPr/>
        </p:nvSpPr>
        <p:spPr>
          <a:xfrm>
            <a:off x="2769193" y="6681787"/>
            <a:ext cx="10290900" cy="2462213"/>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Seu </a:t>
            </a:r>
            <a:r>
              <a:rPr lang="pt-BR" sz="2200" dirty="0">
                <a:solidFill>
                  <a:srgbClr val="4A5C61"/>
                </a:solidFill>
                <a:latin typeface="Arial Narrow"/>
                <a:ea typeface="ヒラギノ角ゴ Pro W3" pitchFamily="-107" charset="-128"/>
                <a:cs typeface="Arial Narrow"/>
              </a:rPr>
              <a:t>preenchimento deve ser efetuado com muito cuidado, pois por meio dele é possível:</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 Controlar entrada e saída dos produtos em estoque</a:t>
            </a:r>
          </a:p>
          <a:p>
            <a:r>
              <a:rPr lang="pt-BR" sz="2200" dirty="0">
                <a:solidFill>
                  <a:srgbClr val="4A5C61"/>
                </a:solidFill>
                <a:latin typeface="Arial Narrow"/>
                <a:ea typeface="ヒラギノ角ゴ Pro W3" pitchFamily="-107" charset="-128"/>
                <a:cs typeface="Arial Narrow"/>
              </a:rPr>
              <a:t>- Calcular os tributos pertinentes aos documentos fiscais</a:t>
            </a:r>
          </a:p>
          <a:p>
            <a:r>
              <a:rPr lang="pt-BR" sz="2200" dirty="0">
                <a:solidFill>
                  <a:srgbClr val="4A5C61"/>
                </a:solidFill>
                <a:latin typeface="Arial Narrow"/>
                <a:ea typeface="ヒラギノ角ゴ Pro W3" pitchFamily="-107" charset="-128"/>
                <a:cs typeface="Arial Narrow"/>
              </a:rPr>
              <a:t>- Geração de títulos a receber no financeiro</a:t>
            </a:r>
          </a:p>
          <a:p>
            <a:endParaRPr lang="pt-BR" sz="2200" dirty="0">
              <a:latin typeface="Arial Narrow" panose="020B0606020202030204" pitchFamily="34" charset="0"/>
            </a:endParaRPr>
          </a:p>
        </p:txBody>
      </p:sp>
      <p:sp>
        <p:nvSpPr>
          <p:cNvPr id="7" name="Seta para a esquerda 6">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0109" y="2016085"/>
            <a:ext cx="8515350" cy="4648200"/>
          </a:xfrm>
          <a:prstGeom prst="rect">
            <a:avLst/>
          </a:prstGeom>
        </p:spPr>
      </p:pic>
      <p:sp>
        <p:nvSpPr>
          <p:cNvPr id="9" name="Retângulo 8"/>
          <p:cNvSpPr/>
          <p:nvPr/>
        </p:nvSpPr>
        <p:spPr>
          <a:xfrm>
            <a:off x="432178" y="2299760"/>
            <a:ext cx="389704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Tipo de Entrada e Saída (TES) é </a:t>
            </a:r>
            <a:r>
              <a:rPr lang="pt-BR" sz="2400" dirty="0" smtClean="0">
                <a:solidFill>
                  <a:srgbClr val="4A5C61"/>
                </a:solidFill>
                <a:latin typeface="Arial Narrow"/>
                <a:ea typeface="ヒラギノ角ゴ Pro W3" pitchFamily="-107" charset="-128"/>
                <a:cs typeface="Arial Narrow"/>
              </a:rPr>
              <a:t>responsável </a:t>
            </a:r>
            <a:r>
              <a:rPr lang="pt-BR" sz="2400" dirty="0">
                <a:solidFill>
                  <a:srgbClr val="4A5C61"/>
                </a:solidFill>
                <a:latin typeface="Arial Narrow"/>
                <a:ea typeface="ヒラギノ角ゴ Pro W3" pitchFamily="-107" charset="-128"/>
                <a:cs typeface="Arial Narrow"/>
              </a:rPr>
              <a:t>pela correta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classificação </a:t>
            </a:r>
            <a:r>
              <a:rPr lang="pt-BR" sz="2400" dirty="0">
                <a:solidFill>
                  <a:srgbClr val="4A5C61"/>
                </a:solidFill>
                <a:latin typeface="Arial Narrow"/>
                <a:ea typeface="ヒラギノ角ゴ Pro W3" pitchFamily="-107" charset="-128"/>
                <a:cs typeface="Arial Narrow"/>
              </a:rPr>
              <a:t>dos documentos fiscais </a:t>
            </a:r>
            <a:r>
              <a:rPr lang="pt-BR" sz="2400" dirty="0" smtClean="0">
                <a:solidFill>
                  <a:srgbClr val="4A5C61"/>
                </a:solidFill>
                <a:latin typeface="Arial Narrow"/>
                <a:ea typeface="ヒラギノ角ゴ Pro W3" pitchFamily="-107" charset="-128"/>
                <a:cs typeface="Arial Narrow"/>
              </a:rPr>
              <a:t> de </a:t>
            </a:r>
            <a:r>
              <a:rPr lang="pt-BR" sz="2400" dirty="0">
                <a:solidFill>
                  <a:srgbClr val="4A5C61"/>
                </a:solidFill>
                <a:latin typeface="Arial Narrow"/>
                <a:ea typeface="ヒラギノ角ゴ Pro W3" pitchFamily="-107" charset="-128"/>
                <a:cs typeface="Arial Narrow"/>
              </a:rPr>
              <a:t>entrada e saída </a:t>
            </a:r>
            <a:r>
              <a:rPr lang="pt-BR" sz="2400" dirty="0" smtClean="0">
                <a:solidFill>
                  <a:srgbClr val="4A5C61"/>
                </a:solidFill>
                <a:latin typeface="Arial Narrow"/>
                <a:ea typeface="ヒラギノ角ゴ Pro W3" pitchFamily="-107" charset="-128"/>
                <a:cs typeface="Arial Narrow"/>
              </a:rPr>
              <a:t>registrados </a:t>
            </a:r>
            <a:r>
              <a:rPr lang="pt-BR" sz="2400" dirty="0">
                <a:solidFill>
                  <a:srgbClr val="4A5C61"/>
                </a:solidFill>
                <a:latin typeface="Arial Narrow"/>
                <a:ea typeface="ヒラギノ角ゴ Pro W3" pitchFamily="-107" charset="-128"/>
                <a:cs typeface="Arial Narrow"/>
              </a:rPr>
              <a:t>no </a:t>
            </a:r>
            <a:r>
              <a:rPr lang="pt-BR" sz="2400" dirty="0" smtClean="0">
                <a:solidFill>
                  <a:srgbClr val="4A5C61"/>
                </a:solidFill>
                <a:latin typeface="Arial Narrow"/>
                <a:ea typeface="ヒラギノ角ゴ Pro W3" pitchFamily="-107" charset="-128"/>
                <a:cs typeface="Arial Narrow"/>
              </a:rPr>
              <a:t>sistema</a:t>
            </a:r>
            <a:r>
              <a:rPr lang="pt-BR" sz="2400" dirty="0">
                <a:solidFill>
                  <a:srgbClr val="4A5C61"/>
                </a:solidFill>
                <a:latin typeface="Arial Narrow"/>
                <a:ea typeface="ヒラギノ角ゴ Pro W3" pitchFamily="-107" charset="-128"/>
                <a:cs typeface="Arial Narrow"/>
              </a:rPr>
              <a:t>, sendo assim obrigatório </a:t>
            </a:r>
            <a:r>
              <a:rPr lang="pt-BR" sz="2400" dirty="0" smtClean="0">
                <a:solidFill>
                  <a:srgbClr val="4A5C61"/>
                </a:solidFill>
                <a:latin typeface="Arial Narrow"/>
                <a:ea typeface="ヒラギノ角ゴ Pro W3" pitchFamily="-107" charset="-128"/>
                <a:cs typeface="Arial Narrow"/>
              </a:rPr>
              <a:t>na </a:t>
            </a:r>
            <a:r>
              <a:rPr lang="pt-BR" sz="2400" dirty="0">
                <a:solidFill>
                  <a:srgbClr val="4A5C61"/>
                </a:solidFill>
                <a:latin typeface="Arial Narrow"/>
                <a:ea typeface="ヒラギノ角ゴ Pro W3" pitchFamily="-107" charset="-128"/>
                <a:cs typeface="Arial Narrow"/>
              </a:rPr>
              <a:t>inclusão destes documentos. </a:t>
            </a:r>
            <a:endParaRPr lang="pt-BR" dirty="0"/>
          </a:p>
        </p:txBody>
      </p:sp>
    </p:spTree>
    <p:extLst>
      <p:ext uri="{BB962C8B-B14F-4D97-AF65-F5344CB8AC3E}">
        <p14:creationId xmlns:p14="http://schemas.microsoft.com/office/powerpoint/2010/main" val="24541476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187016" y="520358"/>
            <a:ext cx="91518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Condições</a:t>
            </a:r>
            <a:r>
              <a:rPr lang="en-US" dirty="0" smtClean="0"/>
              <a:t> </a:t>
            </a:r>
            <a:r>
              <a:rPr lang="en-US" dirty="0" err="1" smtClean="0"/>
              <a:t>Pagamento</a:t>
            </a:r>
            <a:endParaRPr lang="en-US" dirty="0"/>
          </a:p>
        </p:txBody>
      </p:sp>
      <p:sp>
        <p:nvSpPr>
          <p:cNvPr id="7" name="Retângulo 6"/>
          <p:cNvSpPr/>
          <p:nvPr/>
        </p:nvSpPr>
        <p:spPr>
          <a:xfrm>
            <a:off x="485075" y="4802276"/>
            <a:ext cx="5454602" cy="1446550"/>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Conforme o tipo da condição, o sistema irá tratar de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forma </a:t>
            </a:r>
            <a:r>
              <a:rPr lang="pt-BR" sz="2200" dirty="0">
                <a:solidFill>
                  <a:srgbClr val="4A5C61"/>
                </a:solidFill>
                <a:latin typeface="Arial Narrow"/>
                <a:ea typeface="ヒラギノ角ゴ Pro W3" pitchFamily="-107" charset="-128"/>
                <a:cs typeface="Arial Narrow"/>
              </a:rPr>
              <a:t>diferenciada o conteúdo dos campos </a:t>
            </a:r>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Código" e "Cond. </a:t>
            </a:r>
            <a:r>
              <a:rPr lang="pt-BR" sz="2200" dirty="0" err="1">
                <a:solidFill>
                  <a:srgbClr val="4A5C61"/>
                </a:solidFill>
                <a:latin typeface="Arial Narrow"/>
                <a:ea typeface="ヒラギノ角ゴ Pro W3" pitchFamily="-107" charset="-128"/>
                <a:cs typeface="Arial Narrow"/>
              </a:rPr>
              <a:t>Pagto</a:t>
            </a:r>
            <a:r>
              <a:rPr lang="pt-BR" sz="2200" dirty="0" smtClean="0">
                <a:solidFill>
                  <a:srgbClr val="4A5C61"/>
                </a:solidFill>
                <a:latin typeface="Arial Narrow"/>
                <a:ea typeface="ヒラギノ角ゴ Pro W3" pitchFamily="-107" charset="-128"/>
                <a:cs typeface="Arial Narrow"/>
              </a:rPr>
              <a:t>“.</a:t>
            </a:r>
          </a:p>
          <a:p>
            <a:endParaRPr lang="pt-BR" sz="2200" dirty="0">
              <a:latin typeface="Arial Narrow" panose="020B0606020202030204" pitchFamily="34" charset="0"/>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0468" y="1765475"/>
            <a:ext cx="8515350" cy="4648200"/>
          </a:xfrm>
          <a:prstGeom prst="rect">
            <a:avLst/>
          </a:prstGeom>
        </p:spPr>
      </p:pic>
      <p:sp>
        <p:nvSpPr>
          <p:cNvPr id="5" name="Retângulo 4"/>
          <p:cNvSpPr/>
          <p:nvPr/>
        </p:nvSpPr>
        <p:spPr>
          <a:xfrm>
            <a:off x="485075" y="1908128"/>
            <a:ext cx="5083388" cy="2677656"/>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As negociações de compras e vendas de </a:t>
            </a:r>
            <a:endParaRPr lang="pt-BR" sz="2400" dirty="0" smtClean="0">
              <a:solidFill>
                <a:srgbClr val="4A5C61"/>
              </a:solidFill>
              <a:latin typeface="Arial Narrow"/>
              <a:ea typeface="ヒラギノ角ゴ Pro W3" pitchFamily="-107" charset="-128"/>
              <a:cs typeface="Arial Narrow"/>
            </a:endParaRPr>
          </a:p>
          <a:p>
            <a:r>
              <a:rPr lang="pt-BR" sz="2400" dirty="0" smtClean="0">
                <a:solidFill>
                  <a:srgbClr val="4A5C61"/>
                </a:solidFill>
                <a:latin typeface="Arial Narrow"/>
                <a:ea typeface="ヒラギノ角ゴ Pro W3" pitchFamily="-107" charset="-128"/>
                <a:cs typeface="Arial Narrow"/>
              </a:rPr>
              <a:t>produtos </a:t>
            </a:r>
            <a:r>
              <a:rPr lang="pt-BR" sz="2400" dirty="0">
                <a:solidFill>
                  <a:srgbClr val="4A5C61"/>
                </a:solidFill>
                <a:latin typeface="Arial Narrow"/>
                <a:ea typeface="ヒラギノ角ゴ Pro W3" pitchFamily="-107" charset="-128"/>
                <a:cs typeface="Arial Narrow"/>
              </a:rPr>
              <a:t>ou serviços, </a:t>
            </a:r>
            <a:r>
              <a:rPr lang="pt-BR" sz="2400" dirty="0" smtClean="0">
                <a:solidFill>
                  <a:srgbClr val="4A5C61"/>
                </a:solidFill>
                <a:latin typeface="Arial Narrow"/>
                <a:ea typeface="ヒラギノ角ゴ Pro W3" pitchFamily="-107" charset="-128"/>
                <a:cs typeface="Arial Narrow"/>
              </a:rPr>
              <a:t>normalmente</a:t>
            </a:r>
            <a:r>
              <a:rPr lang="pt-BR" sz="2400" dirty="0">
                <a:solidFill>
                  <a:srgbClr val="4A5C61"/>
                </a:solidFill>
                <a:latin typeface="Arial Narrow"/>
                <a:ea typeface="ヒラギノ角ゴ Pro W3" pitchFamily="-107" charset="-128"/>
                <a:cs typeface="Arial Narrow"/>
              </a:rPr>
              <a:t>, se baseiam </a:t>
            </a:r>
            <a:r>
              <a:rPr lang="pt-BR" sz="2400" dirty="0" smtClean="0">
                <a:solidFill>
                  <a:srgbClr val="4A5C61"/>
                </a:solidFill>
                <a:latin typeface="Arial Narrow"/>
                <a:ea typeface="ヒラギノ角ゴ Pro W3" pitchFamily="-107" charset="-128"/>
                <a:cs typeface="Arial Narrow"/>
              </a:rPr>
              <a:t> nas </a:t>
            </a:r>
            <a:r>
              <a:rPr lang="pt-BR" sz="2400" dirty="0">
                <a:solidFill>
                  <a:srgbClr val="4A5C61"/>
                </a:solidFill>
                <a:latin typeface="Arial Narrow"/>
                <a:ea typeface="ヒラギノ角ゴ Pro W3" pitchFamily="-107" charset="-128"/>
                <a:cs typeface="Arial Narrow"/>
              </a:rPr>
              <a:t>condições de pagamento. </a:t>
            </a:r>
          </a:p>
          <a:p>
            <a:r>
              <a:rPr lang="pt-BR" sz="2400" dirty="0">
                <a:solidFill>
                  <a:srgbClr val="4A5C61"/>
                </a:solidFill>
                <a:latin typeface="Arial Narrow"/>
                <a:ea typeface="ヒラギノ角ゴ Pro W3" pitchFamily="-107" charset="-128"/>
                <a:cs typeface="Arial Narrow"/>
              </a:rPr>
              <a:t>Elas determinam como e quando serão efetuados os </a:t>
            </a:r>
            <a:r>
              <a:rPr lang="pt-BR" sz="2400" dirty="0" smtClean="0">
                <a:solidFill>
                  <a:srgbClr val="4A5C61"/>
                </a:solidFill>
                <a:latin typeface="Arial Narrow"/>
                <a:ea typeface="ヒラギノ角ゴ Pro W3" pitchFamily="-107" charset="-128"/>
                <a:cs typeface="Arial Narrow"/>
              </a:rPr>
              <a:t>pagamentos</a:t>
            </a:r>
            <a:r>
              <a:rPr lang="pt-BR" sz="2400" dirty="0">
                <a:solidFill>
                  <a:srgbClr val="4A5C61"/>
                </a:solidFill>
                <a:latin typeface="Arial Narrow"/>
                <a:ea typeface="ヒラギノ角ゴ Pro W3" pitchFamily="-107" charset="-128"/>
                <a:cs typeface="Arial Narrow"/>
              </a:rPr>
              <a:t>, especificando datas de vencimentos, número e </a:t>
            </a:r>
            <a:r>
              <a:rPr lang="pt-BR" sz="2400" dirty="0" smtClean="0">
                <a:solidFill>
                  <a:srgbClr val="4A5C61"/>
                </a:solidFill>
                <a:latin typeface="Arial Narrow"/>
                <a:ea typeface="ヒラギノ角ゴ Pro W3" pitchFamily="-107" charset="-128"/>
                <a:cs typeface="Arial Narrow"/>
              </a:rPr>
              <a:t>valores </a:t>
            </a:r>
            <a:r>
              <a:rPr lang="pt-BR" sz="2400" dirty="0">
                <a:solidFill>
                  <a:srgbClr val="4A5C61"/>
                </a:solidFill>
                <a:latin typeface="Arial Narrow"/>
                <a:ea typeface="ヒラギノ角ゴ Pro W3" pitchFamily="-107" charset="-128"/>
                <a:cs typeface="Arial Narrow"/>
              </a:rPr>
              <a:t>das parcelas, descontos e acréscimos.</a:t>
            </a:r>
            <a:endParaRPr lang="pt-BR" sz="2400" dirty="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tângulo 12"/>
          <p:cNvSpPr/>
          <p:nvPr/>
        </p:nvSpPr>
        <p:spPr>
          <a:xfrm>
            <a:off x="485075" y="6246637"/>
            <a:ext cx="545460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Os tipos de condições utilizadas no faturamento são : 1 a 8, B e a 9, quando nenhuma outra condição atende a necessidade, podendo digitar os valores e os vencimentos direto no cabeçalho do pedido ou orçamento de venda.</a:t>
            </a:r>
          </a:p>
          <a:p>
            <a:endParaRPr lang="pt-BR" sz="2200" dirty="0">
              <a:latin typeface="Arial Narrow" panose="020B0606020202030204" pitchFamily="34" charset="0"/>
            </a:endParaRPr>
          </a:p>
        </p:txBody>
      </p:sp>
    </p:spTree>
    <p:extLst>
      <p:ext uri="{BB962C8B-B14F-4D97-AF65-F5344CB8AC3E}">
        <p14:creationId xmlns:p14="http://schemas.microsoft.com/office/powerpoint/2010/main" val="12974383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452467"/>
            <a:ext cx="77098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Vendedores</a:t>
            </a:r>
            <a:endParaRPr lang="en-US" dirty="0" smtClean="0"/>
          </a:p>
          <a:p>
            <a:endParaRPr lang="en-US" dirty="0"/>
          </a:p>
        </p:txBody>
      </p:sp>
      <p:sp>
        <p:nvSpPr>
          <p:cNvPr id="6" name="Retângulo 5"/>
          <p:cNvSpPr/>
          <p:nvPr/>
        </p:nvSpPr>
        <p:spPr>
          <a:xfrm>
            <a:off x="2652247" y="7031087"/>
            <a:ext cx="11219642" cy="2123658"/>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Cadastrar </a:t>
            </a:r>
            <a:r>
              <a:rPr lang="pt-BR" sz="2200" dirty="0">
                <a:solidFill>
                  <a:srgbClr val="4A5C61"/>
                </a:solidFill>
                <a:latin typeface="Arial Narrow"/>
                <a:ea typeface="ヒラギノ角ゴ Pro W3" pitchFamily="-107" charset="-128"/>
                <a:cs typeface="Arial Narrow"/>
              </a:rPr>
              <a:t>os Vendedores no sistema é imprescindível para realizar o cálculo e controle das comissões sobre as vendas dos produtos de uma empresa</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4393" y="1921438"/>
            <a:ext cx="8515350" cy="4648200"/>
          </a:xfrm>
          <a:prstGeom prst="rect">
            <a:avLst/>
          </a:prstGeom>
        </p:spPr>
      </p:pic>
    </p:spTree>
    <p:extLst>
      <p:ext uri="{BB962C8B-B14F-4D97-AF65-F5344CB8AC3E}">
        <p14:creationId xmlns:p14="http://schemas.microsoft.com/office/powerpoint/2010/main" val="3715295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1228985" y="559948"/>
            <a:ext cx="13782415" cy="66723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Lançamento</a:t>
            </a:r>
            <a:r>
              <a:rPr lang="en-US" dirty="0" smtClean="0"/>
              <a:t> </a:t>
            </a:r>
            <a:r>
              <a:rPr lang="en-US" dirty="0" err="1" smtClean="0"/>
              <a:t>Padronizado</a:t>
            </a:r>
            <a:endParaRPr lang="en-US" dirty="0"/>
          </a:p>
        </p:txBody>
      </p:sp>
      <p:sp>
        <p:nvSpPr>
          <p:cNvPr id="7" name="Retângulo 6"/>
          <p:cNvSpPr/>
          <p:nvPr/>
        </p:nvSpPr>
        <p:spPr>
          <a:xfrm>
            <a:off x="716343" y="5999092"/>
            <a:ext cx="5004519" cy="3477875"/>
          </a:xfrm>
          <a:prstGeom prst="rect">
            <a:avLst/>
          </a:prstGeom>
        </p:spPr>
        <p:txBody>
          <a:bodyPr wrap="square">
            <a:spAutoFit/>
          </a:bodyPr>
          <a:lstStyle/>
          <a:p>
            <a:endParaRPr lang="pt-BR" sz="2200" dirty="0">
              <a:latin typeface="Arial Narrow" panose="020B0606020202030204" pitchFamily="34" charset="0"/>
            </a:endParaRPr>
          </a:p>
          <a:p>
            <a:r>
              <a:rPr lang="pt-BR" sz="2200" dirty="0">
                <a:solidFill>
                  <a:srgbClr val="4A5C61"/>
                </a:solidFill>
                <a:latin typeface="Arial Narrow"/>
                <a:ea typeface="ヒラギノ角ゴ Pro W3" pitchFamily="-107" charset="-128"/>
                <a:cs typeface="Arial Narrow"/>
              </a:rPr>
              <a:t>Os LPs utilizados pelo Faturamento são:</a:t>
            </a:r>
          </a:p>
          <a:p>
            <a:endParaRPr lang="pt-BR" sz="2200" dirty="0">
              <a:solidFill>
                <a:srgbClr val="4A5C61"/>
              </a:solidFill>
              <a:latin typeface="Arial Narrow"/>
              <a:ea typeface="ヒラギノ角ゴ Pro W3" pitchFamily="-107" charset="-128"/>
              <a:cs typeface="Arial Narrow"/>
            </a:endParaRP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Pedido de venda: </a:t>
            </a:r>
            <a:r>
              <a:rPr lang="pt-BR" sz="2200" dirty="0">
                <a:solidFill>
                  <a:srgbClr val="4A5C61"/>
                </a:solidFill>
                <a:latin typeface="Arial Narrow"/>
                <a:ea typeface="ヒラギノ角ゴ Pro W3" pitchFamily="-107" charset="-128"/>
                <a:cs typeface="Arial Narrow"/>
              </a:rPr>
              <a:t>612, 621, 632 e 636.</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Nota fiscal </a:t>
            </a:r>
            <a:r>
              <a:rPr lang="pt-BR" sz="2200" dirty="0">
                <a:solidFill>
                  <a:srgbClr val="4A5C61"/>
                </a:solidFill>
                <a:latin typeface="Arial Narrow"/>
                <a:ea typeface="ヒラギノ角ゴ Pro W3" pitchFamily="-107" charset="-128"/>
                <a:cs typeface="Arial Narrow"/>
              </a:rPr>
              <a:t>: 610, 620, 630  e 635.</a:t>
            </a:r>
          </a:p>
          <a:p>
            <a:pPr marL="342900" indent="-342900">
              <a:buFont typeface="Arial" panose="020B0604020202020204" pitchFamily="34" charset="0"/>
              <a:buChar char="•"/>
            </a:pPr>
            <a:r>
              <a:rPr lang="pt-BR" sz="2200" b="1" dirty="0">
                <a:solidFill>
                  <a:srgbClr val="4A5C61"/>
                </a:solidFill>
                <a:latin typeface="Arial Narrow"/>
                <a:ea typeface="ヒラギノ角ゴ Pro W3" pitchFamily="-107" charset="-128"/>
                <a:cs typeface="Arial Narrow"/>
              </a:rPr>
              <a:t>Custo </a:t>
            </a:r>
            <a:r>
              <a:rPr lang="pt-BR" sz="2200" b="1" dirty="0" err="1">
                <a:solidFill>
                  <a:srgbClr val="4A5C61"/>
                </a:solidFill>
                <a:latin typeface="Arial Narrow"/>
                <a:ea typeface="ヒラギノ角ゴ Pro W3" pitchFamily="-107" charset="-128"/>
                <a:cs typeface="Arial Narrow"/>
              </a:rPr>
              <a:t>on</a:t>
            </a:r>
            <a:r>
              <a:rPr lang="pt-BR" sz="2200" b="1" dirty="0">
                <a:solidFill>
                  <a:srgbClr val="4A5C61"/>
                </a:solidFill>
                <a:latin typeface="Arial Narrow"/>
                <a:ea typeface="ヒラギノ角ゴ Pro W3" pitchFamily="-107" charset="-128"/>
                <a:cs typeface="Arial Narrow"/>
              </a:rPr>
              <a:t> </a:t>
            </a:r>
            <a:r>
              <a:rPr lang="pt-BR" sz="2200" b="1" dirty="0" smtClean="0">
                <a:solidFill>
                  <a:srgbClr val="4A5C61"/>
                </a:solidFill>
                <a:latin typeface="Arial Narrow"/>
                <a:ea typeface="ヒラギノ角ゴ Pro W3" pitchFamily="-107" charset="-128"/>
                <a:cs typeface="Arial Narrow"/>
              </a:rPr>
              <a:t>line</a:t>
            </a:r>
            <a:r>
              <a:rPr lang="pt-BR" sz="2200" dirty="0" smtClean="0">
                <a:solidFill>
                  <a:srgbClr val="4A5C61"/>
                </a:solidFill>
                <a:latin typeface="Arial Narrow"/>
                <a:ea typeface="ヒラギノ角ゴ Pro W3" pitchFamily="-107" charset="-128"/>
                <a:cs typeface="Arial Narrow"/>
              </a:rPr>
              <a:t>:678, também utilizado pelo estoque na rotina mata330.</a:t>
            </a:r>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25033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Retângulo 9"/>
          <p:cNvSpPr/>
          <p:nvPr/>
        </p:nvSpPr>
        <p:spPr>
          <a:xfrm>
            <a:off x="710481" y="2011582"/>
            <a:ext cx="4849431" cy="4832092"/>
          </a:xfrm>
          <a:prstGeom prst="rect">
            <a:avLst/>
          </a:prstGeom>
        </p:spPr>
        <p:txBody>
          <a:bodyPr wrap="square">
            <a:spAutoFit/>
          </a:bodyPr>
          <a:lstStyle/>
          <a:p>
            <a:endParaRPr lang="pt-BR" sz="2200" dirty="0">
              <a:latin typeface="Arial Narrow" panose="020B0606020202030204" pitchFamily="34" charset="0"/>
            </a:endParaRPr>
          </a:p>
          <a:p>
            <a:r>
              <a:rPr lang="pt-BR" sz="2200" dirty="0" smtClean="0">
                <a:solidFill>
                  <a:srgbClr val="4A5C61"/>
                </a:solidFill>
                <a:latin typeface="Arial Narrow"/>
                <a:ea typeface="ヒラギノ角ゴ Pro W3" pitchFamily="-107" charset="-128"/>
                <a:cs typeface="Arial Narrow"/>
              </a:rPr>
              <a:t>É o cadastro  </a:t>
            </a:r>
            <a:r>
              <a:rPr lang="pt-BR" sz="2200" dirty="0">
                <a:solidFill>
                  <a:srgbClr val="4A5C61"/>
                </a:solidFill>
                <a:latin typeface="Arial Narrow"/>
                <a:ea typeface="ヒラギノ角ゴ Pro W3" pitchFamily="-107" charset="-128"/>
                <a:cs typeface="Arial Narrow"/>
              </a:rPr>
              <a:t>que contém as regras de geração dos registro contábeis (ON-LINE ou OFF-LINE) e responsável pela integração entre os módulos SIGAFAT e SIGACTB</a:t>
            </a:r>
            <a:r>
              <a:rPr lang="pt-BR" sz="2200" dirty="0" smtClean="0">
                <a:solidFill>
                  <a:srgbClr val="4A5C61"/>
                </a:solidFill>
                <a:latin typeface="Arial Narrow"/>
                <a:ea typeface="ヒラギノ角ゴ Pro W3" pitchFamily="-107" charset="-128"/>
                <a:cs typeface="Arial Narrow"/>
              </a:rPr>
              <a:t>.</a:t>
            </a:r>
          </a:p>
          <a:p>
            <a:endParaRPr lang="pt-BR" sz="2200" dirty="0">
              <a:solidFill>
                <a:srgbClr val="4A5C61"/>
              </a:solidFill>
              <a:latin typeface="Arial Narrow"/>
              <a:ea typeface="ヒラギノ角ゴ Pro W3" pitchFamily="-107" charset="-128"/>
              <a:cs typeface="Arial Narrow"/>
            </a:endParaRPr>
          </a:p>
          <a:p>
            <a:r>
              <a:rPr lang="pt-BR" sz="2200" dirty="0" err="1" smtClean="0">
                <a:solidFill>
                  <a:srgbClr val="4A5C61"/>
                </a:solidFill>
                <a:latin typeface="Arial Narrow"/>
                <a:ea typeface="ヒラギノ角ゴ Pro W3" pitchFamily="-107" charset="-128"/>
                <a:cs typeface="Arial Narrow"/>
              </a:rPr>
              <a:t>Obs..para</a:t>
            </a:r>
            <a:r>
              <a:rPr lang="pt-BR" sz="2200" dirty="0" smtClean="0">
                <a:solidFill>
                  <a:srgbClr val="4A5C61"/>
                </a:solidFill>
                <a:latin typeface="Arial Narrow"/>
                <a:ea typeface="ヒラギノ角ゴ Pro W3" pitchFamily="-107" charset="-128"/>
                <a:cs typeface="Arial Narrow"/>
              </a:rPr>
              <a:t> que haja a integração é necessário definir:</a:t>
            </a:r>
          </a:p>
          <a:p>
            <a:r>
              <a:rPr lang="pt-BR" sz="2200" dirty="0" smtClean="0">
                <a:solidFill>
                  <a:srgbClr val="4A5C61"/>
                </a:solidFill>
                <a:latin typeface="Arial Narrow"/>
                <a:ea typeface="ヒラギノ角ゴ Pro W3" pitchFamily="-107" charset="-128"/>
                <a:cs typeface="Arial Narrow"/>
              </a:rPr>
              <a:t>-Calendário Contábil</a:t>
            </a:r>
          </a:p>
          <a:p>
            <a:r>
              <a:rPr lang="pt-BR" sz="2200" dirty="0" smtClean="0">
                <a:solidFill>
                  <a:srgbClr val="4A5C61"/>
                </a:solidFill>
                <a:latin typeface="Arial Narrow"/>
                <a:ea typeface="ヒラギノ角ゴ Pro W3" pitchFamily="-107" charset="-128"/>
                <a:cs typeface="Arial Narrow"/>
              </a:rPr>
              <a:t>-Moeda Contábil</a:t>
            </a:r>
          </a:p>
          <a:p>
            <a:r>
              <a:rPr lang="pt-BR" sz="2200" dirty="0" smtClean="0">
                <a:solidFill>
                  <a:srgbClr val="4A5C61"/>
                </a:solidFill>
                <a:latin typeface="Arial Narrow"/>
                <a:ea typeface="ヒラギノ角ゴ Pro W3" pitchFamily="-107" charset="-128"/>
                <a:cs typeface="Arial Narrow"/>
              </a:rPr>
              <a:t>-Associar a moeda ao calendário no CTB.</a:t>
            </a:r>
            <a:endParaRPr lang="pt-BR" sz="2200" dirty="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8819" y="2195474"/>
            <a:ext cx="8515350" cy="4648200"/>
          </a:xfrm>
          <a:prstGeom prst="rect">
            <a:avLst/>
          </a:prstGeom>
        </p:spPr>
      </p:pic>
    </p:spTree>
    <p:extLst>
      <p:ext uri="{BB962C8B-B14F-4D97-AF65-F5344CB8AC3E}">
        <p14:creationId xmlns:p14="http://schemas.microsoft.com/office/powerpoint/2010/main" val="1398492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1317528" y="470672"/>
            <a:ext cx="8167062"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secundários</a:t>
            </a:r>
            <a:r>
              <a:rPr lang="en-US" dirty="0" smtClean="0"/>
              <a:t> – </a:t>
            </a:r>
            <a:r>
              <a:rPr lang="en-US" dirty="0" err="1" smtClean="0"/>
              <a:t>Tabela</a:t>
            </a:r>
            <a:r>
              <a:rPr lang="en-US" dirty="0" smtClean="0"/>
              <a:t> de </a:t>
            </a:r>
            <a:r>
              <a:rPr lang="en-US" dirty="0" err="1" smtClean="0"/>
              <a:t>Preço</a:t>
            </a:r>
            <a:endParaRPr lang="en-US" dirty="0"/>
          </a:p>
        </p:txBody>
      </p:sp>
      <p:sp>
        <p:nvSpPr>
          <p:cNvPr id="7" name="Retângulo 6"/>
          <p:cNvSpPr/>
          <p:nvPr/>
        </p:nvSpPr>
        <p:spPr>
          <a:xfrm>
            <a:off x="601800" y="1732591"/>
            <a:ext cx="4799259" cy="7201972"/>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Um dos principais processos de venda de uma empresa é a formação de preços de seus produtos.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Para </a:t>
            </a:r>
            <a:r>
              <a:rPr lang="pt-BR" sz="2200" dirty="0">
                <a:solidFill>
                  <a:srgbClr val="4A5C61"/>
                </a:solidFill>
                <a:latin typeface="Arial Narrow"/>
                <a:ea typeface="ヒラギノ角ゴ Pro W3" pitchFamily="-107" charset="-128"/>
                <a:cs typeface="Arial Narrow"/>
              </a:rPr>
              <a:t>isso, é necessária uma ferramenta que possibilite informar todas as condições, vigências e preços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Essas </a:t>
            </a:r>
            <a:r>
              <a:rPr lang="pt-BR" sz="2200" dirty="0">
                <a:solidFill>
                  <a:srgbClr val="4A5C61"/>
                </a:solidFill>
                <a:latin typeface="Arial Narrow"/>
                <a:ea typeface="ヒラギノ角ゴ Pro W3" pitchFamily="-107" charset="-128"/>
                <a:cs typeface="Arial Narrow"/>
              </a:rPr>
              <a:t>informações serão trazidas automaticamente no preenchimento do pedido de venda.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Dessa </a:t>
            </a:r>
            <a:r>
              <a:rPr lang="pt-BR" sz="2200" dirty="0">
                <a:solidFill>
                  <a:srgbClr val="4A5C61"/>
                </a:solidFill>
                <a:latin typeface="Arial Narrow"/>
                <a:ea typeface="ヒラギノ角ゴ Pro W3" pitchFamily="-107" charset="-128"/>
                <a:cs typeface="Arial Narrow"/>
              </a:rPr>
              <a:t>forma, uma tabela de preços bem elaborada possibilitará uma maior agilidade na formação de preços, cadastramento de pedido de vendas e suas respectivas consultas.</a:t>
            </a:r>
          </a:p>
          <a:p>
            <a:endParaRPr lang="pt-BR" sz="2200" dirty="0" smtClean="0">
              <a:latin typeface="Arial Narrow" panose="020B0606020202030204" pitchFamily="34" charset="0"/>
            </a:endParaRP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200" y="2028149"/>
            <a:ext cx="8515350" cy="4648200"/>
          </a:xfrm>
          <a:prstGeom prst="rect">
            <a:avLst/>
          </a:prstGeom>
        </p:spPr>
      </p:pic>
    </p:spTree>
    <p:extLst>
      <p:ext uri="{BB962C8B-B14F-4D97-AF65-F5344CB8AC3E}">
        <p14:creationId xmlns:p14="http://schemas.microsoft.com/office/powerpoint/2010/main" val="2965158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1584959" y="2894025"/>
            <a:ext cx="7189390" cy="2117812"/>
          </a:xfrm>
        </p:spPr>
        <p:txBody>
          <a:bodyPr/>
          <a:lstStyle/>
          <a:p>
            <a:r>
              <a:rPr lang="pt-BR" dirty="0" smtClean="0"/>
              <a:t>Cadastro de negociações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46796913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1203566" y="364007"/>
            <a:ext cx="5961055" cy="48907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endParaRPr lang="en-US" dirty="0"/>
          </a:p>
        </p:txBody>
      </p:sp>
      <p:sp>
        <p:nvSpPr>
          <p:cNvPr id="14" name="Seta para a esquerda 13">
            <a:hlinkClick r:id="rId2" action="ppaction://hlinksldjump" tooltip="Tela de Process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437283" y="1821686"/>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de Negociações</a:t>
            </a:r>
            <a:endParaRPr lang="pt-BR" b="1" dirty="0"/>
          </a:p>
        </p:txBody>
      </p:sp>
      <p:sp>
        <p:nvSpPr>
          <p:cNvPr id="2" name="Fluxograma: Vários documentos 1">
            <a:hlinkClick r:id="rId3" action="ppaction://hlinksldjump"/>
          </p:cNvPr>
          <p:cNvSpPr/>
          <p:nvPr/>
        </p:nvSpPr>
        <p:spPr>
          <a:xfrm>
            <a:off x="4547615" y="330769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desconto</a:t>
            </a:r>
          </a:p>
          <a:p>
            <a:pPr algn="ctr"/>
            <a:endParaRPr lang="pt-BR" dirty="0"/>
          </a:p>
        </p:txBody>
      </p:sp>
      <p:sp>
        <p:nvSpPr>
          <p:cNvPr id="16" name="Fluxograma: Vários documentos 15">
            <a:hlinkClick r:id="rId4" action="ppaction://hlinksldjump"/>
          </p:cNvPr>
          <p:cNvSpPr/>
          <p:nvPr/>
        </p:nvSpPr>
        <p:spPr>
          <a:xfrm>
            <a:off x="7233115" y="3234623"/>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Negociação</a:t>
            </a:r>
          </a:p>
          <a:p>
            <a:pPr algn="ctr"/>
            <a:endParaRPr lang="pt-BR" dirty="0"/>
          </a:p>
        </p:txBody>
      </p:sp>
      <p:sp>
        <p:nvSpPr>
          <p:cNvPr id="17" name="Fluxograma: Vários documentos 16">
            <a:hlinkClick r:id="rId5" action="ppaction://hlinksldjump"/>
          </p:cNvPr>
          <p:cNvSpPr/>
          <p:nvPr/>
        </p:nvSpPr>
        <p:spPr>
          <a:xfrm>
            <a:off x="9918615" y="3140032"/>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Regra de Bonificação</a:t>
            </a:r>
          </a:p>
          <a:p>
            <a:pPr algn="ctr"/>
            <a:endParaRPr lang="pt-BR" dirty="0"/>
          </a:p>
        </p:txBody>
      </p:sp>
      <p:sp>
        <p:nvSpPr>
          <p:cNvPr id="19" name="Fluxograma: Vários documentos 18">
            <a:hlinkClick r:id="rId6" action="ppaction://hlinksldjump"/>
          </p:cNvPr>
          <p:cNvSpPr/>
          <p:nvPr/>
        </p:nvSpPr>
        <p:spPr>
          <a:xfrm>
            <a:off x="4754863" y="5567561"/>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Processo de Venda</a:t>
            </a:r>
          </a:p>
          <a:p>
            <a:pPr algn="ctr"/>
            <a:endParaRPr lang="pt-BR" dirty="0"/>
          </a:p>
        </p:txBody>
      </p:sp>
      <p:sp>
        <p:nvSpPr>
          <p:cNvPr id="20" name="Fluxograma: Vários documentos 19">
            <a:hlinkClick r:id="rId7" action="ppaction://hlinksldjump"/>
          </p:cNvPr>
          <p:cNvSpPr/>
          <p:nvPr/>
        </p:nvSpPr>
        <p:spPr>
          <a:xfrm>
            <a:off x="7461146"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Equipe de Vendas</a:t>
            </a:r>
          </a:p>
          <a:p>
            <a:pPr algn="ctr"/>
            <a:endParaRPr lang="pt-BR" dirty="0"/>
          </a:p>
        </p:txBody>
      </p:sp>
      <p:sp>
        <p:nvSpPr>
          <p:cNvPr id="21" name="Fluxograma: Vários documentos 20">
            <a:hlinkClick r:id="rId8" action="ppaction://hlinksldjump"/>
          </p:cNvPr>
          <p:cNvSpPr/>
          <p:nvPr/>
        </p:nvSpPr>
        <p:spPr>
          <a:xfrm>
            <a:off x="10167429" y="5509529"/>
            <a:ext cx="2308883" cy="104358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Estrutura de Negócios</a:t>
            </a:r>
          </a:p>
          <a:p>
            <a:pPr algn="ctr"/>
            <a:endParaRPr lang="pt-BR" dirty="0"/>
          </a:p>
        </p:txBody>
      </p:sp>
    </p:spTree>
    <p:extLst>
      <p:ext uri="{BB962C8B-B14F-4D97-AF65-F5344CB8AC3E}">
        <p14:creationId xmlns:p14="http://schemas.microsoft.com/office/powerpoint/2010/main" val="42806475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16" grpId="0" animBg="1"/>
      <p:bldP spid="17" grpId="0" animBg="1"/>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txBox="1">
            <a:spLocks/>
          </p:cNvSpPr>
          <p:nvPr/>
        </p:nvSpPr>
        <p:spPr>
          <a:xfrm>
            <a:off x="976937" y="424856"/>
            <a:ext cx="10535123" cy="39575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Desconto</a:t>
            </a:r>
            <a:endParaRPr lang="en-US" dirty="0"/>
          </a:p>
        </p:txBody>
      </p:sp>
      <p:sp>
        <p:nvSpPr>
          <p:cNvPr id="9" name="Retângulo 8"/>
          <p:cNvSpPr/>
          <p:nvPr/>
        </p:nvSpPr>
        <p:spPr>
          <a:xfrm>
            <a:off x="799329" y="2028149"/>
            <a:ext cx="4593286" cy="498598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Toda </a:t>
            </a:r>
            <a:r>
              <a:rPr lang="pt-BR" sz="2200" dirty="0">
                <a:solidFill>
                  <a:srgbClr val="4A5C61"/>
                </a:solidFill>
                <a:latin typeface="Arial Narrow"/>
                <a:ea typeface="ヒラギノ角ゴ Pro W3" pitchFamily="-107" charset="-128"/>
                <a:cs typeface="Arial Narrow"/>
              </a:rPr>
              <a:t>e qualquer empresa possui suas regras de desconto para ter um maior poder de negociação. As regras são aplicadas conforme as estratégias da empresa, clientes potenciais etc. </a:t>
            </a:r>
            <a:endParaRPr lang="pt-BR" sz="2200" dirty="0" smtClean="0">
              <a:solidFill>
                <a:srgbClr val="4A5C61"/>
              </a:solidFill>
              <a:latin typeface="Arial Narrow"/>
              <a:ea typeface="ヒラギノ角ゴ Pro W3" pitchFamily="-107" charset="-128"/>
              <a:cs typeface="Arial Narrow"/>
            </a:endParaRPr>
          </a:p>
          <a:p>
            <a:endParaRPr lang="pt-BR" sz="2200" dirty="0">
              <a:solidFill>
                <a:srgbClr val="4A5C61"/>
              </a:solidFill>
              <a:latin typeface="Arial Narrow"/>
              <a:ea typeface="ヒラギノ角ゴ Pro W3" pitchFamily="-107" charset="-128"/>
              <a:cs typeface="Arial Narrow"/>
            </a:endParaRPr>
          </a:p>
          <a:p>
            <a:r>
              <a:rPr lang="pt-BR" sz="2200" dirty="0" smtClean="0">
                <a:solidFill>
                  <a:srgbClr val="4A5C61"/>
                </a:solidFill>
                <a:latin typeface="Arial Narrow"/>
                <a:ea typeface="ヒラギノ角ゴ Pro W3" pitchFamily="-107" charset="-128"/>
                <a:cs typeface="Arial Narrow"/>
              </a:rPr>
              <a:t>Essa </a:t>
            </a:r>
            <a:r>
              <a:rPr lang="pt-BR" sz="2200" dirty="0">
                <a:solidFill>
                  <a:srgbClr val="4A5C61"/>
                </a:solidFill>
                <a:latin typeface="Arial Narrow"/>
                <a:ea typeface="ヒラギノ角ゴ Pro W3" pitchFamily="-107" charset="-128"/>
                <a:cs typeface="Arial Narrow"/>
              </a:rPr>
              <a:t>rotina tem como objetivo definir os percentuais de descontos, considerando clientes, condição de pagamento, tabelas de preços, faixas de valor e quantidades, intervalo de data e hora, grupos ou produtos.</a:t>
            </a:r>
          </a:p>
          <a:p>
            <a:endParaRPr lang="pt-BR" sz="2200" dirty="0">
              <a:solidFill>
                <a:srgbClr val="4A5C61"/>
              </a:solidFill>
              <a:latin typeface="Arial Narrow"/>
              <a:ea typeface="ヒラギノ角ゴ Pro W3" pitchFamily="-107" charset="-128"/>
              <a:cs typeface="Arial Narrow"/>
            </a:endParaRPr>
          </a:p>
          <a:p>
            <a:endParaRPr lang="pt-BR" sz="1600" dirty="0" smtClean="0"/>
          </a:p>
          <a:p>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50" y="2028149"/>
            <a:ext cx="8515350" cy="4648200"/>
          </a:xfrm>
          <a:prstGeom prst="rect">
            <a:avLst/>
          </a:prstGeom>
        </p:spPr>
      </p:pic>
    </p:spTree>
    <p:extLst>
      <p:ext uri="{BB962C8B-B14F-4D97-AF65-F5344CB8AC3E}">
        <p14:creationId xmlns:p14="http://schemas.microsoft.com/office/powerpoint/2010/main" val="12594266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203566" y="369066"/>
            <a:ext cx="8764938" cy="50966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Negociações</a:t>
            </a:r>
            <a:endParaRPr lang="en-US" dirty="0"/>
          </a:p>
        </p:txBody>
      </p:sp>
      <p:sp>
        <p:nvSpPr>
          <p:cNvPr id="7" name="Retângulo 6"/>
          <p:cNvSpPr/>
          <p:nvPr/>
        </p:nvSpPr>
        <p:spPr>
          <a:xfrm>
            <a:off x="450165" y="2045567"/>
            <a:ext cx="5798235" cy="5847755"/>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Como toda e qualquer empresa, o processo de venda é realizado com regras de acordo com as características do cliente, condições e forma de pagamento, tabela de preços, produtos e descontos aplicados. Com isso, uma empresa pode tanto restringir como autorizar uma venda a seus clientes, baseando-se nessas regras, ficando a critério do gerente ou responsável a elaboração das Regras de Negócio. </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Com uma estratégia de vendas aliada à elaboração de regras precisas ao processo da empresa, somente os pedidos que contemplarem a regra atendida serão liberados para análise de crédito, análise de estoque e por fim o faturamento. </a:t>
            </a:r>
          </a:p>
          <a:p>
            <a:endParaRPr lang="pt-BR" sz="2200" dirty="0">
              <a:latin typeface="Arial Narrow" panose="020B0606020202030204" pitchFamily="34" charset="0"/>
            </a:endParaRP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5615" y="2321505"/>
            <a:ext cx="8515350" cy="4648200"/>
          </a:xfrm>
          <a:prstGeom prst="rect">
            <a:avLst/>
          </a:prstGeom>
        </p:spPr>
      </p:pic>
    </p:spTree>
    <p:extLst>
      <p:ext uri="{BB962C8B-B14F-4D97-AF65-F5344CB8AC3E}">
        <p14:creationId xmlns:p14="http://schemas.microsoft.com/office/powerpoint/2010/main" val="2857565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883154" y="367542"/>
            <a:ext cx="11437800" cy="48824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Regra</a:t>
            </a:r>
            <a:r>
              <a:rPr lang="en-US" dirty="0" smtClean="0"/>
              <a:t> de </a:t>
            </a:r>
            <a:r>
              <a:rPr lang="en-US" dirty="0" err="1" smtClean="0"/>
              <a:t>Bonificação</a:t>
            </a:r>
            <a:endParaRPr lang="en-US" dirty="0"/>
          </a:p>
        </p:txBody>
      </p:sp>
      <p:sp>
        <p:nvSpPr>
          <p:cNvPr id="6" name="Retângulo 5"/>
          <p:cNvSpPr/>
          <p:nvPr/>
        </p:nvSpPr>
        <p:spPr>
          <a:xfrm>
            <a:off x="367339" y="1608944"/>
            <a:ext cx="6437881" cy="7171194"/>
          </a:xfrm>
          <a:prstGeom prst="rect">
            <a:avLst/>
          </a:prstGeom>
        </p:spPr>
        <p:txBody>
          <a:bodyPr wrap="square">
            <a:spAutoFit/>
          </a:bodyPr>
          <a:lstStyle/>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Esta rotina define regras para bonificação de </a:t>
            </a:r>
            <a:r>
              <a:rPr lang="pt-BR" sz="2000" dirty="0" smtClean="0">
                <a:solidFill>
                  <a:srgbClr val="4A5C61"/>
                </a:solidFill>
                <a:latin typeface="Arial Narrow"/>
                <a:ea typeface="ヒラギノ角ゴ Pro W3" pitchFamily="-107" charset="-128"/>
                <a:cs typeface="Arial Narrow"/>
              </a:rPr>
              <a:t>produtos, onde, o </a:t>
            </a:r>
            <a:r>
              <a:rPr lang="pt-BR" sz="2000" dirty="0">
                <a:solidFill>
                  <a:srgbClr val="4A5C61"/>
                </a:solidFill>
                <a:latin typeface="Arial Narrow"/>
                <a:ea typeface="ヒラギノ角ゴ Pro W3" pitchFamily="-107" charset="-128"/>
                <a:cs typeface="Arial Narrow"/>
              </a:rPr>
              <a:t>bônus é um produto fornecido gratuitamente aos clientes, incondicionalmente ou em função de uma característica de venda, como tabela de preços, condição de pagamento, forma de pagamento, produto ou grupo de produtos e quantidade</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Na inclusão do pedido de venda o sistema verifica as regras de bonificação existentes para sua aplicação, consistindo a regra que se adapta ao </a:t>
            </a:r>
            <a:r>
              <a:rPr lang="pt-BR" sz="2000" dirty="0" smtClean="0">
                <a:solidFill>
                  <a:srgbClr val="4A5C61"/>
                </a:solidFill>
                <a:latin typeface="Arial Narrow"/>
                <a:ea typeface="ヒラギノ角ゴ Pro W3" pitchFamily="-107" charset="-128"/>
                <a:cs typeface="Arial Narrow"/>
              </a:rPr>
              <a:t>pedido, onde só ocorrerá após a confirmação do pedido e ao visualizar, trará uma linha deletada com o item de bonificação e a TES preenchida no parâmetro </a:t>
            </a:r>
            <a:r>
              <a:rPr lang="pt-BR" sz="2000" b="1" dirty="0" smtClean="0">
                <a:solidFill>
                  <a:srgbClr val="4A5C61"/>
                </a:solidFill>
                <a:latin typeface="Arial Narrow"/>
                <a:ea typeface="ヒラギノ角ゴ Pro W3" pitchFamily="-107" charset="-128"/>
                <a:cs typeface="Arial Narrow"/>
              </a:rPr>
              <a:t>MV_BONUSTS</a:t>
            </a:r>
            <a:r>
              <a:rPr lang="pt-BR" sz="2000" dirty="0" smtClean="0">
                <a:solidFill>
                  <a:srgbClr val="4A5C61"/>
                </a:solidFill>
                <a:latin typeface="Arial Narrow"/>
                <a:ea typeface="ヒラギノ角ゴ Pro W3" pitchFamily="-107" charset="-128"/>
                <a:cs typeface="Arial Narrow"/>
              </a:rPr>
              <a:t>.</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As regras de bonificação serão aplicadas por Cliente ou por Grupo de Clientes, não sendo consistidos os dois ao mesmo </a:t>
            </a:r>
            <a:r>
              <a:rPr lang="pt-BR" sz="2000" dirty="0" smtClean="0">
                <a:solidFill>
                  <a:srgbClr val="4A5C61"/>
                </a:solidFill>
                <a:latin typeface="Arial Narrow"/>
                <a:ea typeface="ヒラギノ角ゴ Pro W3" pitchFamily="-107" charset="-128"/>
                <a:cs typeface="Arial Narrow"/>
              </a:rPr>
              <a:t>tempo, de mesma forma ocorre </a:t>
            </a:r>
            <a:r>
              <a:rPr lang="pt-BR" sz="2000" dirty="0">
                <a:solidFill>
                  <a:srgbClr val="4A5C61"/>
                </a:solidFill>
                <a:latin typeface="Arial Narrow"/>
                <a:ea typeface="ヒラギノ角ゴ Pro W3" pitchFamily="-107" charset="-128"/>
                <a:cs typeface="Arial Narrow"/>
              </a:rPr>
              <a:t>para o Produto. Nos itens da Regra de Bonificação, deve ser selecionado o Produto ou o Grupo de Produtos.</a:t>
            </a:r>
          </a:p>
          <a:p>
            <a:r>
              <a:rPr lang="pt-BR" sz="2000" dirty="0">
                <a:solidFill>
                  <a:srgbClr val="4A5C61"/>
                </a:solidFill>
                <a:latin typeface="Arial Narrow"/>
                <a:ea typeface="ヒラギノ角ゴ Pro W3" pitchFamily="-107" charset="-128"/>
                <a:cs typeface="Arial Narrow"/>
              </a:rPr>
              <a:t>Deve ser observado com atenção o preenchimento dos campos desta rotina, pois, quando deixados em branco, o sistema entende que a regra de bonificação será aplicada para todos os casos.</a:t>
            </a:r>
          </a:p>
          <a:p>
            <a:endParaRPr lang="pt-BR" sz="2000" dirty="0">
              <a:solidFill>
                <a:srgbClr val="4A5C61"/>
              </a:solidFill>
              <a:latin typeface="Arial Narrow"/>
              <a:ea typeface="ヒラギノ角ゴ Pro W3" pitchFamily="-107" charset="-128"/>
              <a:cs typeface="Arial Narrow"/>
            </a:endParaRPr>
          </a:p>
          <a:p>
            <a:endParaRPr lang="pt-BR" sz="2000" dirty="0">
              <a:latin typeface="Arial Narrow" panose="020B0606020202030204" pitchFamily="34" charset="0"/>
            </a:endParaRPr>
          </a:p>
        </p:txBody>
      </p:sp>
      <p:sp>
        <p:nvSpPr>
          <p:cNvPr id="7" name="Seta para a esquerda 6">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720" y="1938851"/>
            <a:ext cx="8515350" cy="4648200"/>
          </a:xfrm>
          <a:prstGeom prst="rect">
            <a:avLst/>
          </a:prstGeom>
        </p:spPr>
      </p:pic>
    </p:spTree>
    <p:extLst>
      <p:ext uri="{BB962C8B-B14F-4D97-AF65-F5344CB8AC3E}">
        <p14:creationId xmlns:p14="http://schemas.microsoft.com/office/powerpoint/2010/main" val="1115207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 xmlns:a16="http://schemas.microsoft.com/office/drawing/2014/main" id="{70DAB49A-D68E-304D-A7F4-5C071F2DA3EF}"/>
              </a:ext>
            </a:extLst>
          </p:cNvPr>
          <p:cNvGrpSpPr/>
          <p:nvPr/>
        </p:nvGrpSpPr>
        <p:grpSpPr>
          <a:xfrm>
            <a:off x="7939220" y="4699390"/>
            <a:ext cx="371211" cy="624862"/>
            <a:chOff x="7939220" y="4664221"/>
            <a:chExt cx="371211" cy="624862"/>
          </a:xfrm>
        </p:grpSpPr>
        <p:grpSp>
          <p:nvGrpSpPr>
            <p:cNvPr id="47" name="Group 46">
              <a:extLst>
                <a:ext uri="{FF2B5EF4-FFF2-40B4-BE49-F238E27FC236}">
                  <a16:creationId xmlns="" xmlns:a16="http://schemas.microsoft.com/office/drawing/2014/main" id="{75D86CB1-DBDC-1646-85FF-E30846855717}"/>
                </a:ext>
              </a:extLst>
            </p:cNvPr>
            <p:cNvGrpSpPr/>
            <p:nvPr/>
          </p:nvGrpSpPr>
          <p:grpSpPr>
            <a:xfrm>
              <a:off x="7939220" y="4917872"/>
              <a:ext cx="371211" cy="371211"/>
              <a:chOff x="7808525" y="7579180"/>
              <a:chExt cx="633984" cy="633984"/>
            </a:xfrm>
          </p:grpSpPr>
          <p:sp>
            <p:nvSpPr>
              <p:cNvPr id="48" name="Round Diagonal Corner Rectangle 47">
                <a:extLst>
                  <a:ext uri="{FF2B5EF4-FFF2-40B4-BE49-F238E27FC236}">
                    <a16:creationId xmlns="" xmlns:a16="http://schemas.microsoft.com/office/drawing/2014/main" id="{F4C4CF12-53BA-7E45-8D11-E435D15E6FCA}"/>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L-Shape 48">
                <a:extLst>
                  <a:ext uri="{FF2B5EF4-FFF2-40B4-BE49-F238E27FC236}">
                    <a16:creationId xmlns="" xmlns:a16="http://schemas.microsoft.com/office/drawing/2014/main" id="{827A4357-56A3-6345-8E3C-B16D500A589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5" name="Oval 74">
              <a:extLst>
                <a:ext uri="{FF2B5EF4-FFF2-40B4-BE49-F238E27FC236}">
                  <a16:creationId xmlns="" xmlns:a16="http://schemas.microsoft.com/office/drawing/2014/main" id="{5142E6EF-D0B9-B540-B78A-9C835BBFF803}"/>
                </a:ext>
              </a:extLst>
            </p:cNvPr>
            <p:cNvSpPr/>
            <p:nvPr/>
          </p:nvSpPr>
          <p:spPr>
            <a:xfrm>
              <a:off x="8095775" y="4664221"/>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8" name="Group 37">
            <a:extLst>
              <a:ext uri="{FF2B5EF4-FFF2-40B4-BE49-F238E27FC236}">
                <a16:creationId xmlns="" xmlns:a16="http://schemas.microsoft.com/office/drawing/2014/main" id="{9E4BDDE7-737B-044E-9C21-94CD0BFF7530}"/>
              </a:ext>
            </a:extLst>
          </p:cNvPr>
          <p:cNvGrpSpPr/>
          <p:nvPr/>
        </p:nvGrpSpPr>
        <p:grpSpPr>
          <a:xfrm>
            <a:off x="7939220" y="3872455"/>
            <a:ext cx="371211" cy="620990"/>
            <a:chOff x="7939220" y="3837286"/>
            <a:chExt cx="371211" cy="620990"/>
          </a:xfrm>
        </p:grpSpPr>
        <p:grpSp>
          <p:nvGrpSpPr>
            <p:cNvPr id="44" name="Group 43">
              <a:extLst>
                <a:ext uri="{FF2B5EF4-FFF2-40B4-BE49-F238E27FC236}">
                  <a16:creationId xmlns="" xmlns:a16="http://schemas.microsoft.com/office/drawing/2014/main" id="{F088A7F2-488B-384A-8486-741CF6CAE03B}"/>
                </a:ext>
              </a:extLst>
            </p:cNvPr>
            <p:cNvGrpSpPr/>
            <p:nvPr/>
          </p:nvGrpSpPr>
          <p:grpSpPr>
            <a:xfrm>
              <a:off x="7939220" y="4087065"/>
              <a:ext cx="371211" cy="371211"/>
              <a:chOff x="7808525" y="7579180"/>
              <a:chExt cx="633984" cy="633984"/>
            </a:xfrm>
          </p:grpSpPr>
          <p:sp>
            <p:nvSpPr>
              <p:cNvPr id="45" name="Round Diagonal Corner Rectangle 44">
                <a:extLst>
                  <a:ext uri="{FF2B5EF4-FFF2-40B4-BE49-F238E27FC236}">
                    <a16:creationId xmlns="" xmlns:a16="http://schemas.microsoft.com/office/drawing/2014/main" id="{807F2E95-38DC-5F42-AD02-6F9EBA9EF16B}"/>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L-Shape 45">
                <a:extLst>
                  <a:ext uri="{FF2B5EF4-FFF2-40B4-BE49-F238E27FC236}">
                    <a16:creationId xmlns="" xmlns:a16="http://schemas.microsoft.com/office/drawing/2014/main" id="{296802C8-8462-2643-9550-48221050548A}"/>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4" name="Oval 73">
              <a:extLst>
                <a:ext uri="{FF2B5EF4-FFF2-40B4-BE49-F238E27FC236}">
                  <a16:creationId xmlns="" xmlns:a16="http://schemas.microsoft.com/office/drawing/2014/main" id="{CA38D97A-B4B7-E44F-99CC-5713C92D5847}"/>
                </a:ext>
              </a:extLst>
            </p:cNvPr>
            <p:cNvSpPr/>
            <p:nvPr/>
          </p:nvSpPr>
          <p:spPr>
            <a:xfrm>
              <a:off x="8095775" y="3837286"/>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7" name="Group 36">
            <a:extLst>
              <a:ext uri="{FF2B5EF4-FFF2-40B4-BE49-F238E27FC236}">
                <a16:creationId xmlns="" xmlns:a16="http://schemas.microsoft.com/office/drawing/2014/main" id="{4BA7517C-AE3C-D146-9DA0-E94D3B1C0DDD}"/>
              </a:ext>
            </a:extLst>
          </p:cNvPr>
          <p:cNvGrpSpPr/>
          <p:nvPr/>
        </p:nvGrpSpPr>
        <p:grpSpPr>
          <a:xfrm>
            <a:off x="7939220" y="3037568"/>
            <a:ext cx="371211" cy="625070"/>
            <a:chOff x="7939220" y="3002399"/>
            <a:chExt cx="371211" cy="625070"/>
          </a:xfrm>
        </p:grpSpPr>
        <p:grpSp>
          <p:nvGrpSpPr>
            <p:cNvPr id="32" name="Group 31">
              <a:extLst>
                <a:ext uri="{FF2B5EF4-FFF2-40B4-BE49-F238E27FC236}">
                  <a16:creationId xmlns="" xmlns:a16="http://schemas.microsoft.com/office/drawing/2014/main" id="{F9B014D1-0BF2-F747-B4DF-AC4C9AF50649}"/>
                </a:ext>
              </a:extLst>
            </p:cNvPr>
            <p:cNvGrpSpPr/>
            <p:nvPr/>
          </p:nvGrpSpPr>
          <p:grpSpPr>
            <a:xfrm>
              <a:off x="7939220" y="3256258"/>
              <a:ext cx="371211" cy="371211"/>
              <a:chOff x="7808525" y="7579180"/>
              <a:chExt cx="633984" cy="633984"/>
            </a:xfrm>
          </p:grpSpPr>
          <p:sp>
            <p:nvSpPr>
              <p:cNvPr id="33" name="Round Diagonal Corner Rectangle 32">
                <a:extLst>
                  <a:ext uri="{FF2B5EF4-FFF2-40B4-BE49-F238E27FC236}">
                    <a16:creationId xmlns="" xmlns:a16="http://schemas.microsoft.com/office/drawing/2014/main" id="{80BEC4FC-1B5A-5341-921F-F1FB81CF0CA2}"/>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L-Shape 33">
                <a:extLst>
                  <a:ext uri="{FF2B5EF4-FFF2-40B4-BE49-F238E27FC236}">
                    <a16:creationId xmlns="" xmlns:a16="http://schemas.microsoft.com/office/drawing/2014/main" id="{D3EDBF26-BB07-7B41-AB79-99E0724171E4}"/>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3" name="Oval 72">
              <a:extLst>
                <a:ext uri="{FF2B5EF4-FFF2-40B4-BE49-F238E27FC236}">
                  <a16:creationId xmlns="" xmlns:a16="http://schemas.microsoft.com/office/drawing/2014/main" id="{D113639A-712A-0C42-9F48-1162E525C1D0}"/>
                </a:ext>
              </a:extLst>
            </p:cNvPr>
            <p:cNvSpPr/>
            <p:nvPr/>
          </p:nvSpPr>
          <p:spPr>
            <a:xfrm>
              <a:off x="8095775" y="3002399"/>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6" name="Group 35">
            <a:extLst>
              <a:ext uri="{FF2B5EF4-FFF2-40B4-BE49-F238E27FC236}">
                <a16:creationId xmlns="" xmlns:a16="http://schemas.microsoft.com/office/drawing/2014/main" id="{4C5A9B14-2385-4E40-8A07-F74030A073CB}"/>
              </a:ext>
            </a:extLst>
          </p:cNvPr>
          <p:cNvGrpSpPr/>
          <p:nvPr/>
        </p:nvGrpSpPr>
        <p:grpSpPr>
          <a:xfrm>
            <a:off x="7939220" y="2202681"/>
            <a:ext cx="371211" cy="629150"/>
            <a:chOff x="7939220" y="2167512"/>
            <a:chExt cx="371211" cy="629150"/>
          </a:xfrm>
        </p:grpSpPr>
        <p:grpSp>
          <p:nvGrpSpPr>
            <p:cNvPr id="29" name="Group 28">
              <a:extLst>
                <a:ext uri="{FF2B5EF4-FFF2-40B4-BE49-F238E27FC236}">
                  <a16:creationId xmlns="" xmlns:a16="http://schemas.microsoft.com/office/drawing/2014/main" id="{229224F4-AF8F-A44A-81A2-8396418897D1}"/>
                </a:ext>
              </a:extLst>
            </p:cNvPr>
            <p:cNvGrpSpPr/>
            <p:nvPr/>
          </p:nvGrpSpPr>
          <p:grpSpPr>
            <a:xfrm rot="10800000">
              <a:off x="7939220" y="2425451"/>
              <a:ext cx="371211" cy="371211"/>
              <a:chOff x="7808524" y="5502407"/>
              <a:chExt cx="633984" cy="633984"/>
            </a:xfrm>
          </p:grpSpPr>
          <p:sp>
            <p:nvSpPr>
              <p:cNvPr id="30" name="Round Diagonal Corner Rectangle 29">
                <a:extLst>
                  <a:ext uri="{FF2B5EF4-FFF2-40B4-BE49-F238E27FC236}">
                    <a16:creationId xmlns="" xmlns:a16="http://schemas.microsoft.com/office/drawing/2014/main" id="{5A2C2D33-79EF-594D-A2F9-FE4CA97853E7}"/>
                  </a:ext>
                </a:extLst>
              </p:cNvPr>
              <p:cNvSpPr/>
              <p:nvPr userDrawn="1"/>
            </p:nvSpPr>
            <p:spPr>
              <a:xfrm rot="18900000">
                <a:off x="7808524" y="5502407"/>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L-Shape 30">
                <a:extLst>
                  <a:ext uri="{FF2B5EF4-FFF2-40B4-BE49-F238E27FC236}">
                    <a16:creationId xmlns="" xmlns:a16="http://schemas.microsoft.com/office/drawing/2014/main" id="{15F599D1-EE45-9E41-B01E-F0C4293EBAB0}"/>
                  </a:ext>
                </a:extLst>
              </p:cNvPr>
              <p:cNvSpPr/>
              <p:nvPr userDrawn="1"/>
            </p:nvSpPr>
            <p:spPr>
              <a:xfrm rot="13500000">
                <a:off x="8129143" y="5690914"/>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2" name="Oval 71">
              <a:extLst>
                <a:ext uri="{FF2B5EF4-FFF2-40B4-BE49-F238E27FC236}">
                  <a16:creationId xmlns="" xmlns:a16="http://schemas.microsoft.com/office/drawing/2014/main" id="{EE09FFA3-9CEA-BD44-88AA-568F6A5905D3}"/>
                </a:ext>
              </a:extLst>
            </p:cNvPr>
            <p:cNvSpPr/>
            <p:nvPr/>
          </p:nvSpPr>
          <p:spPr>
            <a:xfrm>
              <a:off x="8095775" y="2167512"/>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26" name="Group 25">
            <a:extLst>
              <a:ext uri="{FF2B5EF4-FFF2-40B4-BE49-F238E27FC236}">
                <a16:creationId xmlns="" xmlns:a16="http://schemas.microsoft.com/office/drawing/2014/main" id="{DA361319-3B1A-9C4E-B80C-862AD8A8C48F}"/>
              </a:ext>
            </a:extLst>
          </p:cNvPr>
          <p:cNvGrpSpPr/>
          <p:nvPr/>
        </p:nvGrpSpPr>
        <p:grpSpPr>
          <a:xfrm>
            <a:off x="7939220" y="1594644"/>
            <a:ext cx="371211" cy="371211"/>
            <a:chOff x="7808524" y="3417886"/>
            <a:chExt cx="633984" cy="633984"/>
          </a:xfrm>
        </p:grpSpPr>
        <p:sp>
          <p:nvSpPr>
            <p:cNvPr id="27" name="Round Diagonal Corner Rectangle 26">
              <a:extLst>
                <a:ext uri="{FF2B5EF4-FFF2-40B4-BE49-F238E27FC236}">
                  <a16:creationId xmlns="" xmlns:a16="http://schemas.microsoft.com/office/drawing/2014/main" id="{D1A4C743-6A14-E544-8C97-FAC5FF32D4B4}"/>
                </a:ext>
              </a:extLst>
            </p:cNvPr>
            <p:cNvSpPr/>
            <p:nvPr userDrawn="1"/>
          </p:nvSpPr>
          <p:spPr>
            <a:xfrm rot="18900000">
              <a:off x="7808524" y="3417886"/>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L-Shape 27">
              <a:extLst>
                <a:ext uri="{FF2B5EF4-FFF2-40B4-BE49-F238E27FC236}">
                  <a16:creationId xmlns="" xmlns:a16="http://schemas.microsoft.com/office/drawing/2014/main" id="{B9127D39-F048-C540-B527-EF02E808E34D}"/>
                </a:ext>
              </a:extLst>
            </p:cNvPr>
            <p:cNvSpPr/>
            <p:nvPr userDrawn="1"/>
          </p:nvSpPr>
          <p:spPr>
            <a:xfrm rot="13500000">
              <a:off x="8129143" y="3600856"/>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Text Placeholder 2">
            <a:extLst>
              <a:ext uri="{FF2B5EF4-FFF2-40B4-BE49-F238E27FC236}">
                <a16:creationId xmlns="" xmlns:a16="http://schemas.microsoft.com/office/drawing/2014/main" id="{A7D04CD4-7D83-E74C-AABD-AA81A6E28DCB}"/>
              </a:ext>
            </a:extLst>
          </p:cNvPr>
          <p:cNvSpPr>
            <a:spLocks noGrp="1"/>
          </p:cNvSpPr>
          <p:nvPr>
            <p:ph type="body" sz="quarter" idx="18"/>
          </p:nvPr>
        </p:nvSpPr>
        <p:spPr>
          <a:xfrm>
            <a:off x="8423685" y="1642965"/>
            <a:ext cx="6235756" cy="336071"/>
          </a:xfrm>
        </p:spPr>
        <p:txBody>
          <a:bodyPr/>
          <a:lstStyle/>
          <a:p>
            <a:r>
              <a:rPr lang="pt-BR" dirty="0" smtClean="0"/>
              <a:t>Conceito de Faturamento</a:t>
            </a:r>
            <a:endParaRPr lang="pt-BR" dirty="0"/>
          </a:p>
        </p:txBody>
      </p:sp>
      <p:sp>
        <p:nvSpPr>
          <p:cNvPr id="2" name="Text Placeholder 1">
            <a:extLst>
              <a:ext uri="{FF2B5EF4-FFF2-40B4-BE49-F238E27FC236}">
                <a16:creationId xmlns="" xmlns:a16="http://schemas.microsoft.com/office/drawing/2014/main" id="{C82905B1-F467-5146-8BED-67BCE9B84A8A}"/>
              </a:ext>
            </a:extLst>
          </p:cNvPr>
          <p:cNvSpPr>
            <a:spLocks noGrp="1"/>
          </p:cNvSpPr>
          <p:nvPr>
            <p:ph type="body" sz="quarter" idx="12"/>
          </p:nvPr>
        </p:nvSpPr>
        <p:spPr/>
        <p:txBody>
          <a:bodyPr/>
          <a:lstStyle/>
          <a:p>
            <a:r>
              <a:rPr lang="pt-BR"/>
              <a:t>AGENDA</a:t>
            </a:r>
          </a:p>
        </p:txBody>
      </p:sp>
      <p:sp>
        <p:nvSpPr>
          <p:cNvPr id="4" name="Text Placeholder 3">
            <a:extLst>
              <a:ext uri="{FF2B5EF4-FFF2-40B4-BE49-F238E27FC236}">
                <a16:creationId xmlns="" xmlns:a16="http://schemas.microsoft.com/office/drawing/2014/main" id="{CE90D184-14F9-A246-B2C0-8C76FFEBB9C7}"/>
              </a:ext>
            </a:extLst>
          </p:cNvPr>
          <p:cNvSpPr>
            <a:spLocks noGrp="1"/>
          </p:cNvSpPr>
          <p:nvPr>
            <p:ph type="body" sz="quarter" idx="19"/>
          </p:nvPr>
        </p:nvSpPr>
        <p:spPr>
          <a:xfrm>
            <a:off x="8423685" y="3305049"/>
            <a:ext cx="6235756" cy="336071"/>
          </a:xfrm>
        </p:spPr>
        <p:txBody>
          <a:bodyPr/>
          <a:lstStyle/>
          <a:p>
            <a:r>
              <a:rPr lang="en-US" dirty="0" err="1" smtClean="0"/>
              <a:t>Cadastros</a:t>
            </a:r>
            <a:r>
              <a:rPr lang="en-US" dirty="0" smtClean="0"/>
              <a:t> de </a:t>
            </a:r>
            <a:r>
              <a:rPr lang="en-US" dirty="0" err="1" smtClean="0"/>
              <a:t>Negociações</a:t>
            </a:r>
            <a:endParaRPr lang="en-US" dirty="0"/>
          </a:p>
        </p:txBody>
      </p:sp>
      <p:sp>
        <p:nvSpPr>
          <p:cNvPr id="5" name="Text Placeholder 4">
            <a:extLst>
              <a:ext uri="{FF2B5EF4-FFF2-40B4-BE49-F238E27FC236}">
                <a16:creationId xmlns="" xmlns:a16="http://schemas.microsoft.com/office/drawing/2014/main" id="{E6BDBB72-D23F-D040-8C52-598937997D21}"/>
              </a:ext>
            </a:extLst>
          </p:cNvPr>
          <p:cNvSpPr>
            <a:spLocks noGrp="1"/>
          </p:cNvSpPr>
          <p:nvPr>
            <p:ph type="body" sz="quarter" idx="20"/>
          </p:nvPr>
        </p:nvSpPr>
        <p:spPr>
          <a:xfrm>
            <a:off x="8445714" y="4952712"/>
            <a:ext cx="6235756" cy="336071"/>
          </a:xfrm>
        </p:spPr>
        <p:txBody>
          <a:bodyPr/>
          <a:lstStyle/>
          <a:p>
            <a:r>
              <a:rPr lang="pt-BR" dirty="0" smtClean="0"/>
              <a:t>Material de Apoio</a:t>
            </a:r>
            <a:endParaRPr lang="pt-BR" dirty="0"/>
          </a:p>
        </p:txBody>
      </p:sp>
      <p:sp>
        <p:nvSpPr>
          <p:cNvPr id="8" name="Text Placeholder 7">
            <a:extLst>
              <a:ext uri="{FF2B5EF4-FFF2-40B4-BE49-F238E27FC236}">
                <a16:creationId xmlns="" xmlns:a16="http://schemas.microsoft.com/office/drawing/2014/main" id="{299DA674-26D6-3945-A29B-DB5D90155D21}"/>
              </a:ext>
            </a:extLst>
          </p:cNvPr>
          <p:cNvSpPr>
            <a:spLocks noGrp="1"/>
          </p:cNvSpPr>
          <p:nvPr>
            <p:ph type="body" sz="quarter" idx="23"/>
          </p:nvPr>
        </p:nvSpPr>
        <p:spPr>
          <a:xfrm>
            <a:off x="875489" y="2429696"/>
            <a:ext cx="6938324" cy="427044"/>
          </a:xfrm>
        </p:spPr>
        <p:txBody>
          <a:bodyPr/>
          <a:lstStyle/>
          <a:p>
            <a:r>
              <a:rPr lang="en-US" dirty="0" err="1" smtClean="0"/>
              <a:t>Cadastros</a:t>
            </a:r>
            <a:r>
              <a:rPr lang="en-US" dirty="0" smtClean="0"/>
              <a:t> </a:t>
            </a:r>
            <a:r>
              <a:rPr lang="en-US" dirty="0" err="1" smtClean="0"/>
              <a:t>Principais</a:t>
            </a:r>
            <a:r>
              <a:rPr lang="en-US" dirty="0" smtClean="0"/>
              <a:t> e </a:t>
            </a:r>
            <a:r>
              <a:rPr lang="en-US" dirty="0" err="1" smtClean="0"/>
              <a:t>Secundários</a:t>
            </a:r>
            <a:endParaRPr lang="en-US" dirty="0"/>
          </a:p>
        </p:txBody>
      </p:sp>
      <p:sp>
        <p:nvSpPr>
          <p:cNvPr id="9" name="Text Placeholder 8">
            <a:extLst>
              <a:ext uri="{FF2B5EF4-FFF2-40B4-BE49-F238E27FC236}">
                <a16:creationId xmlns="" xmlns:a16="http://schemas.microsoft.com/office/drawing/2014/main" id="{F4A9E14A-B34D-C04B-8FAD-666930863136}"/>
              </a:ext>
            </a:extLst>
          </p:cNvPr>
          <p:cNvSpPr>
            <a:spLocks noGrp="1"/>
          </p:cNvSpPr>
          <p:nvPr>
            <p:ph type="body" sz="quarter" idx="24"/>
          </p:nvPr>
        </p:nvSpPr>
        <p:spPr>
          <a:xfrm>
            <a:off x="1463425" y="4137266"/>
            <a:ext cx="6235756" cy="336071"/>
          </a:xfrm>
        </p:spPr>
        <p:txBody>
          <a:bodyPr/>
          <a:lstStyle/>
          <a:p>
            <a:r>
              <a:rPr lang="pt-BR" dirty="0" smtClean="0"/>
              <a:t>Processos</a:t>
            </a:r>
            <a:endParaRPr lang="pt-BR" dirty="0"/>
          </a:p>
        </p:txBody>
      </p:sp>
      <p:sp>
        <p:nvSpPr>
          <p:cNvPr id="12" name="Text Placeholder 11">
            <a:extLst>
              <a:ext uri="{FF2B5EF4-FFF2-40B4-BE49-F238E27FC236}">
                <a16:creationId xmlns="" xmlns:a16="http://schemas.microsoft.com/office/drawing/2014/main" id="{A94D1B5A-B722-A74A-BC75-5843846857C9}"/>
              </a:ext>
            </a:extLst>
          </p:cNvPr>
          <p:cNvSpPr>
            <a:spLocks noGrp="1"/>
          </p:cNvSpPr>
          <p:nvPr>
            <p:ph type="body" sz="quarter" idx="27"/>
          </p:nvPr>
        </p:nvSpPr>
        <p:spPr>
          <a:xfrm>
            <a:off x="7848260" y="1642965"/>
            <a:ext cx="556270" cy="336071"/>
          </a:xfrm>
        </p:spPr>
        <p:txBody>
          <a:bodyPr/>
          <a:lstStyle/>
          <a:p>
            <a:endParaRPr lang="pt-BR"/>
          </a:p>
        </p:txBody>
      </p:sp>
      <p:sp>
        <p:nvSpPr>
          <p:cNvPr id="13" name="Text Placeholder 12">
            <a:extLst>
              <a:ext uri="{FF2B5EF4-FFF2-40B4-BE49-F238E27FC236}">
                <a16:creationId xmlns="" xmlns:a16="http://schemas.microsoft.com/office/drawing/2014/main" id="{14E300C0-FA30-A14F-BEEE-24327308F606}"/>
              </a:ext>
            </a:extLst>
          </p:cNvPr>
          <p:cNvSpPr>
            <a:spLocks noGrp="1"/>
          </p:cNvSpPr>
          <p:nvPr>
            <p:ph type="body" sz="quarter" idx="28"/>
          </p:nvPr>
        </p:nvSpPr>
        <p:spPr>
          <a:xfrm>
            <a:off x="7816457" y="2468216"/>
            <a:ext cx="588072" cy="336071"/>
          </a:xfrm>
        </p:spPr>
        <p:txBody>
          <a:bodyPr/>
          <a:lstStyle/>
          <a:p>
            <a:endParaRPr lang="pt-BR"/>
          </a:p>
        </p:txBody>
      </p:sp>
      <p:sp>
        <p:nvSpPr>
          <p:cNvPr id="14" name="Text Placeholder 13">
            <a:extLst>
              <a:ext uri="{FF2B5EF4-FFF2-40B4-BE49-F238E27FC236}">
                <a16:creationId xmlns="" xmlns:a16="http://schemas.microsoft.com/office/drawing/2014/main" id="{DCD89798-4338-EE49-A815-F26C656EC533}"/>
              </a:ext>
            </a:extLst>
          </p:cNvPr>
          <p:cNvSpPr>
            <a:spLocks noGrp="1"/>
          </p:cNvSpPr>
          <p:nvPr>
            <p:ph type="body" sz="quarter" idx="29"/>
          </p:nvPr>
        </p:nvSpPr>
        <p:spPr>
          <a:xfrm>
            <a:off x="7816457" y="3305049"/>
            <a:ext cx="588072" cy="336071"/>
          </a:xfrm>
        </p:spPr>
        <p:txBody>
          <a:bodyPr/>
          <a:lstStyle/>
          <a:p>
            <a:endParaRPr lang="pt-BR"/>
          </a:p>
        </p:txBody>
      </p:sp>
      <p:sp>
        <p:nvSpPr>
          <p:cNvPr id="15" name="Text Placeholder 14">
            <a:extLst>
              <a:ext uri="{FF2B5EF4-FFF2-40B4-BE49-F238E27FC236}">
                <a16:creationId xmlns="" xmlns:a16="http://schemas.microsoft.com/office/drawing/2014/main" id="{45B361AE-4E8A-6C46-AA43-474FA2CE91EB}"/>
              </a:ext>
            </a:extLst>
          </p:cNvPr>
          <p:cNvSpPr>
            <a:spLocks noGrp="1"/>
          </p:cNvSpPr>
          <p:nvPr>
            <p:ph type="body" sz="quarter" idx="30"/>
          </p:nvPr>
        </p:nvSpPr>
        <p:spPr>
          <a:xfrm>
            <a:off x="7816457" y="4130300"/>
            <a:ext cx="588072" cy="336071"/>
          </a:xfrm>
        </p:spPr>
        <p:txBody>
          <a:bodyPr/>
          <a:lstStyle/>
          <a:p>
            <a:endParaRPr lang="pt-BR"/>
          </a:p>
        </p:txBody>
      </p:sp>
      <p:sp>
        <p:nvSpPr>
          <p:cNvPr id="16" name="Text Placeholder 15">
            <a:extLst>
              <a:ext uri="{FF2B5EF4-FFF2-40B4-BE49-F238E27FC236}">
                <a16:creationId xmlns="" xmlns:a16="http://schemas.microsoft.com/office/drawing/2014/main" id="{4C134FE6-656A-3047-926E-002B2CBB8368}"/>
              </a:ext>
            </a:extLst>
          </p:cNvPr>
          <p:cNvSpPr>
            <a:spLocks noGrp="1"/>
          </p:cNvSpPr>
          <p:nvPr>
            <p:ph type="body" sz="quarter" idx="31"/>
          </p:nvPr>
        </p:nvSpPr>
        <p:spPr>
          <a:xfrm>
            <a:off x="7840309" y="4967133"/>
            <a:ext cx="583375" cy="336071"/>
          </a:xfrm>
        </p:spPr>
        <p:txBody>
          <a:bodyPr/>
          <a:lstStyle/>
          <a:p>
            <a:endParaRPr lang="pt-BR"/>
          </a:p>
        </p:txBody>
      </p:sp>
      <p:cxnSp>
        <p:nvCxnSpPr>
          <p:cNvPr id="24" name="Straight Connector 23">
            <a:extLst>
              <a:ext uri="{FF2B5EF4-FFF2-40B4-BE49-F238E27FC236}">
                <a16:creationId xmlns="" xmlns:a16="http://schemas.microsoft.com/office/drawing/2014/main" id="{B4798C1B-C412-7447-874E-1CE00869AA81}"/>
              </a:ext>
            </a:extLst>
          </p:cNvPr>
          <p:cNvCxnSpPr>
            <a:cxnSpLocks/>
          </p:cNvCxnSpPr>
          <p:nvPr/>
        </p:nvCxnSpPr>
        <p:spPr>
          <a:xfrm>
            <a:off x="8124825" y="1373315"/>
            <a:ext cx="0" cy="179617"/>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 xmlns:a16="http://schemas.microsoft.com/office/drawing/2014/main" id="{03B83E8C-7797-2C41-87DE-87CC13766527}"/>
              </a:ext>
            </a:extLst>
          </p:cNvPr>
          <p:cNvSpPr/>
          <p:nvPr/>
        </p:nvSpPr>
        <p:spPr>
          <a:xfrm>
            <a:off x="8084035" y="1185291"/>
            <a:ext cx="81580" cy="81580"/>
          </a:xfrm>
          <a:prstGeom prst="ellipse">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0846582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18322" y="507300"/>
            <a:ext cx="11097831" cy="46571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Processo</a:t>
            </a:r>
            <a:r>
              <a:rPr lang="en-US" dirty="0" smtClean="0"/>
              <a:t> de </a:t>
            </a:r>
            <a:r>
              <a:rPr lang="en-US" dirty="0" err="1" smtClean="0"/>
              <a:t>Vendas</a:t>
            </a:r>
            <a:r>
              <a:rPr lang="en-US" dirty="0" smtClean="0"/>
              <a:t>	</a:t>
            </a:r>
            <a:endParaRPr lang="en-US" dirty="0"/>
          </a:p>
        </p:txBody>
      </p:sp>
      <p:sp>
        <p:nvSpPr>
          <p:cNvPr id="10" name="Retângulo 9"/>
          <p:cNvSpPr/>
          <p:nvPr/>
        </p:nvSpPr>
        <p:spPr>
          <a:xfrm>
            <a:off x="601800" y="2023680"/>
            <a:ext cx="5284949" cy="6186309"/>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Para melhorar o acompanhamento da evolução das oportunidades de venda de seus representantes aos prospects e clientes, recomenda-se que a empresa estabeleça um processo de vendas, definindo estágios a serem cumpridos durante todo o processo de venda e negociação, atribuindo um percentual de contribuição para cada estágio do processo como um todo e permitindo que os representantes possam fazer um cronograma das etapas de suas vendas.</a:t>
            </a:r>
          </a:p>
          <a:p>
            <a:r>
              <a:rPr lang="pt-BR" sz="2200" dirty="0">
                <a:latin typeface="Arial Narrow" panose="020B0606020202030204" pitchFamily="34" charset="0"/>
              </a:rPr>
              <a:t> </a:t>
            </a:r>
          </a:p>
          <a:p>
            <a:r>
              <a:rPr lang="pt-BR" sz="2200" dirty="0">
                <a:solidFill>
                  <a:srgbClr val="4A5C61"/>
                </a:solidFill>
                <a:latin typeface="Arial Narrow"/>
                <a:ea typeface="ヒラギノ角ゴ Pro W3" pitchFamily="-107" charset="-128"/>
                <a:cs typeface="Arial Narrow"/>
              </a:rPr>
              <a:t>O sistema atualizará automaticamente o estágio do processo de venda da oportunidade, quando efetuado o Apontamento de Visitas/Despesas.</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8627" y="2247900"/>
            <a:ext cx="8515350" cy="4648200"/>
          </a:xfrm>
          <a:prstGeom prst="rect">
            <a:avLst/>
          </a:prstGeom>
        </p:spPr>
      </p:pic>
    </p:spTree>
    <p:extLst>
      <p:ext uri="{BB962C8B-B14F-4D97-AF65-F5344CB8AC3E}">
        <p14:creationId xmlns:p14="http://schemas.microsoft.com/office/powerpoint/2010/main" val="17400098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Text Placeholder 2"/>
          <p:cNvSpPr txBox="1">
            <a:spLocks/>
          </p:cNvSpPr>
          <p:nvPr/>
        </p:nvSpPr>
        <p:spPr>
          <a:xfrm>
            <a:off x="601800" y="1175133"/>
            <a:ext cx="3694331"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996695" y="486857"/>
            <a:ext cx="10066200"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Equipe</a:t>
            </a:r>
            <a:r>
              <a:rPr lang="en-US" dirty="0" smtClean="0"/>
              <a:t> de </a:t>
            </a:r>
            <a:r>
              <a:rPr lang="en-US" dirty="0" err="1"/>
              <a:t>V</a:t>
            </a:r>
            <a:r>
              <a:rPr lang="en-US" dirty="0" err="1" smtClean="0"/>
              <a:t>endas</a:t>
            </a:r>
            <a:r>
              <a:rPr lang="en-US" dirty="0" smtClean="0"/>
              <a:t>	</a:t>
            </a:r>
            <a:endParaRPr lang="en-US" dirty="0"/>
          </a:p>
        </p:txBody>
      </p:sp>
      <p:sp>
        <p:nvSpPr>
          <p:cNvPr id="10" name="Retângulo 9"/>
          <p:cNvSpPr/>
          <p:nvPr/>
        </p:nvSpPr>
        <p:spPr>
          <a:xfrm>
            <a:off x="601801" y="1863782"/>
            <a:ext cx="5799000" cy="6524863"/>
          </a:xfrm>
          <a:prstGeom prst="rect">
            <a:avLst/>
          </a:prstGeom>
        </p:spPr>
        <p:txBody>
          <a:bodyPr wrap="square">
            <a:spAutoFit/>
          </a:bodyPr>
          <a:lstStyle/>
          <a:p>
            <a:pPr algn="just"/>
            <a:r>
              <a:rPr lang="pt-BR" sz="2200" dirty="0" smtClean="0">
                <a:solidFill>
                  <a:srgbClr val="4A5C61"/>
                </a:solidFill>
                <a:latin typeface="Arial Narrow"/>
                <a:ea typeface="ヒラギノ角ゴ Pro W3" pitchFamily="-107" charset="-128"/>
                <a:cs typeface="Arial Narrow"/>
              </a:rPr>
              <a:t>Esta </a:t>
            </a:r>
            <a:r>
              <a:rPr lang="pt-BR" sz="2200" dirty="0">
                <a:solidFill>
                  <a:srgbClr val="4A5C61"/>
                </a:solidFill>
                <a:latin typeface="Arial Narrow"/>
                <a:ea typeface="ヒラギノ角ゴ Pro W3" pitchFamily="-107" charset="-128"/>
                <a:cs typeface="Arial Narrow"/>
              </a:rPr>
              <a:t>rotina define os acessos da equipe de vendas de representantes às informações de Clientes, Prospects, Pipeline, Apontamentos, Oportunidades, Libera Orçamento, Acessa proposta comercial, Acessa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Qualifica </a:t>
            </a:r>
            <a:r>
              <a:rPr lang="pt-BR" sz="2200" dirty="0" err="1">
                <a:solidFill>
                  <a:srgbClr val="4A5C61"/>
                </a:solidFill>
                <a:latin typeface="Arial Narrow"/>
                <a:ea typeface="ヒラギノ角ゴ Pro W3" pitchFamily="-107" charset="-128"/>
                <a:cs typeface="Arial Narrow"/>
              </a:rPr>
              <a:t>Suspects</a:t>
            </a:r>
            <a:r>
              <a:rPr lang="pt-BR" sz="2200" dirty="0">
                <a:solidFill>
                  <a:srgbClr val="4A5C61"/>
                </a:solidFill>
                <a:latin typeface="Arial Narrow"/>
                <a:ea typeface="ヒラギノ角ゴ Pro W3" pitchFamily="-107" charset="-128"/>
                <a:cs typeface="Arial Narrow"/>
              </a:rPr>
              <a:t>, Executa Scripts, Contatos, Metas de Vendas, Produtos e Modelos de Acesso aos Cadastros, determinando, dessa forma, a abrangência de visão de cada grupo.</a:t>
            </a:r>
          </a:p>
          <a:p>
            <a:pPr algn="just"/>
            <a:endParaRPr lang="pt-BR" sz="2200" dirty="0">
              <a:solidFill>
                <a:srgbClr val="4A5C61"/>
              </a:solidFill>
              <a:latin typeface="Arial Narrow"/>
              <a:ea typeface="ヒラギノ角ゴ Pro W3" pitchFamily="-107" charset="-128"/>
              <a:cs typeface="Arial Narrow"/>
            </a:endParaRPr>
          </a:p>
          <a:p>
            <a:pPr algn="just"/>
            <a:r>
              <a:rPr lang="pt-BR" sz="2200" dirty="0">
                <a:solidFill>
                  <a:srgbClr val="4A5C61"/>
                </a:solidFill>
                <a:latin typeface="Arial Narrow"/>
                <a:ea typeface="ヒラギノ角ゴ Pro W3" pitchFamily="-107" charset="-128"/>
                <a:cs typeface="Arial Narrow"/>
              </a:rPr>
              <a:t>Uma vez definidos os níveis de responsabilidade, cada Equipe de Vendas deve ser incluída na estrutura de negócios, para que seja possível, a partir da rotina Área de Trabalho, efetuar as manutenções necessárias, como programação de visitas, visualização de cadastros, programação da agenda etc.</a:t>
            </a:r>
          </a:p>
          <a:p>
            <a:pPr algn="just"/>
            <a:endParaRPr lang="pt-BR" sz="2200" dirty="0" smtClean="0">
              <a:latin typeface="Arial Narrow" panose="020B0606020202030204" pitchFamily="34" charset="0"/>
            </a:endParaRPr>
          </a:p>
          <a:p>
            <a:pPr algn="just"/>
            <a:endParaRPr lang="pt-BR" sz="2200" dirty="0">
              <a:latin typeface="Arial Narrow" panose="020B0606020202030204" pitchFamily="34" charset="0"/>
            </a:endParaRPr>
          </a:p>
        </p:txBody>
      </p:sp>
      <p:sp>
        <p:nvSpPr>
          <p:cNvPr id="11" name="Seta para a esquerda 10">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220" y="1786451"/>
            <a:ext cx="8515350" cy="4648200"/>
          </a:xfrm>
          <a:prstGeom prst="rect">
            <a:avLst/>
          </a:prstGeom>
        </p:spPr>
      </p:pic>
    </p:spTree>
    <p:extLst>
      <p:ext uri="{BB962C8B-B14F-4D97-AF65-F5344CB8AC3E}">
        <p14:creationId xmlns:p14="http://schemas.microsoft.com/office/powerpoint/2010/main" val="37575517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3" name="Text Placeholder 2"/>
          <p:cNvSpPr txBox="1">
            <a:spLocks/>
          </p:cNvSpPr>
          <p:nvPr/>
        </p:nvSpPr>
        <p:spPr>
          <a:xfrm>
            <a:off x="988661" y="388149"/>
            <a:ext cx="9855185" cy="4192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de </a:t>
            </a:r>
            <a:r>
              <a:rPr lang="en-US" dirty="0" err="1" smtClean="0"/>
              <a:t>negociações</a:t>
            </a:r>
            <a:r>
              <a:rPr lang="en-US" dirty="0" smtClean="0"/>
              <a:t> – </a:t>
            </a:r>
            <a:r>
              <a:rPr lang="en-US" dirty="0" err="1" smtClean="0"/>
              <a:t>Estrutura</a:t>
            </a:r>
            <a:r>
              <a:rPr lang="en-US" dirty="0" smtClean="0"/>
              <a:t> de </a:t>
            </a:r>
            <a:r>
              <a:rPr lang="en-US" dirty="0" err="1" smtClean="0"/>
              <a:t>Negócios</a:t>
            </a:r>
            <a:r>
              <a:rPr lang="en-US" dirty="0" smtClean="0"/>
              <a:t>	</a:t>
            </a:r>
            <a:endParaRPr lang="en-US" dirty="0"/>
          </a:p>
        </p:txBody>
      </p:sp>
      <p:sp>
        <p:nvSpPr>
          <p:cNvPr id="14" name="Retângulo 13"/>
          <p:cNvSpPr/>
          <p:nvPr/>
        </p:nvSpPr>
        <p:spPr>
          <a:xfrm>
            <a:off x="438444" y="1882897"/>
            <a:ext cx="4883833" cy="5170646"/>
          </a:xfrm>
          <a:prstGeom prst="rect">
            <a:avLst/>
          </a:prstGeom>
        </p:spPr>
        <p:txBody>
          <a:bodyPr wrap="square">
            <a:spAutoFit/>
          </a:bodyPr>
          <a:lstStyle/>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O cadastro Estrutura/Vendas permite organizar, de forma hierárquica, as unidades de negócios seguidos dos  grupos e representantes dentro de uma estrutura de vendas.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partir da definição da estrutura, é possível consultar as oportunidades de venda e suas etapas, efetuar apontamentos de visita, agendar visitas de representantes, entre outras opções, por meio da rotina de área de trabalho.</a:t>
            </a:r>
          </a:p>
          <a:p>
            <a:endParaRPr lang="pt-BR" sz="2200" dirty="0" smtClean="0">
              <a:latin typeface="Arial Narrow" panose="020B0606020202030204" pitchFamily="34" charset="0"/>
            </a:endParaRPr>
          </a:p>
          <a:p>
            <a:endParaRPr lang="pt-BR" sz="2200" dirty="0">
              <a:latin typeface="Arial Narrow" panose="020B0606020202030204" pitchFamily="34" charset="0"/>
            </a:endParaRPr>
          </a:p>
        </p:txBody>
      </p:sp>
      <p:sp>
        <p:nvSpPr>
          <p:cNvPr id="15" name="Seta para a esquerda 14">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2210" y="2181016"/>
            <a:ext cx="8515350" cy="4648200"/>
          </a:xfrm>
          <a:prstGeom prst="rect">
            <a:avLst/>
          </a:prstGeom>
        </p:spPr>
      </p:pic>
    </p:spTree>
    <p:extLst>
      <p:ext uri="{BB962C8B-B14F-4D97-AF65-F5344CB8AC3E}">
        <p14:creationId xmlns:p14="http://schemas.microsoft.com/office/powerpoint/2010/main" val="4278473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806746" y="2894025"/>
            <a:ext cx="7189390" cy="2117812"/>
          </a:xfrm>
        </p:spPr>
        <p:txBody>
          <a:bodyPr/>
          <a:lstStyle/>
          <a:p>
            <a:r>
              <a:rPr lang="pt-BR" dirty="0" smtClean="0"/>
              <a:t>Processos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1531344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Fluxo de processo - Faturamento</a:t>
            </a:r>
          </a:p>
          <a:p>
            <a:pPr lvl="0"/>
            <a:endParaRPr lang="pt-BR" dirty="0" smtClean="0"/>
          </a:p>
          <a:p>
            <a:pPr marL="457200" lvl="1" indent="0">
              <a:buNone/>
            </a:pPr>
            <a:endParaRPr lang="en-US" dirty="0"/>
          </a:p>
        </p:txBody>
      </p:sp>
      <p:sp>
        <p:nvSpPr>
          <p:cNvPr id="41" name="Seta para a esquerda 40">
            <a:hlinkClick r:id="rId2" action="ppaction://hlinksldjump"/>
          </p:cNvPr>
          <p:cNvSpPr/>
          <p:nvPr/>
        </p:nvSpPr>
        <p:spPr>
          <a:xfrm rot="10800000">
            <a:off x="14767560" y="8491992"/>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 name="Fluxograma: Decisão 4"/>
          <p:cNvSpPr/>
          <p:nvPr/>
        </p:nvSpPr>
        <p:spPr>
          <a:xfrm>
            <a:off x="7600146" y="4396492"/>
            <a:ext cx="1720797" cy="9418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hlinkClick r:id="rId3" action="ppaction://hlinksldjump"/>
              </a:rPr>
              <a:t>Libera</a:t>
            </a:r>
            <a:r>
              <a:rPr lang="pt-BR" sz="1600" dirty="0" smtClean="0">
                <a:hlinkClick r:id="rId3" action="ppaction://hlinksldjump"/>
              </a:rPr>
              <a:t> Pedido?</a:t>
            </a:r>
            <a:endParaRPr lang="pt-BR" sz="1600" dirty="0"/>
          </a:p>
        </p:txBody>
      </p:sp>
      <p:sp>
        <p:nvSpPr>
          <p:cNvPr id="42" name="Fluxograma: Decisão 41"/>
          <p:cNvSpPr/>
          <p:nvPr/>
        </p:nvSpPr>
        <p:spPr>
          <a:xfrm>
            <a:off x="4601750" y="2727173"/>
            <a:ext cx="2048256" cy="2280488"/>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 Pedido?</a:t>
            </a:r>
            <a:endParaRPr lang="pt-BR" sz="1800" dirty="0"/>
          </a:p>
        </p:txBody>
      </p:sp>
      <p:sp>
        <p:nvSpPr>
          <p:cNvPr id="43" name="Fluxograma: Processo predefinido 42"/>
          <p:cNvSpPr/>
          <p:nvPr/>
        </p:nvSpPr>
        <p:spPr>
          <a:xfrm>
            <a:off x="2564233" y="2194789"/>
            <a:ext cx="1875837" cy="2084832"/>
          </a:xfrm>
          <a:prstGeom prst="flowChartPredefined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500" dirty="0" smtClean="0"/>
          </a:p>
          <a:p>
            <a:pPr algn="ctr"/>
            <a:endParaRPr lang="pt-BR" sz="1500" dirty="0" smtClean="0"/>
          </a:p>
          <a:p>
            <a:pPr algn="ctr"/>
            <a:r>
              <a:rPr lang="pt-BR" sz="1500" dirty="0" smtClean="0">
                <a:hlinkClick r:id="rId4" action="ppaction://hlinksldjump"/>
              </a:rPr>
              <a:t>CRM Oportunidade de venda</a:t>
            </a:r>
            <a:endParaRPr lang="pt-BR" sz="1500" dirty="0" smtClean="0"/>
          </a:p>
          <a:p>
            <a:pPr algn="ctr"/>
            <a:endParaRPr lang="pt-BR" sz="1500" dirty="0"/>
          </a:p>
          <a:p>
            <a:pPr algn="ctr"/>
            <a:r>
              <a:rPr lang="pt-BR" sz="1500" dirty="0" smtClean="0">
                <a:hlinkClick r:id="rId5" action="ppaction://hlinksldjump"/>
              </a:rPr>
              <a:t>Contrato de Parceria</a:t>
            </a:r>
            <a:endParaRPr lang="pt-BR" sz="1500" dirty="0"/>
          </a:p>
          <a:p>
            <a:pPr algn="ctr"/>
            <a:endParaRPr lang="pt-BR" sz="1500" dirty="0"/>
          </a:p>
        </p:txBody>
      </p:sp>
      <p:sp>
        <p:nvSpPr>
          <p:cNvPr id="44" name="Fluxograma: Processo predefinido 43"/>
          <p:cNvSpPr/>
          <p:nvPr/>
        </p:nvSpPr>
        <p:spPr>
          <a:xfrm>
            <a:off x="2546065" y="1241802"/>
            <a:ext cx="1894005" cy="739759"/>
          </a:xfrm>
          <a:prstGeom prst="flowChartPredefined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6" action="ppaction://hlinksldjump"/>
              </a:rPr>
              <a:t>Orçamento de Venda</a:t>
            </a:r>
            <a:endParaRPr lang="pt-BR" sz="1800" dirty="0"/>
          </a:p>
        </p:txBody>
      </p:sp>
      <p:sp>
        <p:nvSpPr>
          <p:cNvPr id="45" name="Fluxograma: Processo predefinido 44"/>
          <p:cNvSpPr/>
          <p:nvPr/>
        </p:nvSpPr>
        <p:spPr>
          <a:xfrm>
            <a:off x="2527358" y="4403957"/>
            <a:ext cx="1960334" cy="3237240"/>
          </a:xfrm>
          <a:prstGeom prst="flowChartPredefined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Integrações</a:t>
            </a:r>
          </a:p>
          <a:p>
            <a:pPr algn="ctr"/>
            <a:endParaRPr lang="pt-BR" sz="1600" dirty="0"/>
          </a:p>
          <a:p>
            <a:pPr algn="ctr"/>
            <a:r>
              <a:rPr lang="pt-BR" sz="1600" dirty="0" smtClean="0"/>
              <a:t>TMK</a:t>
            </a:r>
          </a:p>
          <a:p>
            <a:pPr algn="ctr"/>
            <a:r>
              <a:rPr lang="pt-BR" sz="1600" dirty="0" smtClean="0"/>
              <a:t>GS</a:t>
            </a:r>
          </a:p>
          <a:p>
            <a:pPr algn="ctr"/>
            <a:r>
              <a:rPr lang="pt-BR" sz="1600" dirty="0" smtClean="0"/>
              <a:t>OMS</a:t>
            </a:r>
          </a:p>
          <a:p>
            <a:pPr algn="ctr"/>
            <a:r>
              <a:rPr lang="pt-BR" sz="1600" dirty="0" smtClean="0"/>
              <a:t>TMS</a:t>
            </a:r>
          </a:p>
          <a:p>
            <a:pPr algn="ctr"/>
            <a:r>
              <a:rPr lang="pt-BR" sz="1600" dirty="0" smtClean="0"/>
              <a:t>Totvs Colaboração</a:t>
            </a:r>
          </a:p>
          <a:p>
            <a:pPr algn="ctr"/>
            <a:r>
              <a:rPr lang="pt-BR" sz="1600" dirty="0" err="1" smtClean="0"/>
              <a:t>Logix</a:t>
            </a:r>
            <a:endParaRPr lang="pt-BR" sz="1600" dirty="0" smtClean="0"/>
          </a:p>
          <a:p>
            <a:pPr algn="ctr"/>
            <a:r>
              <a:rPr lang="pt-BR" sz="1600" dirty="0" smtClean="0"/>
              <a:t>EDI</a:t>
            </a:r>
          </a:p>
          <a:p>
            <a:pPr algn="ctr"/>
            <a:r>
              <a:rPr lang="pt-BR" sz="1600" dirty="0" smtClean="0"/>
              <a:t>EEC</a:t>
            </a:r>
          </a:p>
          <a:p>
            <a:pPr algn="ctr"/>
            <a:r>
              <a:rPr lang="pt-BR" sz="1600" dirty="0" smtClean="0"/>
              <a:t>Siga Loja</a:t>
            </a:r>
            <a:endParaRPr lang="pt-BR" sz="1600" dirty="0"/>
          </a:p>
        </p:txBody>
      </p:sp>
      <p:sp>
        <p:nvSpPr>
          <p:cNvPr id="46" name="Fluxograma: Processo predefinido 45"/>
          <p:cNvSpPr/>
          <p:nvPr/>
        </p:nvSpPr>
        <p:spPr>
          <a:xfrm>
            <a:off x="6791899" y="1853973"/>
            <a:ext cx="1723387" cy="556442"/>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7" action="ppaction://hlinksldjump"/>
              </a:rPr>
              <a:t>Reserva</a:t>
            </a:r>
            <a:endParaRPr lang="pt-BR" sz="1800" dirty="0"/>
          </a:p>
        </p:txBody>
      </p:sp>
      <p:sp>
        <p:nvSpPr>
          <p:cNvPr id="11" name="Fluxograma: Processo predefinido 10"/>
          <p:cNvSpPr/>
          <p:nvPr/>
        </p:nvSpPr>
        <p:spPr>
          <a:xfrm>
            <a:off x="9284880" y="1853972"/>
            <a:ext cx="1663718" cy="629389"/>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8" action="ppaction://hlinksldjump"/>
              </a:rPr>
              <a:t>Resíduo</a:t>
            </a:r>
            <a:endParaRPr lang="pt-BR" sz="1800" dirty="0"/>
          </a:p>
        </p:txBody>
      </p:sp>
      <p:sp>
        <p:nvSpPr>
          <p:cNvPr id="12" name="Fluxograma: Processo predefinido 11"/>
          <p:cNvSpPr/>
          <p:nvPr/>
        </p:nvSpPr>
        <p:spPr>
          <a:xfrm>
            <a:off x="9378511" y="5314860"/>
            <a:ext cx="1522125" cy="532040"/>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9" action="ppaction://hlinksldjump"/>
              </a:rPr>
              <a:t>Análise de Estoque</a:t>
            </a:r>
            <a:endParaRPr lang="pt-BR" sz="1600" dirty="0"/>
          </a:p>
        </p:txBody>
      </p:sp>
      <p:sp>
        <p:nvSpPr>
          <p:cNvPr id="13" name="Fluxograma: Processo predefinido 12"/>
          <p:cNvSpPr/>
          <p:nvPr/>
        </p:nvSpPr>
        <p:spPr>
          <a:xfrm>
            <a:off x="9370116" y="4606834"/>
            <a:ext cx="1544985" cy="56337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0" action="ppaction://hlinksldjump"/>
              </a:rPr>
              <a:t>Análise de Crédito</a:t>
            </a:r>
            <a:endParaRPr lang="pt-BR" sz="1600" dirty="0"/>
          </a:p>
        </p:txBody>
      </p:sp>
      <p:sp>
        <p:nvSpPr>
          <p:cNvPr id="14" name="Fluxograma: Processo predefinido 13"/>
          <p:cNvSpPr/>
          <p:nvPr/>
        </p:nvSpPr>
        <p:spPr>
          <a:xfrm>
            <a:off x="5943972" y="4755817"/>
            <a:ext cx="1553187" cy="503687"/>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hlinkClick r:id="rId11" action="ppaction://hlinksldjump"/>
              </a:rPr>
              <a:t>Bloqueio por Regra</a:t>
            </a:r>
            <a:endParaRPr lang="pt-BR" sz="1600" dirty="0"/>
          </a:p>
        </p:txBody>
      </p:sp>
      <p:sp>
        <p:nvSpPr>
          <p:cNvPr id="15" name="Fluxograma: Decisão 14"/>
          <p:cNvSpPr/>
          <p:nvPr/>
        </p:nvSpPr>
        <p:spPr>
          <a:xfrm>
            <a:off x="9327798" y="5930483"/>
            <a:ext cx="1602778" cy="1022355"/>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Gerar NF?</a:t>
            </a:r>
          </a:p>
        </p:txBody>
      </p:sp>
      <p:sp>
        <p:nvSpPr>
          <p:cNvPr id="3" name="Fluxograma: Processo 2"/>
          <p:cNvSpPr/>
          <p:nvPr/>
        </p:nvSpPr>
        <p:spPr>
          <a:xfrm>
            <a:off x="6832557" y="3401498"/>
            <a:ext cx="3597108" cy="953972"/>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2" action="ppaction://hlinksldjump"/>
              </a:rPr>
              <a:t>Pedido</a:t>
            </a:r>
            <a:endParaRPr lang="pt-BR" dirty="0"/>
          </a:p>
        </p:txBody>
      </p:sp>
      <p:sp>
        <p:nvSpPr>
          <p:cNvPr id="18" name="Fluxograma: Processo 17"/>
          <p:cNvSpPr/>
          <p:nvPr/>
        </p:nvSpPr>
        <p:spPr>
          <a:xfrm>
            <a:off x="10955957" y="6218792"/>
            <a:ext cx="2042347" cy="639341"/>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BR" dirty="0" smtClean="0">
                <a:hlinkClick r:id="rId13" action="ppaction://hlinksldjump"/>
              </a:rPr>
              <a:t>Nota Fiscal</a:t>
            </a:r>
            <a:endParaRPr lang="pt-BR" dirty="0"/>
          </a:p>
        </p:txBody>
      </p:sp>
      <p:sp>
        <p:nvSpPr>
          <p:cNvPr id="19" name="Fluxograma: Processo predefinido 18"/>
          <p:cNvSpPr/>
          <p:nvPr/>
        </p:nvSpPr>
        <p:spPr>
          <a:xfrm>
            <a:off x="13336011" y="3821104"/>
            <a:ext cx="1842752" cy="3237240"/>
          </a:xfrm>
          <a:prstGeom prst="flowChartPredefinedProcess">
            <a:avLst/>
          </a:prstGeom>
          <a:solidFill>
            <a:srgbClr val="ED9C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Integrações</a:t>
            </a:r>
          </a:p>
          <a:p>
            <a:pPr algn="ctr"/>
            <a:endParaRPr lang="pt-BR" sz="1800" dirty="0"/>
          </a:p>
          <a:p>
            <a:pPr algn="ctr"/>
            <a:r>
              <a:rPr lang="pt-BR" sz="1800" dirty="0" smtClean="0"/>
              <a:t>Financeiro (E1 e E2)</a:t>
            </a:r>
          </a:p>
          <a:p>
            <a:pPr algn="ctr"/>
            <a:endParaRPr lang="pt-BR" sz="1800" dirty="0"/>
          </a:p>
          <a:p>
            <a:pPr algn="ctr"/>
            <a:r>
              <a:rPr lang="pt-BR" sz="1800" dirty="0" smtClean="0">
                <a:hlinkClick r:id="rId14" action="ppaction://hlinksldjump"/>
              </a:rPr>
              <a:t>Contábil</a:t>
            </a:r>
            <a:endParaRPr lang="pt-BR" sz="1800" dirty="0" smtClean="0"/>
          </a:p>
          <a:p>
            <a:pPr algn="ctr"/>
            <a:endParaRPr lang="pt-BR" sz="1800" dirty="0" smtClean="0"/>
          </a:p>
          <a:p>
            <a:pPr algn="ctr"/>
            <a:r>
              <a:rPr lang="pt-BR" sz="1800" dirty="0" smtClean="0">
                <a:hlinkClick r:id="rId15" action="ppaction://hlinksldjump"/>
              </a:rPr>
              <a:t>Comissão (E3)</a:t>
            </a:r>
            <a:endParaRPr lang="pt-BR" sz="1800" dirty="0" smtClean="0"/>
          </a:p>
          <a:p>
            <a:pPr algn="ctr"/>
            <a:endParaRPr lang="pt-BR" sz="1800" dirty="0"/>
          </a:p>
          <a:p>
            <a:pPr algn="ctr"/>
            <a:r>
              <a:rPr lang="pt-BR" sz="1800" dirty="0" err="1" smtClean="0"/>
              <a:t>SpedNfe</a:t>
            </a:r>
            <a:endParaRPr lang="pt-BR" sz="1800" dirty="0" smtClean="0"/>
          </a:p>
        </p:txBody>
      </p:sp>
      <p:sp>
        <p:nvSpPr>
          <p:cNvPr id="20" name="Fluxograma: Decisão 19"/>
          <p:cNvSpPr/>
          <p:nvPr/>
        </p:nvSpPr>
        <p:spPr>
          <a:xfrm>
            <a:off x="11149658" y="5209356"/>
            <a:ext cx="1822891" cy="100215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Excluir NF?</a:t>
            </a:r>
            <a:endParaRPr lang="pt-BR" sz="1800" dirty="0"/>
          </a:p>
        </p:txBody>
      </p:sp>
      <p:sp>
        <p:nvSpPr>
          <p:cNvPr id="21" name="Fluxograma: Decisão 20"/>
          <p:cNvSpPr/>
          <p:nvPr/>
        </p:nvSpPr>
        <p:spPr>
          <a:xfrm>
            <a:off x="11245636" y="3439102"/>
            <a:ext cx="1672096" cy="109768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Ped. em aberto</a:t>
            </a:r>
            <a:endParaRPr lang="pt-BR" sz="1600" dirty="0"/>
          </a:p>
        </p:txBody>
      </p:sp>
      <p:sp>
        <p:nvSpPr>
          <p:cNvPr id="22" name="Fluxograma: Processo predefinido 21"/>
          <p:cNvSpPr/>
          <p:nvPr/>
        </p:nvSpPr>
        <p:spPr>
          <a:xfrm>
            <a:off x="11284207" y="4591142"/>
            <a:ext cx="1643191" cy="577164"/>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hlinkClick r:id="rId16" action="ppaction://hlinksldjump"/>
              </a:rPr>
              <a:t>Exclusão da Nota</a:t>
            </a:r>
            <a:endParaRPr lang="pt-BR" sz="1800" dirty="0"/>
          </a:p>
        </p:txBody>
      </p:sp>
      <p:sp>
        <p:nvSpPr>
          <p:cNvPr id="23" name="Fluxograma: Processo predefinido 22"/>
          <p:cNvSpPr/>
          <p:nvPr/>
        </p:nvSpPr>
        <p:spPr>
          <a:xfrm>
            <a:off x="158446" y="2731477"/>
            <a:ext cx="2013542" cy="2952302"/>
          </a:xfrm>
          <a:prstGeom prst="flowChartPredefined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CRM</a:t>
            </a:r>
          </a:p>
          <a:p>
            <a:pPr algn="ctr"/>
            <a:endParaRPr lang="pt-BR" sz="1600" dirty="0"/>
          </a:p>
          <a:p>
            <a:pPr algn="ctr"/>
            <a:r>
              <a:rPr lang="pt-BR" sz="1600" dirty="0" smtClean="0">
                <a:hlinkClick r:id="rId17" action="ppaction://hlinksldjump"/>
              </a:rPr>
              <a:t>Área de trabalho</a:t>
            </a:r>
            <a:endParaRPr lang="pt-BR" sz="1600" dirty="0" smtClean="0"/>
          </a:p>
          <a:p>
            <a:pPr algn="ctr"/>
            <a:endParaRPr lang="pt-BR" sz="1600" dirty="0"/>
          </a:p>
          <a:p>
            <a:pPr algn="ctr"/>
            <a:r>
              <a:rPr lang="pt-BR" sz="1600" dirty="0" smtClean="0">
                <a:hlinkClick r:id="rId18" action="ppaction://hlinksldjump"/>
              </a:rPr>
              <a:t>Apontamento</a:t>
            </a:r>
            <a:endParaRPr lang="pt-BR" sz="1600" dirty="0" smtClean="0"/>
          </a:p>
          <a:p>
            <a:pPr algn="ctr"/>
            <a:endParaRPr lang="pt-BR" sz="1600" dirty="0" smtClean="0"/>
          </a:p>
          <a:p>
            <a:pPr algn="ctr"/>
            <a:r>
              <a:rPr lang="pt-BR" sz="1600" dirty="0" smtClean="0">
                <a:hlinkClick r:id="rId19" action="ppaction://hlinksldjump"/>
              </a:rPr>
              <a:t>Despesa Financeira</a:t>
            </a:r>
            <a:endParaRPr lang="pt-BR" sz="1600" dirty="0" smtClean="0"/>
          </a:p>
        </p:txBody>
      </p:sp>
      <p:sp>
        <p:nvSpPr>
          <p:cNvPr id="25" name="Seta para baixo 24"/>
          <p:cNvSpPr/>
          <p:nvPr/>
        </p:nvSpPr>
        <p:spPr>
          <a:xfrm rot="16200000">
            <a:off x="1215771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Seta para baixo 25"/>
          <p:cNvSpPr/>
          <p:nvPr/>
        </p:nvSpPr>
        <p:spPr>
          <a:xfrm rot="16354493">
            <a:off x="12584864" y="299845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baixo 26"/>
          <p:cNvSpPr/>
          <p:nvPr/>
        </p:nvSpPr>
        <p:spPr>
          <a:xfrm rot="16354493">
            <a:off x="1340911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Seta para baixo 27"/>
          <p:cNvSpPr/>
          <p:nvPr/>
        </p:nvSpPr>
        <p:spPr>
          <a:xfrm rot="16354493">
            <a:off x="12981964" y="301351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Seta para baixo 28"/>
          <p:cNvSpPr/>
          <p:nvPr/>
        </p:nvSpPr>
        <p:spPr>
          <a:xfrm rot="16354493">
            <a:off x="1381627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baixo 29"/>
          <p:cNvSpPr/>
          <p:nvPr/>
        </p:nvSpPr>
        <p:spPr>
          <a:xfrm rot="16354493">
            <a:off x="14243420" y="3012265"/>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baixo 30"/>
          <p:cNvSpPr/>
          <p:nvPr/>
        </p:nvSpPr>
        <p:spPr>
          <a:xfrm rot="16354493">
            <a:off x="1506767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baixo 31"/>
          <p:cNvSpPr/>
          <p:nvPr/>
        </p:nvSpPr>
        <p:spPr>
          <a:xfrm rot="16354493">
            <a:off x="14640520" y="3027320"/>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3" name="Seta para baixo 32"/>
          <p:cNvSpPr/>
          <p:nvPr/>
        </p:nvSpPr>
        <p:spPr>
          <a:xfrm>
            <a:off x="15386010" y="31424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Seta para baixo 33"/>
          <p:cNvSpPr/>
          <p:nvPr/>
        </p:nvSpPr>
        <p:spPr>
          <a:xfrm>
            <a:off x="15397572" y="352862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5" name="Seta para baixo 34"/>
          <p:cNvSpPr/>
          <p:nvPr/>
        </p:nvSpPr>
        <p:spPr>
          <a:xfrm>
            <a:off x="15392615" y="389689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Seta para baixo 35"/>
          <p:cNvSpPr/>
          <p:nvPr/>
        </p:nvSpPr>
        <p:spPr>
          <a:xfrm>
            <a:off x="15421180" y="427962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Seta para baixo 36"/>
          <p:cNvSpPr/>
          <p:nvPr/>
        </p:nvSpPr>
        <p:spPr>
          <a:xfrm>
            <a:off x="15432742" y="466576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8" name="Seta para baixo 37"/>
          <p:cNvSpPr/>
          <p:nvPr/>
        </p:nvSpPr>
        <p:spPr>
          <a:xfrm>
            <a:off x="15427785" y="5034031"/>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Seta para baixo 38"/>
          <p:cNvSpPr/>
          <p:nvPr/>
        </p:nvSpPr>
        <p:spPr>
          <a:xfrm>
            <a:off x="15428635" y="546438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0" name="Seta para baixo 39"/>
          <p:cNvSpPr/>
          <p:nvPr/>
        </p:nvSpPr>
        <p:spPr>
          <a:xfrm>
            <a:off x="15440197" y="585052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Seta para baixo 46"/>
          <p:cNvSpPr/>
          <p:nvPr/>
        </p:nvSpPr>
        <p:spPr>
          <a:xfrm>
            <a:off x="15435240" y="6218792"/>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Seta para baixo 47"/>
          <p:cNvSpPr/>
          <p:nvPr/>
        </p:nvSpPr>
        <p:spPr>
          <a:xfrm>
            <a:off x="15432742" y="667531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Seta para baixo 48"/>
          <p:cNvSpPr/>
          <p:nvPr/>
        </p:nvSpPr>
        <p:spPr>
          <a:xfrm>
            <a:off x="15445531" y="706145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0" name="Seta para baixo 49"/>
          <p:cNvSpPr/>
          <p:nvPr/>
        </p:nvSpPr>
        <p:spPr>
          <a:xfrm rot="5400000">
            <a:off x="1522650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1" name="Seta para baixo 50"/>
          <p:cNvSpPr/>
          <p:nvPr/>
        </p:nvSpPr>
        <p:spPr>
          <a:xfrm rot="5400000">
            <a:off x="1489072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2" name="Seta para baixo 51"/>
          <p:cNvSpPr/>
          <p:nvPr/>
        </p:nvSpPr>
        <p:spPr>
          <a:xfrm rot="5400000">
            <a:off x="1455494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3" name="Seta para baixo 52"/>
          <p:cNvSpPr/>
          <p:nvPr/>
        </p:nvSpPr>
        <p:spPr>
          <a:xfrm rot="5400000">
            <a:off x="1416508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4" name="Seta para baixo 53"/>
          <p:cNvSpPr/>
          <p:nvPr/>
        </p:nvSpPr>
        <p:spPr>
          <a:xfrm rot="5400000">
            <a:off x="13829309"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5" name="Seta para baixo 54"/>
          <p:cNvSpPr/>
          <p:nvPr/>
        </p:nvSpPr>
        <p:spPr>
          <a:xfrm rot="5400000">
            <a:off x="13493529"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Seta para baixo 55"/>
          <p:cNvSpPr/>
          <p:nvPr/>
        </p:nvSpPr>
        <p:spPr>
          <a:xfrm rot="5400000">
            <a:off x="1310367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7" name="Seta para baixo 56"/>
          <p:cNvSpPr/>
          <p:nvPr/>
        </p:nvSpPr>
        <p:spPr>
          <a:xfrm rot="5400000">
            <a:off x="12767894"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8" name="Seta para baixo 57"/>
          <p:cNvSpPr/>
          <p:nvPr/>
        </p:nvSpPr>
        <p:spPr>
          <a:xfrm rot="5400000">
            <a:off x="12432114"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0" name="Seta para baixo 59"/>
          <p:cNvSpPr/>
          <p:nvPr/>
        </p:nvSpPr>
        <p:spPr>
          <a:xfrm rot="5400000">
            <a:off x="1211285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Seta para baixo 60"/>
          <p:cNvSpPr/>
          <p:nvPr/>
        </p:nvSpPr>
        <p:spPr>
          <a:xfrm rot="5400000">
            <a:off x="11777070" y="74297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2" name="Seta para baixo 61"/>
          <p:cNvSpPr/>
          <p:nvPr/>
        </p:nvSpPr>
        <p:spPr>
          <a:xfrm rot="5400000">
            <a:off x="11441290" y="7429227"/>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3" name="Seta para baixo 62"/>
          <p:cNvSpPr/>
          <p:nvPr/>
        </p:nvSpPr>
        <p:spPr>
          <a:xfrm rot="5400000">
            <a:off x="1105546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4" name="Seta para baixo 63"/>
          <p:cNvSpPr/>
          <p:nvPr/>
        </p:nvSpPr>
        <p:spPr>
          <a:xfrm rot="5400000">
            <a:off x="10719684" y="7445688"/>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5" name="Seta para baixo 64"/>
          <p:cNvSpPr/>
          <p:nvPr/>
        </p:nvSpPr>
        <p:spPr>
          <a:xfrm rot="5400000">
            <a:off x="10383904" y="7445189"/>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6" name="Seta para baixo 65"/>
          <p:cNvSpPr/>
          <p:nvPr/>
        </p:nvSpPr>
        <p:spPr>
          <a:xfrm rot="10985116">
            <a:off x="9941617" y="710740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7" name="Seta para baixo 66"/>
          <p:cNvSpPr/>
          <p:nvPr/>
        </p:nvSpPr>
        <p:spPr>
          <a:xfrm rot="8479885">
            <a:off x="9994986" y="7429226"/>
            <a:ext cx="375139" cy="248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9" name="Seta para baixo 68"/>
          <p:cNvSpPr/>
          <p:nvPr/>
        </p:nvSpPr>
        <p:spPr>
          <a:xfrm rot="16200000">
            <a:off x="12979337" y="6401619"/>
            <a:ext cx="375139" cy="2581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0" name="Fluxograma: Decisão 69"/>
          <p:cNvSpPr/>
          <p:nvPr/>
        </p:nvSpPr>
        <p:spPr>
          <a:xfrm>
            <a:off x="6791899" y="2548452"/>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Associa reserva</a:t>
            </a:r>
            <a:r>
              <a:rPr lang="pt-BR" sz="1600" dirty="0" smtClean="0"/>
              <a:t>?</a:t>
            </a:r>
            <a:endParaRPr lang="pt-BR" sz="1600" dirty="0"/>
          </a:p>
        </p:txBody>
      </p:sp>
      <p:sp>
        <p:nvSpPr>
          <p:cNvPr id="71" name="Fluxograma: Decisão 70"/>
          <p:cNvSpPr/>
          <p:nvPr/>
        </p:nvSpPr>
        <p:spPr>
          <a:xfrm>
            <a:off x="9207189" y="2543397"/>
            <a:ext cx="1723387" cy="8120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400" dirty="0" smtClean="0"/>
              <a:t>Elimina resíduo</a:t>
            </a:r>
            <a:r>
              <a:rPr lang="pt-BR" sz="1600" dirty="0" smtClean="0"/>
              <a:t>?</a:t>
            </a:r>
            <a:endParaRPr lang="pt-BR" sz="1600" dirty="0"/>
          </a:p>
        </p:txBody>
      </p:sp>
      <p:sp>
        <p:nvSpPr>
          <p:cNvPr id="7" name="Fluxograma: Conector 6"/>
          <p:cNvSpPr/>
          <p:nvPr/>
        </p:nvSpPr>
        <p:spPr>
          <a:xfrm>
            <a:off x="11894667" y="2969082"/>
            <a:ext cx="288852" cy="3362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3" name="Fluxograma: Conector 72"/>
          <p:cNvSpPr/>
          <p:nvPr/>
        </p:nvSpPr>
        <p:spPr>
          <a:xfrm>
            <a:off x="10712075" y="3804775"/>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4" name="Fluxograma: Conector 73"/>
          <p:cNvSpPr/>
          <p:nvPr/>
        </p:nvSpPr>
        <p:spPr>
          <a:xfrm>
            <a:off x="8998766" y="4387635"/>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5" name="Fluxograma: Conector 74"/>
          <p:cNvSpPr/>
          <p:nvPr/>
        </p:nvSpPr>
        <p:spPr>
          <a:xfrm>
            <a:off x="7406743" y="440395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6" name="Fluxograma: Conector 75"/>
          <p:cNvSpPr/>
          <p:nvPr/>
        </p:nvSpPr>
        <p:spPr>
          <a:xfrm>
            <a:off x="10669103" y="5974858"/>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7" name="Fluxograma: Conector 76"/>
          <p:cNvSpPr/>
          <p:nvPr/>
        </p:nvSpPr>
        <p:spPr>
          <a:xfrm>
            <a:off x="9165587" y="6022577"/>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78" name="Fluxograma: Conector 77"/>
          <p:cNvSpPr/>
          <p:nvPr/>
        </p:nvSpPr>
        <p:spPr>
          <a:xfrm>
            <a:off x="6455441" y="3355421"/>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79" name="Fluxograma: Conector 78"/>
          <p:cNvSpPr/>
          <p:nvPr/>
        </p:nvSpPr>
        <p:spPr>
          <a:xfrm>
            <a:off x="4440070" y="3335768"/>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
        <p:nvSpPr>
          <p:cNvPr id="80" name="Fluxograma: Conector 79"/>
          <p:cNvSpPr/>
          <p:nvPr/>
        </p:nvSpPr>
        <p:spPr>
          <a:xfrm>
            <a:off x="12457472" y="5175590"/>
            <a:ext cx="324421" cy="29830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a:t>S</a:t>
            </a:r>
          </a:p>
        </p:txBody>
      </p:sp>
      <p:sp>
        <p:nvSpPr>
          <p:cNvPr id="81" name="Fluxograma: Conector 80"/>
          <p:cNvSpPr/>
          <p:nvPr/>
        </p:nvSpPr>
        <p:spPr>
          <a:xfrm>
            <a:off x="12572321" y="5928021"/>
            <a:ext cx="324421" cy="29369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600" dirty="0" smtClean="0"/>
              <a:t>N</a:t>
            </a:r>
            <a:endParaRPr lang="pt-BR" sz="1600" dirty="0"/>
          </a:p>
        </p:txBody>
      </p:sp>
    </p:spTree>
    <p:extLst>
      <p:ext uri="{BB962C8B-B14F-4D97-AF65-F5344CB8AC3E}">
        <p14:creationId xmlns:p14="http://schemas.microsoft.com/office/powerpoint/2010/main" val="28165532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Orçamento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940004" y="1063951"/>
            <a:ext cx="13827555" cy="1446550"/>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De </a:t>
            </a:r>
            <a:r>
              <a:rPr lang="pt-BR" sz="2200" dirty="0">
                <a:solidFill>
                  <a:srgbClr val="4A5C61"/>
                </a:solidFill>
                <a:latin typeface="Arial Narrow"/>
                <a:ea typeface="ヒラギノ角ゴ Pro W3" pitchFamily="-107" charset="-128"/>
                <a:cs typeface="Arial Narrow"/>
              </a:rPr>
              <a:t>acordo com os procedimentos de determinadas empresas, o processo de vendas em algumas vezes é iniciado por um orçamento. Dessa forma, esse recurso disponível no Protheus possibilita que sejam incluídos orçamentos de venda e também sejam efetivados, gerando seus respectivos pedidos de venda.</a:t>
            </a:r>
          </a:p>
          <a:p>
            <a:r>
              <a:rPr lang="pt-BR" sz="2200" dirty="0">
                <a:solidFill>
                  <a:srgbClr val="4A5C61"/>
                </a:solidFill>
                <a:latin typeface="Arial Narrow"/>
                <a:ea typeface="ヒラギノ角ゴ Pro W3" pitchFamily="-107" charset="-128"/>
                <a:cs typeface="Arial Narrow"/>
              </a:rPr>
              <a:t> </a:t>
            </a:r>
          </a:p>
        </p:txBody>
      </p:sp>
      <p:sp>
        <p:nvSpPr>
          <p:cNvPr id="8" name="Seta para a esquerda 7">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7873" y="2287536"/>
            <a:ext cx="9477375" cy="4572000"/>
          </a:xfrm>
          <a:prstGeom prst="rect">
            <a:avLst/>
          </a:prstGeom>
        </p:spPr>
      </p:pic>
      <p:sp>
        <p:nvSpPr>
          <p:cNvPr id="9" name="Retângulo 8"/>
          <p:cNvSpPr/>
          <p:nvPr/>
        </p:nvSpPr>
        <p:spPr>
          <a:xfrm>
            <a:off x="940005" y="7078898"/>
            <a:ext cx="13995195" cy="1200329"/>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Um orçamento possui os mesmos campos e características que um pedido de venda, a diferença é que não compromete as análises de crédito ou reservas de estoque.</a:t>
            </a:r>
          </a:p>
          <a:p>
            <a:endParaRPr lang="pt-BR" sz="2400" dirty="0">
              <a:solidFill>
                <a:srgbClr val="00739C"/>
              </a:solidFill>
              <a:latin typeface="Arial Narrow"/>
              <a:ea typeface="ヒラギノ角ゴ Pro W3" pitchFamily="-107" charset="-128"/>
              <a:cs typeface="Arial Narrow"/>
            </a:endParaRPr>
          </a:p>
        </p:txBody>
      </p:sp>
    </p:spTree>
    <p:extLst>
      <p:ext uri="{BB962C8B-B14F-4D97-AF65-F5344CB8AC3E}">
        <p14:creationId xmlns:p14="http://schemas.microsoft.com/office/powerpoint/2010/main" val="33367941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Pedido de Vendas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64920" y="1148361"/>
            <a:ext cx="13502640" cy="169277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a:t>
            </a:r>
            <a:r>
              <a:rPr lang="pt-BR" sz="2200" dirty="0">
                <a:solidFill>
                  <a:srgbClr val="4A5C61"/>
                </a:solidFill>
                <a:latin typeface="Arial Narrow"/>
                <a:ea typeface="ヒラギノ角ゴ Pro W3" pitchFamily="-107" charset="-128"/>
                <a:cs typeface="Arial Narrow"/>
              </a:rPr>
              <a:t>pedido de vendas é um instrumento pelo qual é formalizada a venda de produtos ou serviços entre as partes envolvidas (fornecedor e cliente). Dessa forma, estabelece os produtos ou serviços vendidos e as condições comerciais nas quais a venda está sendo efetuada, como preços praticados, descontos, condições para pagamento, entre outros.</a:t>
            </a:r>
          </a:p>
          <a:p>
            <a:endParaRPr lang="pt-BR" sz="2200" dirty="0">
              <a:solidFill>
                <a:srgbClr val="4A5C61"/>
              </a:solidFill>
              <a:latin typeface="Arial Narrow"/>
              <a:ea typeface="ヒラギノ角ゴ Pro W3" pitchFamily="-107" charset="-128"/>
              <a:cs typeface="Arial Narrow"/>
            </a:endParaRPr>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5955" y="2454258"/>
            <a:ext cx="9477375" cy="4572000"/>
          </a:xfrm>
          <a:prstGeom prst="rect">
            <a:avLst/>
          </a:prstGeom>
        </p:spPr>
      </p:pic>
      <p:sp>
        <p:nvSpPr>
          <p:cNvPr id="5" name="Retângulo 4"/>
          <p:cNvSpPr/>
          <p:nvPr/>
        </p:nvSpPr>
        <p:spPr>
          <a:xfrm>
            <a:off x="1264920" y="7330590"/>
            <a:ext cx="13135868"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Além disso, no pedido de vendas pode-se definir regras para o comissionamento de vendedores e informações necessárias para o correto cálculo dos impostos que serão atribuídos à operação de venda propriamente dita.</a:t>
            </a:r>
          </a:p>
        </p:txBody>
      </p:sp>
    </p:spTree>
    <p:extLst>
      <p:ext uri="{BB962C8B-B14F-4D97-AF65-F5344CB8AC3E}">
        <p14:creationId xmlns:p14="http://schemas.microsoft.com/office/powerpoint/2010/main" val="19306821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e Liberação do Pedido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2" name="Retângulo 11"/>
          <p:cNvSpPr/>
          <p:nvPr/>
        </p:nvSpPr>
        <p:spPr>
          <a:xfrm>
            <a:off x="554075" y="1105445"/>
            <a:ext cx="5448140" cy="8125301"/>
          </a:xfrm>
          <a:prstGeom prst="rect">
            <a:avLst/>
          </a:prstGeom>
          <a:noFill/>
        </p:spPr>
        <p:txBody>
          <a:bodyPr wrap="square">
            <a:spAutoFit/>
          </a:bodyPr>
          <a:lstStyle/>
          <a:p>
            <a:r>
              <a:rPr lang="pt-BR" sz="2200" dirty="0">
                <a:solidFill>
                  <a:srgbClr val="4A5C61"/>
                </a:solidFill>
                <a:latin typeface="Arial Narrow"/>
                <a:ea typeface="ヒラギノ角ゴ Pro W3" pitchFamily="-107" charset="-128"/>
                <a:cs typeface="Arial Narrow"/>
              </a:rPr>
              <a:t>Quando um pedido de venda é inserido no Sistema, ele ainda não está pronto para ser faturado, ou seja, para que o documento de saída seja gerado. Para que o documento de saída possa ser gerado, o pedido de venda necessita estar liberado. A liberação do pedido é efetuada pela rotina “liberação de pedidos”. Essa rotina avalia o pedido de venda como um todo, analisando uma série de fatores, tais como</a:t>
            </a:r>
            <a:r>
              <a:rPr lang="pt-BR" sz="2200" dirty="0" smtClean="0">
                <a:solidFill>
                  <a:srgbClr val="4A5C61"/>
                </a:solidFill>
                <a:latin typeface="Arial Narrow"/>
                <a:ea typeface="ヒラギノ角ゴ Pro W3" pitchFamily="-107" charset="-128"/>
                <a:cs typeface="Arial Narrow"/>
              </a:rPr>
              <a:t>:</a:t>
            </a:r>
            <a:r>
              <a:rPr lang="pt-BR" sz="2200" dirty="0">
                <a:solidFill>
                  <a:srgbClr val="4A5C61"/>
                </a:solidFill>
                <a:latin typeface="Arial Narrow"/>
                <a:ea typeface="ヒラギノ角ゴ Pro W3" pitchFamily="-107" charset="-128"/>
                <a:cs typeface="Arial Narrow"/>
              </a:rPr>
              <a:t> </a:t>
            </a:r>
            <a:endParaRPr lang="pt-BR" sz="2200" dirty="0" smtClean="0">
              <a:solidFill>
                <a:srgbClr val="4A5C61"/>
              </a:solidFill>
              <a:latin typeface="Arial Narrow"/>
              <a:ea typeface="ヒラギノ角ゴ Pro W3" pitchFamily="-107" charset="-128"/>
              <a:cs typeface="Arial Narrow"/>
            </a:endParaRPr>
          </a:p>
          <a:p>
            <a:endParaRPr lang="pt-BR" sz="2200" dirty="0" smtClean="0">
              <a:solidFill>
                <a:srgbClr val="4A5C61"/>
              </a:solidFill>
              <a:latin typeface="Arial Narrow"/>
              <a:ea typeface="ヒラギノ角ゴ Pro W3" pitchFamily="-107" charset="-128"/>
              <a:cs typeface="Arial Narrow"/>
            </a:endParaRP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Análise de regras de negócios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Aprovação </a:t>
            </a:r>
            <a:r>
              <a:rPr lang="pt-BR" sz="2200" dirty="0">
                <a:solidFill>
                  <a:srgbClr val="4A5C61"/>
                </a:solidFill>
                <a:latin typeface="Arial Narrow"/>
                <a:ea typeface="ヒラギノ角ゴ Pro W3" pitchFamily="-107" charset="-128"/>
                <a:cs typeface="Arial Narrow"/>
              </a:rPr>
              <a:t>do crédito do cliente;</a:t>
            </a:r>
          </a:p>
          <a:p>
            <a:pPr marL="285750" indent="-285750">
              <a:buFont typeface="Arial" pitchFamily="34" charset="0"/>
              <a:buChar char="•"/>
            </a:pPr>
            <a:r>
              <a:rPr lang="pt-BR" sz="2200" dirty="0">
                <a:solidFill>
                  <a:srgbClr val="4A5C61"/>
                </a:solidFill>
                <a:latin typeface="Arial Narrow"/>
                <a:ea typeface="ヒラギノ角ゴ Pro W3" pitchFamily="-107" charset="-128"/>
                <a:cs typeface="Arial Narrow"/>
              </a:rPr>
              <a:t>Disponibilidade dos saldos em estoque.</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Conforme o fluxo operacional do faturamento, após a inclusão do pedido de vendas no sistema, serão validadas as regras de negócio e as verbas de vendas, caso existam para o pedido em questão. Na sequência, após a liberação do pedido serão feitas as analises de crédito e em seguida de estoque para que possa ser realizada a geração do documento de saída.</a:t>
            </a:r>
          </a:p>
          <a:p>
            <a:r>
              <a:rPr lang="pt-BR" sz="2200" dirty="0">
                <a:solidFill>
                  <a:srgbClr val="4A5C61"/>
                </a:solidFill>
                <a:latin typeface="Arial Narrow"/>
                <a:ea typeface="ヒラギノ角ゴ Pro W3" pitchFamily="-107" charset="-128"/>
                <a:cs typeface="Arial Narrow"/>
              </a:rPr>
              <a:t> </a:t>
            </a:r>
          </a:p>
          <a:p>
            <a:endParaRPr lang="pt-BR" sz="1600" dirty="0"/>
          </a:p>
        </p:txBody>
      </p:sp>
      <p:grpSp>
        <p:nvGrpSpPr>
          <p:cNvPr id="2" name="Grupo 1"/>
          <p:cNvGrpSpPr/>
          <p:nvPr/>
        </p:nvGrpSpPr>
        <p:grpSpPr>
          <a:xfrm>
            <a:off x="8931279" y="6320369"/>
            <a:ext cx="4350967" cy="1569660"/>
            <a:chOff x="1569187" y="6814707"/>
            <a:chExt cx="4350967" cy="1569660"/>
          </a:xfrm>
        </p:grpSpPr>
        <p:sp>
          <p:nvSpPr>
            <p:cNvPr id="9" name="Retângulo 8"/>
            <p:cNvSpPr/>
            <p:nvPr/>
          </p:nvSpPr>
          <p:spPr>
            <a:xfrm>
              <a:off x="1569187" y="6814707"/>
              <a:ext cx="4350967" cy="1569660"/>
            </a:xfrm>
            <a:prstGeom prst="rect">
              <a:avLst/>
            </a:prstGeom>
          </p:spPr>
          <p:txBody>
            <a:bodyPr wrap="square">
              <a:spAutoFit/>
            </a:bodyPr>
            <a:lstStyle/>
            <a:p>
              <a:r>
                <a:rPr lang="pt-BR" sz="1600" b="1" dirty="0" smtClean="0">
                  <a:solidFill>
                    <a:srgbClr val="4A5C61"/>
                  </a:solidFill>
                  <a:ea typeface="ヒラギノ角ゴ Pro W3" pitchFamily="-107" charset="-128"/>
                  <a:cs typeface="Arial Narrow"/>
                </a:rPr>
                <a:t>Legenda:</a:t>
              </a:r>
              <a:r>
                <a:rPr lang="pt-BR" sz="1600" b="1" dirty="0" smtClean="0"/>
                <a:t> </a:t>
              </a:r>
              <a:endParaRPr lang="pt-BR" sz="1600" b="1" dirty="0"/>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em </a:t>
              </a:r>
              <a:r>
                <a:rPr lang="pt-BR" sz="1600" dirty="0" smtClean="0">
                  <a:solidFill>
                    <a:srgbClr val="4A5C61"/>
                  </a:solidFill>
                  <a:ea typeface="ヒラギノ角ゴ Pro W3" pitchFamily="-107" charset="-128"/>
                  <a:cs typeface="Arial Narrow"/>
                </a:rPr>
                <a:t>aberto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encerrado</a:t>
              </a:r>
            </a:p>
            <a:p>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a:t>
              </a:r>
              <a:r>
                <a:rPr lang="pt-BR" sz="1600" dirty="0" smtClean="0">
                  <a:solidFill>
                    <a:srgbClr val="4A5C61"/>
                  </a:solidFill>
                  <a:ea typeface="ヒラギノ角ゴ Pro W3" pitchFamily="-107" charset="-128"/>
                  <a:cs typeface="Arial Narrow"/>
                </a:rPr>
                <a:t>Liberado</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de Venda com Bloqueio de </a:t>
              </a:r>
              <a:r>
                <a:rPr lang="pt-BR" sz="1600" dirty="0" smtClean="0">
                  <a:solidFill>
                    <a:srgbClr val="4A5C61"/>
                  </a:solidFill>
                  <a:ea typeface="ヒラギノ角ゴ Pro W3" pitchFamily="-107" charset="-128"/>
                  <a:cs typeface="Arial Narrow"/>
                </a:rPr>
                <a:t>Regra</a:t>
              </a:r>
            </a:p>
            <a:p>
              <a:r>
                <a:rPr lang="pt-BR" sz="1600" dirty="0">
                  <a:solidFill>
                    <a:srgbClr val="4A5C61"/>
                  </a:solidFill>
                  <a:ea typeface="ヒラギノ角ゴ Pro W3" pitchFamily="-107" charset="-128"/>
                  <a:cs typeface="Arial Narrow"/>
                </a:rPr>
                <a:t> </a:t>
              </a:r>
              <a:r>
                <a:rPr lang="pt-BR" sz="1600" dirty="0" smtClean="0">
                  <a:solidFill>
                    <a:srgbClr val="4A5C61"/>
                  </a:solidFill>
                  <a:ea typeface="ヒラギノ角ゴ Pro W3" pitchFamily="-107" charset="-128"/>
                  <a:cs typeface="Arial Narrow"/>
                </a:rPr>
                <a:t>     Pedido </a:t>
              </a:r>
              <a:r>
                <a:rPr lang="pt-BR" sz="1600" dirty="0">
                  <a:solidFill>
                    <a:srgbClr val="4A5C61"/>
                  </a:solidFill>
                  <a:ea typeface="ヒラギノ角ゴ Pro W3" pitchFamily="-107" charset="-128"/>
                  <a:cs typeface="Arial Narrow"/>
                </a:rPr>
                <a:t>com Bloqueio de Verba</a:t>
              </a:r>
            </a:p>
          </p:txBody>
        </p:sp>
        <p:grpSp>
          <p:nvGrpSpPr>
            <p:cNvPr id="13" name="Grupo 12"/>
            <p:cNvGrpSpPr/>
            <p:nvPr/>
          </p:nvGrpSpPr>
          <p:grpSpPr>
            <a:xfrm>
              <a:off x="1682652" y="7169696"/>
              <a:ext cx="161365" cy="1059904"/>
              <a:chOff x="591670" y="4016188"/>
              <a:chExt cx="180458" cy="1536602"/>
            </a:xfrm>
          </p:grpSpPr>
          <p:sp>
            <p:nvSpPr>
              <p:cNvPr id="14" name="Fluxograma: Conector 13"/>
              <p:cNvSpPr/>
              <p:nvPr/>
            </p:nvSpPr>
            <p:spPr>
              <a:xfrm>
                <a:off x="591671" y="4652690"/>
                <a:ext cx="161365" cy="181060"/>
              </a:xfrm>
              <a:prstGeom prst="flowChartConnector">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nvGrpSpPr>
              <p:cNvPr id="15" name="Grupo 14"/>
              <p:cNvGrpSpPr/>
              <p:nvPr/>
            </p:nvGrpSpPr>
            <p:grpSpPr>
              <a:xfrm>
                <a:off x="591670" y="4977235"/>
                <a:ext cx="171493" cy="575555"/>
                <a:chOff x="600635" y="4977235"/>
                <a:chExt cx="171493" cy="575555"/>
              </a:xfrm>
            </p:grpSpPr>
            <p:sp>
              <p:nvSpPr>
                <p:cNvPr id="18" name="Fluxograma: Conector 17"/>
                <p:cNvSpPr/>
                <p:nvPr/>
              </p:nvSpPr>
              <p:spPr>
                <a:xfrm>
                  <a:off x="600635" y="5355566"/>
                  <a:ext cx="161365" cy="197224"/>
                </a:xfrm>
                <a:prstGeom prst="flowChartConnector">
                  <a:avLst/>
                </a:prstGeom>
                <a:solidFill>
                  <a:srgbClr val="EC9B3C"/>
                </a:solidFill>
                <a:ln>
                  <a:solidFill>
                    <a:srgbClr val="EC9B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9" name="Fluxograma: Conector 18"/>
                <p:cNvSpPr/>
                <p:nvPr/>
              </p:nvSpPr>
              <p:spPr>
                <a:xfrm>
                  <a:off x="610763" y="4977235"/>
                  <a:ext cx="161365" cy="197224"/>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grpSp>
          <p:sp>
            <p:nvSpPr>
              <p:cNvPr id="16" name="Fluxograma: Conector 15"/>
              <p:cNvSpPr/>
              <p:nvPr/>
            </p:nvSpPr>
            <p:spPr>
              <a:xfrm>
                <a:off x="610763" y="4331677"/>
                <a:ext cx="161365" cy="197224"/>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7" name="Fluxograma: Conector 16"/>
              <p:cNvSpPr/>
              <p:nvPr/>
            </p:nvSpPr>
            <p:spPr>
              <a:xfrm>
                <a:off x="601800" y="4016188"/>
                <a:ext cx="161365" cy="197224"/>
              </a:xfrm>
              <a:prstGeom prst="flowChartConnector">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pt-BR"/>
              </a:p>
            </p:txBody>
          </p:sp>
        </p:grpSp>
      </p:gr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8738" y="1184779"/>
            <a:ext cx="9372600" cy="4572000"/>
          </a:xfrm>
          <a:prstGeom prst="rect">
            <a:avLst/>
          </a:prstGeom>
        </p:spPr>
      </p:pic>
      <p:sp>
        <p:nvSpPr>
          <p:cNvPr id="21" name="Seta para a esquerda 20">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015509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5" name="Fluxograma: Vários documentos 4"/>
          <p:cNvSpPr/>
          <p:nvPr/>
        </p:nvSpPr>
        <p:spPr>
          <a:xfrm>
            <a:off x="398585" y="1131742"/>
            <a:ext cx="6940061" cy="654687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regra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Nesse caso o Sistema verifica se os itens e o cabeçalho do pedido de venda estão de acordo com a definição do cadastro de Regras de Negócio.</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Se a regra estipulada não for atendida, o pedido fica bloqueado por regra de negócio e será apresentado com  status de cor azul na janela de manutenção do pedido </a:t>
            </a:r>
            <a:r>
              <a:rPr lang="pt-BR" sz="1800" dirty="0" smtClean="0">
                <a:solidFill>
                  <a:schemeClr val="bg1"/>
                </a:solidFill>
                <a:ea typeface="ヒラギノ角ゴ Pro W3" pitchFamily="-107" charset="-128"/>
                <a:cs typeface="Arial Narrow"/>
              </a:rPr>
              <a:t>de venda.</a:t>
            </a:r>
            <a:endParaRPr lang="pt-BR" sz="1800" dirty="0">
              <a:solidFill>
                <a:schemeClr val="bg1"/>
              </a:solidFill>
            </a:endParaRPr>
          </a:p>
        </p:txBody>
      </p:sp>
      <p:sp>
        <p:nvSpPr>
          <p:cNvPr id="6" name="Fluxograma: Vários documentos 5"/>
          <p:cNvSpPr/>
          <p:nvPr/>
        </p:nvSpPr>
        <p:spPr>
          <a:xfrm>
            <a:off x="7914643" y="1049680"/>
            <a:ext cx="6997111" cy="703924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800" b="1" dirty="0" smtClean="0">
                <a:solidFill>
                  <a:schemeClr val="bg1"/>
                </a:solidFill>
                <a:ea typeface="ヒラギノ角ゴ Pro W3" pitchFamily="-107" charset="-128"/>
                <a:cs typeface="Arial Narrow"/>
              </a:rPr>
              <a:t>	Bloqueio </a:t>
            </a:r>
            <a:r>
              <a:rPr lang="pt-BR" sz="1800" b="1" dirty="0">
                <a:solidFill>
                  <a:schemeClr val="bg1"/>
                </a:solidFill>
                <a:ea typeface="ヒラギノ角ゴ Pro W3" pitchFamily="-107" charset="-128"/>
                <a:cs typeface="Arial Narrow"/>
              </a:rPr>
              <a:t>por verba de venda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Ocorre quando é utilizada uma verba de venda e o desconto aplicado é maior que o permitido pela política comercial da empresa. O Sistema apura duas situações:</a:t>
            </a:r>
          </a:p>
          <a:p>
            <a:r>
              <a:rPr lang="pt-BR" sz="1800" dirty="0">
                <a:solidFill>
                  <a:schemeClr val="bg1"/>
                </a:solidFill>
                <a:ea typeface="ヒラギノ角ゴ Pro W3" pitchFamily="-107" charset="-128"/>
                <a:cs typeface="Arial Narrow"/>
              </a:rPr>
              <a:t> </a:t>
            </a:r>
          </a:p>
          <a:p>
            <a:pPr lvl="0"/>
            <a:r>
              <a:rPr lang="pt-BR" sz="1800" dirty="0">
                <a:solidFill>
                  <a:schemeClr val="bg1"/>
                </a:solidFill>
                <a:ea typeface="ヒラギノ角ゴ Pro W3" pitchFamily="-107" charset="-128"/>
                <a:cs typeface="Arial Narrow"/>
              </a:rPr>
              <a:t>Na análise da verba verifica se o desconto concedido nos itens do pedido é maior que o permitido pela empresa.</a:t>
            </a:r>
          </a:p>
          <a:p>
            <a:r>
              <a:rPr lang="pt-BR" sz="1800" dirty="0">
                <a:solidFill>
                  <a:schemeClr val="bg1"/>
                </a:solidFill>
                <a:ea typeface="ヒラギノ角ゴ Pro W3" pitchFamily="-107" charset="-128"/>
                <a:cs typeface="Arial Narrow"/>
              </a:rPr>
              <a:t> </a:t>
            </a:r>
          </a:p>
          <a:p>
            <a:r>
              <a:rPr lang="pt-BR" sz="1800" dirty="0">
                <a:solidFill>
                  <a:schemeClr val="bg1"/>
                </a:solidFill>
                <a:ea typeface="ヒラギノ角ゴ Pro W3" pitchFamily="-107" charset="-128"/>
                <a:cs typeface="Arial Narrow"/>
              </a:rPr>
              <a:t>A diferença entre o permitido pela regra e o concedido no pedido de venda é descontada do saldo da verba de venda, se existir saldo. Para saldo insuficiente, o pedido é bloqueado por verba e fica com status de cor laranja, na janela de manutenção do pedido de venda.</a:t>
            </a:r>
            <a:endParaRPr lang="pt-BR" sz="1800" dirty="0">
              <a:solidFill>
                <a:schemeClr val="bg1"/>
              </a:solidFill>
            </a:endParaRPr>
          </a:p>
          <a:p>
            <a:endParaRPr lang="pt-BR" sz="1800" dirty="0"/>
          </a:p>
        </p:txBody>
      </p:sp>
    </p:spTree>
    <p:extLst>
      <p:ext uri="{BB962C8B-B14F-4D97-AF65-F5344CB8AC3E}">
        <p14:creationId xmlns:p14="http://schemas.microsoft.com/office/powerpoint/2010/main" val="37773212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Retângulo 8"/>
          <p:cNvSpPr/>
          <p:nvPr/>
        </p:nvSpPr>
        <p:spPr>
          <a:xfrm>
            <a:off x="875713" y="6802636"/>
            <a:ext cx="12723056" cy="1785104"/>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pedido que não atender às regras cadastradas, ficarão bloqueados para sua liberação, análise de crédito e estoque e faturamento. Existem duas maneiras de que um pedido prossiga com seus processo:</a:t>
            </a:r>
          </a:p>
          <a:p>
            <a:r>
              <a:rPr lang="pt-BR" sz="2200" dirty="0" smtClean="0">
                <a:solidFill>
                  <a:srgbClr val="4A5C61"/>
                </a:solidFill>
                <a:latin typeface="Arial Narrow"/>
                <a:ea typeface="ヒラギノ角ゴ Pro W3" pitchFamily="-107" charset="-128"/>
                <a:cs typeface="Arial Narrow"/>
              </a:rPr>
              <a:t> </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Ajustar o pedido de forma a atender às regras;</a:t>
            </a:r>
          </a:p>
          <a:p>
            <a:pPr marL="285750" lvl="0" indent="-285750">
              <a:buFont typeface="Arial" pitchFamily="34" charset="0"/>
              <a:buChar char="•"/>
            </a:pPr>
            <a:r>
              <a:rPr lang="pt-BR" sz="2200" dirty="0" smtClean="0">
                <a:solidFill>
                  <a:srgbClr val="4A5C61"/>
                </a:solidFill>
                <a:latin typeface="Arial Narrow"/>
                <a:ea typeface="ヒラギノ角ゴ Pro W3" pitchFamily="-107" charset="-128"/>
                <a:cs typeface="Arial Narrow"/>
              </a:rPr>
              <a:t>Realizar o processo de liberação de regras manual. </a:t>
            </a:r>
            <a:endParaRPr lang="pt-BR" sz="1600" dirty="0"/>
          </a:p>
        </p:txBody>
      </p:sp>
      <p:sp>
        <p:nvSpPr>
          <p:cNvPr id="14" name="Seta para a esquerda 13">
            <a:hlinkClick r:id="rId2" action="ppaction://hlinksldjump" tooltip="Voltar Cadastros Secundários"/>
          </p:cNvPr>
          <p:cNvSpPr/>
          <p:nvPr/>
        </p:nvSpPr>
        <p:spPr>
          <a:xfrm>
            <a:off x="14832890" y="842772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6"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Bloqueio por regra de negócios ou verba de venda</a:t>
            </a:r>
          </a:p>
          <a:p>
            <a:pPr lvl="0"/>
            <a:endParaRPr lang="pt-BR" dirty="0" smtClean="0"/>
          </a:p>
          <a:p>
            <a:pPr marL="457200" lvl="1" indent="0">
              <a:buNone/>
            </a:pPr>
            <a:endParaRPr lang="en-US" dirty="0"/>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3061" y="1965696"/>
            <a:ext cx="9372600" cy="4572000"/>
          </a:xfrm>
          <a:prstGeom prst="rect">
            <a:avLst/>
          </a:prstGeom>
        </p:spPr>
      </p:pic>
      <p:sp>
        <p:nvSpPr>
          <p:cNvPr id="6" name="Retângulo 5"/>
          <p:cNvSpPr/>
          <p:nvPr/>
        </p:nvSpPr>
        <p:spPr>
          <a:xfrm>
            <a:off x="875713" y="987848"/>
            <a:ext cx="10157679"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O recurso “Liberação de regras” tem como objetivo realizar a liberação manual de pedidos, que estão com bloqueio das seguintes regras:</a:t>
            </a:r>
          </a:p>
        </p:txBody>
      </p:sp>
    </p:spTree>
    <p:extLst>
      <p:ext uri="{BB962C8B-B14F-4D97-AF65-F5344CB8AC3E}">
        <p14:creationId xmlns:p14="http://schemas.microsoft.com/office/powerpoint/2010/main" val="31471629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1914C36-66B8-D743-BF65-623FF2EA54E8}"/>
              </a:ext>
            </a:extLst>
          </p:cNvPr>
          <p:cNvSpPr>
            <a:spLocks noGrp="1"/>
          </p:cNvSpPr>
          <p:nvPr>
            <p:ph type="body" sz="quarter" idx="10"/>
          </p:nvPr>
        </p:nvSpPr>
        <p:spPr>
          <a:xfrm>
            <a:off x="1154948" y="2894025"/>
            <a:ext cx="7006950" cy="2117812"/>
          </a:xfrm>
        </p:spPr>
        <p:txBody>
          <a:bodyPr/>
          <a:lstStyle/>
          <a:p>
            <a:pPr lvl="0"/>
            <a:r>
              <a:rPr lang="pt-BR" dirty="0" smtClean="0"/>
              <a:t>Conceito de Faturamento</a:t>
            </a:r>
            <a:endParaRPr lang="en-US" dirty="0"/>
          </a:p>
        </p:txBody>
      </p:sp>
      <p:sp>
        <p:nvSpPr>
          <p:cNvPr id="4" name="Text Placeholder 3">
            <a:extLst>
              <a:ext uri="{FF2B5EF4-FFF2-40B4-BE49-F238E27FC236}">
                <a16:creationId xmlns:a16="http://schemas.microsoft.com/office/drawing/2014/main" xmlns="" id="{F269D871-1096-A142-AAF4-E5AA6DF77058}"/>
              </a:ext>
            </a:extLst>
          </p:cNvPr>
          <p:cNvSpPr>
            <a:spLocks noGrp="1"/>
          </p:cNvSpPr>
          <p:nvPr>
            <p:ph type="body" sz="quarter" idx="13"/>
          </p:nvPr>
        </p:nvSpPr>
        <p:spPr>
          <a:xfrm>
            <a:off x="1090103" y="1720816"/>
            <a:ext cx="6146929" cy="1173209"/>
          </a:xfrm>
        </p:spPr>
        <p:txBody>
          <a:bodyPr/>
          <a:lstStyle/>
          <a:p>
            <a:r>
              <a:rPr lang="pt-BR" dirty="0" smtClean="0"/>
              <a:t>01</a:t>
            </a:r>
            <a:endParaRPr lang="pt-BR" dirty="0"/>
          </a:p>
        </p:txBody>
      </p:sp>
    </p:spTree>
    <p:extLst>
      <p:ext uri="{BB962C8B-B14F-4D97-AF65-F5344CB8AC3E}">
        <p14:creationId xmlns:p14="http://schemas.microsoft.com/office/powerpoint/2010/main" val="379643133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ângulo 10"/>
          <p:cNvSpPr/>
          <p:nvPr/>
        </p:nvSpPr>
        <p:spPr>
          <a:xfrm>
            <a:off x="646929" y="1221819"/>
            <a:ext cx="5331840" cy="4093428"/>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Uma das principais garantias que uma empresa possui é sua avaliação e controle do histórico de seus clientes. Com isso, é possível realizar uma venda segura, tendo a certeza do cumprimento do pagamento de seus respectivos valores.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Análise de Crédito no Protheus tem como objetivo avaliar o histórico do cliente de acordo com suas movimentações e configurações, analisando sua situação quanto ao risco, limite de crédito e data deste limite, liberando o pedido de venda para faturamento ou, caso contrário, bloqueando o crédito do cliente indicando por qual motivo a venda não foi aprovada</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Text Placeholder 11"/>
          <p:cNvSpPr txBox="1">
            <a:spLocks/>
          </p:cNvSpPr>
          <p:nvPr/>
        </p:nvSpPr>
        <p:spPr>
          <a:xfrm>
            <a:off x="1347736" y="411151"/>
            <a:ext cx="13133814" cy="465144"/>
          </a:xfrm>
          <a:prstGeom prst="rect">
            <a:avLst/>
          </a:prstGeom>
        </p:spPr>
        <p:txBody>
          <a:bodyPr anchor="t">
            <a:noAutofit/>
          </a:bodyPr>
          <a:lstStyle>
            <a:lvl1pPr marL="0" indent="0" algn="l" defTabSz="914400" rtl="0" eaLnBrk="1" latinLnBrk="0" hangingPunct="1">
              <a:lnSpc>
                <a:spcPct val="100000"/>
              </a:lnSpc>
              <a:spcBef>
                <a:spcPts val="0"/>
              </a:spcBef>
              <a:buFont typeface="Arial"/>
              <a:buNone/>
              <a:defRPr sz="2400" b="0" i="0" kern="1200" baseline="0">
                <a:solidFill>
                  <a:schemeClr val="bg2"/>
                </a:solidFill>
                <a:latin typeface="Lato Black" panose="020F0502020204030203" pitchFamily="34" charset="77"/>
                <a:ea typeface="Lato Black" panose="020F0502020204030203" pitchFamily="34" charset="77"/>
                <a:cs typeface="Arial Narrow"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dirty="0" smtClean="0"/>
              <a:t>Processos – Análise de crédito</a:t>
            </a:r>
          </a:p>
          <a:p>
            <a:endParaRPr lang="pt-BR" dirty="0" smtClean="0"/>
          </a:p>
          <a:p>
            <a:pPr marL="457200" lvl="1" indent="0">
              <a:buFont typeface="Arial"/>
              <a:buNone/>
            </a:pPr>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8708" y="1221819"/>
            <a:ext cx="8934450" cy="4600575"/>
          </a:xfrm>
          <a:prstGeom prst="rect">
            <a:avLst/>
          </a:prstGeom>
        </p:spPr>
      </p:pic>
      <p:sp>
        <p:nvSpPr>
          <p:cNvPr id="6" name="Retângulo 5"/>
          <p:cNvSpPr/>
          <p:nvPr/>
        </p:nvSpPr>
        <p:spPr>
          <a:xfrm>
            <a:off x="792622" y="6370561"/>
            <a:ext cx="14933040" cy="2246769"/>
          </a:xfrm>
          <a:prstGeom prst="rect">
            <a:avLst/>
          </a:prstGeom>
        </p:spPr>
        <p:txBody>
          <a:bodyPr wrap="square">
            <a:spAutoFit/>
          </a:bodyPr>
          <a:lstStyle/>
          <a:p>
            <a:r>
              <a:rPr lang="pt-BR" sz="2000" dirty="0">
                <a:solidFill>
                  <a:srgbClr val="4A5C61"/>
                </a:solidFill>
                <a:latin typeface="Arial Narrow" panose="020B0606020202030204" pitchFamily="34" charset="0"/>
                <a:ea typeface="ヒラギノ角ゴ Pro W3" pitchFamily="-107" charset="-128"/>
                <a:cs typeface="Arial Narrow"/>
              </a:rPr>
              <a:t>A primeira avaliação que o Sistema faz na liberação de um pedido de venda é a análise de crédito do cliente. Se esta não for aprovada, o Sistema bloqueia o pedido e não empenha as quantidades para o estoque</a:t>
            </a:r>
            <a:r>
              <a:rPr lang="pt-BR" sz="2000" dirty="0" smtClean="0">
                <a:solidFill>
                  <a:srgbClr val="4A5C61"/>
                </a:solidFill>
                <a:latin typeface="Arial Narrow" panose="020B0606020202030204" pitchFamily="34" charset="0"/>
                <a:ea typeface="ヒラギノ角ゴ Pro W3" pitchFamily="-107" charset="-128"/>
                <a:cs typeface="Arial Narrow"/>
              </a:rPr>
              <a:t>.</a:t>
            </a:r>
            <a:r>
              <a:rPr lang="pt-BR" sz="2000" dirty="0">
                <a:solidFill>
                  <a:srgbClr val="4A5C61"/>
                </a:solidFill>
                <a:latin typeface="Arial Narrow" panose="020B0606020202030204" pitchFamily="34" charset="0"/>
                <a:ea typeface="ヒラギノ角ゴ Pro W3" pitchFamily="-107" charset="-128"/>
                <a:cs typeface="Arial Narrow"/>
              </a:rPr>
              <a:t> </a:t>
            </a:r>
            <a:endParaRPr lang="pt-BR" sz="2000" dirty="0" smtClean="0">
              <a:solidFill>
                <a:srgbClr val="4A5C61"/>
              </a:solidFill>
              <a:latin typeface="Arial Narrow" panose="020B0606020202030204" pitchFamily="34" charset="0"/>
              <a:ea typeface="ヒラギノ角ゴ Pro W3" pitchFamily="-107" charset="-128"/>
              <a:cs typeface="Arial Narrow"/>
            </a:endParaRPr>
          </a:p>
          <a:p>
            <a:endParaRPr lang="pt-BR" sz="2000" dirty="0">
              <a:solidFill>
                <a:srgbClr val="4A5C61"/>
              </a:solidFill>
              <a:latin typeface="Arial Narrow" panose="020B0606020202030204" pitchFamily="34" charset="0"/>
              <a:ea typeface="ヒラギノ角ゴ Pro W3" pitchFamily="-107" charset="-128"/>
              <a:cs typeface="Arial Narrow"/>
            </a:endParaRPr>
          </a:p>
          <a:p>
            <a:r>
              <a:rPr lang="pt-BR" sz="2000" dirty="0">
                <a:solidFill>
                  <a:srgbClr val="4A5C61"/>
                </a:solidFill>
                <a:latin typeface="Arial Narrow" panose="020B0606020202030204" pitchFamily="34" charset="0"/>
                <a:ea typeface="ヒラギノ角ゴ Pro W3" pitchFamily="-107" charset="-128"/>
                <a:cs typeface="Arial Narrow"/>
              </a:rPr>
              <a:t>A análise de crédito por parte do usuário pode ser realizada tanto por pedido quanto por cliente, de forma manual ou automática</a:t>
            </a:r>
            <a:r>
              <a:rPr lang="pt-BR" sz="2000" dirty="0" smtClean="0">
                <a:solidFill>
                  <a:srgbClr val="4A5C61"/>
                </a:solidFill>
                <a:latin typeface="Arial Narrow" panose="020B0606020202030204" pitchFamily="34" charset="0"/>
                <a:ea typeface="ヒラギノ角ゴ Pro W3" pitchFamily="-107" charset="-128"/>
                <a:cs typeface="Arial Narrow"/>
              </a:rPr>
              <a:t>.</a:t>
            </a:r>
          </a:p>
          <a:p>
            <a:r>
              <a:rPr lang="pt-BR" sz="2000" dirty="0">
                <a:solidFill>
                  <a:srgbClr val="4A5C61"/>
                </a:solidFill>
                <a:latin typeface="Arial Narrow" panose="020B0606020202030204" pitchFamily="34" charset="0"/>
                <a:ea typeface="ヒラギノ角ゴ Pro W3" pitchFamily="-107" charset="-128"/>
                <a:cs typeface="Arial Narrow"/>
              </a:rPr>
              <a:t> </a:t>
            </a:r>
          </a:p>
          <a:p>
            <a:r>
              <a:rPr lang="pt-BR" sz="2000" dirty="0">
                <a:solidFill>
                  <a:srgbClr val="4A5C61"/>
                </a:solidFill>
                <a:latin typeface="Arial Narrow" panose="020B0606020202030204" pitchFamily="34" charset="0"/>
                <a:ea typeface="ヒラギノ角ゴ Pro W3" pitchFamily="-107" charset="-128"/>
                <a:cs typeface="Arial Narrow"/>
              </a:rPr>
              <a:t>Para que o recurso de “Análise de crédito” seja habilitado </a:t>
            </a:r>
            <a:r>
              <a:rPr lang="pt-BR" sz="2000" dirty="0" smtClean="0">
                <a:solidFill>
                  <a:srgbClr val="4A5C61"/>
                </a:solidFill>
                <a:latin typeface="Arial Narrow" panose="020B0606020202030204" pitchFamily="34" charset="0"/>
                <a:ea typeface="ヒラギノ角ゴ Pro W3" pitchFamily="-107" charset="-128"/>
                <a:cs typeface="Arial Narrow"/>
              </a:rPr>
              <a:t>deve-se parametrizar o parâmetro </a:t>
            </a:r>
            <a:r>
              <a:rPr lang="pt-BR" sz="2000" b="1" dirty="0" smtClean="0">
                <a:latin typeface="Arial Narrow" panose="020B0606020202030204" pitchFamily="34" charset="0"/>
              </a:rPr>
              <a:t>mv_bloquei </a:t>
            </a:r>
            <a:r>
              <a:rPr lang="pt-BR" sz="2000" dirty="0" smtClean="0">
                <a:latin typeface="Arial Narrow" panose="020B0606020202030204" pitchFamily="34" charset="0"/>
              </a:rPr>
              <a:t>e</a:t>
            </a:r>
            <a:r>
              <a:rPr lang="pt-BR" sz="2000" b="1" dirty="0" smtClean="0">
                <a:latin typeface="Arial Narrow" panose="020B0606020202030204" pitchFamily="34" charset="0"/>
              </a:rPr>
              <a:t> </a:t>
            </a:r>
            <a:r>
              <a:rPr lang="pt-BR" sz="2000" dirty="0" smtClean="0">
                <a:solidFill>
                  <a:srgbClr val="4A5C61"/>
                </a:solidFill>
                <a:latin typeface="Arial Narrow" panose="020B0606020202030204" pitchFamily="34" charset="0"/>
                <a:ea typeface="ヒラギノ角ゴ Pro W3" pitchFamily="-107" charset="-128"/>
                <a:cs typeface="Arial Narrow"/>
              </a:rPr>
              <a:t> </a:t>
            </a:r>
            <a:r>
              <a:rPr lang="pt-BR" sz="2000" dirty="0">
                <a:solidFill>
                  <a:srgbClr val="4A5C61"/>
                </a:solidFill>
                <a:latin typeface="Arial Narrow" panose="020B0606020202030204" pitchFamily="34" charset="0"/>
                <a:ea typeface="ヒラギノ角ゴ Pro W3" pitchFamily="-107" charset="-128"/>
                <a:cs typeface="Arial Narrow"/>
              </a:rPr>
              <a:t>informar o risco do cliente, limite de </a:t>
            </a:r>
            <a:r>
              <a:rPr lang="pt-BR" sz="2000" dirty="0" smtClean="0">
                <a:solidFill>
                  <a:srgbClr val="4A5C61"/>
                </a:solidFill>
                <a:latin typeface="Arial Narrow" panose="020B0606020202030204" pitchFamily="34" charset="0"/>
                <a:ea typeface="ヒラギノ角ゴ Pro W3" pitchFamily="-107" charset="-128"/>
                <a:cs typeface="Arial Narrow"/>
              </a:rPr>
              <a:t>crédito, moeda </a:t>
            </a:r>
            <a:r>
              <a:rPr lang="pt-BR" sz="2000" dirty="0">
                <a:solidFill>
                  <a:srgbClr val="4A5C61"/>
                </a:solidFill>
                <a:latin typeface="Arial Narrow" panose="020B0606020202030204" pitchFamily="34" charset="0"/>
                <a:ea typeface="ヒラギノ角ゴ Pro W3" pitchFamily="-107" charset="-128"/>
                <a:cs typeface="Arial Narrow"/>
              </a:rPr>
              <a:t>e vencimento do limite de crédito no Cadastro de clientes.</a:t>
            </a:r>
          </a:p>
        </p:txBody>
      </p:sp>
    </p:spTree>
    <p:extLst>
      <p:ext uri="{BB962C8B-B14F-4D97-AF65-F5344CB8AC3E}">
        <p14:creationId xmlns:p14="http://schemas.microsoft.com/office/powerpoint/2010/main" val="1951469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Crédito</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203565" y="1049475"/>
            <a:ext cx="9429265" cy="6463308"/>
          </a:xfrm>
          <a:prstGeom prst="rect">
            <a:avLst/>
          </a:prstGeom>
        </p:spPr>
        <p:txBody>
          <a:bodyPr wrap="square">
            <a:spAutoFit/>
          </a:bodyPr>
          <a:lstStyle/>
          <a:p>
            <a:pPr lvl="0"/>
            <a:r>
              <a:rPr lang="pt-BR" sz="1800" b="1" dirty="0" smtClean="0">
                <a:solidFill>
                  <a:srgbClr val="FF0000"/>
                </a:solidFill>
                <a:latin typeface="Arial Narrow"/>
                <a:ea typeface="ヒラギノ角ゴ Pro W3" pitchFamily="-107" charset="-128"/>
                <a:cs typeface="Arial Narrow"/>
              </a:rPr>
              <a:t>Risco </a:t>
            </a:r>
            <a:r>
              <a:rPr lang="pt-BR" sz="1800" b="1" dirty="0">
                <a:solidFill>
                  <a:srgbClr val="FF0000"/>
                </a:solidFill>
                <a:latin typeface="Arial Narrow"/>
                <a:ea typeface="ヒラギノ角ゴ Pro W3" pitchFamily="-107" charset="-128"/>
                <a:cs typeface="Arial Narrow"/>
              </a:rPr>
              <a:t>do Cliente </a:t>
            </a:r>
            <a:r>
              <a:rPr lang="pt-BR" sz="1800" dirty="0">
                <a:solidFill>
                  <a:srgbClr val="4A5C61"/>
                </a:solidFill>
                <a:latin typeface="Arial Narrow"/>
                <a:ea typeface="ヒラギノ角ゴ Pro W3" pitchFamily="-107" charset="-128"/>
                <a:cs typeface="Arial Narrow"/>
              </a:rPr>
              <a:t>– indica qual o risco que o cliente proporciona à empresa sendo: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A </a:t>
            </a:r>
            <a:r>
              <a:rPr lang="pt-BR" sz="1800" dirty="0">
                <a:solidFill>
                  <a:srgbClr val="FF0000"/>
                </a:solidFill>
                <a:latin typeface="Arial Narrow"/>
                <a:ea typeface="ヒラギノ角ゴ Pro W3" pitchFamily="-107" charset="-128"/>
                <a:cs typeface="Arial Narrow"/>
              </a:rPr>
              <a:t>– </a:t>
            </a:r>
            <a:r>
              <a:rPr lang="pt-BR" sz="1800" dirty="0"/>
              <a:t> </a:t>
            </a:r>
            <a:r>
              <a:rPr lang="pt-BR" sz="1800" dirty="0">
                <a:solidFill>
                  <a:srgbClr val="4A5C61"/>
                </a:solidFill>
                <a:latin typeface="Arial Narrow"/>
                <a:ea typeface="ヒラギノ角ゴ Pro W3" pitchFamily="-107" charset="-128"/>
                <a:cs typeface="Arial Narrow"/>
              </a:rPr>
              <a:t>significa que não existe risco para venda, ou seja, o pedido de vendas não é bloqueado, exceto se a data do vencimento do limite de crédito estiver ultrapassada.</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B</a:t>
            </a:r>
            <a:r>
              <a:rPr lang="pt-BR" sz="1800" b="1" dirty="0">
                <a:solidFill>
                  <a:srgbClr val="FF0000"/>
                </a:solidFill>
                <a:latin typeface="Arial Narrow"/>
                <a:ea typeface="ヒラギノ角ゴ Pro W3" pitchFamily="-107" charset="-128"/>
                <a:cs typeface="Arial Narrow"/>
              </a:rPr>
              <a:t>, C e D </a:t>
            </a:r>
            <a:r>
              <a:rPr lang="pt-BR" sz="1800" dirty="0">
                <a:solidFill>
                  <a:srgbClr val="4A5C61"/>
                </a:solidFill>
                <a:latin typeface="Arial Narrow"/>
                <a:ea typeface="ヒラギノ角ゴ Pro W3" pitchFamily="-107" charset="-128"/>
                <a:cs typeface="Arial Narrow"/>
              </a:rPr>
              <a:t>– risco considerando o parâmetro </a:t>
            </a:r>
            <a:r>
              <a:rPr lang="pt-BR" sz="1800" dirty="0" smtClean="0">
                <a:solidFill>
                  <a:srgbClr val="4A5C61"/>
                </a:solidFill>
                <a:latin typeface="Arial Narrow"/>
                <a:ea typeface="ヒラギノ角ゴ Pro W3" pitchFamily="-107" charset="-128"/>
                <a:cs typeface="Arial Narrow"/>
              </a:rPr>
              <a:t>MV_RISCO(B,C,D), </a:t>
            </a:r>
            <a:r>
              <a:rPr lang="pt-BR" sz="1800" dirty="0">
                <a:solidFill>
                  <a:srgbClr val="4A5C61"/>
                </a:solidFill>
                <a:latin typeface="Arial Narrow"/>
                <a:ea typeface="ヒラギノ角ゴ Pro W3" pitchFamily="-107" charset="-128"/>
                <a:cs typeface="Arial Narrow"/>
              </a:rPr>
              <a:t>que indica o número de dias de atraso tolerável no pagamento de títulos de clientes, além disso, é considerado também o valor do limite de crédito e o data de vencimento do limite de crédito do cliente.</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E</a:t>
            </a:r>
            <a:r>
              <a:rPr lang="pt-BR" sz="1800" dirty="0" smtClean="0">
                <a:solidFill>
                  <a:srgbClr val="FF0000"/>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significa que existe um grande risco na venda, ou seja, o pedido de vendas sempre é bloqueado.</a:t>
            </a:r>
          </a:p>
          <a:p>
            <a:endParaRPr lang="pt-BR" sz="1800" dirty="0" smtClean="0">
              <a:solidFill>
                <a:srgbClr val="4A5C61"/>
              </a:solidFill>
              <a:latin typeface="Arial Narrow"/>
              <a:ea typeface="ヒラギノ角ゴ Pro W3" pitchFamily="-107" charset="-128"/>
              <a:cs typeface="Arial Narrow"/>
            </a:endParaRPr>
          </a:p>
          <a:p>
            <a:r>
              <a:rPr lang="pt-BR" sz="1800" b="1" dirty="0" smtClean="0">
                <a:solidFill>
                  <a:srgbClr val="FF0000"/>
                </a:solidFill>
                <a:latin typeface="Arial Narrow"/>
                <a:ea typeface="ヒラギノ角ゴ Pro W3" pitchFamily="-107" charset="-128"/>
                <a:cs typeface="Arial Narrow"/>
              </a:rPr>
              <a:t>Z</a:t>
            </a:r>
            <a:r>
              <a:rPr lang="pt-BR" sz="1800" dirty="0" smtClean="0">
                <a:solidFill>
                  <a:srgbClr val="4A5C61"/>
                </a:solidFill>
                <a:latin typeface="Arial Narrow"/>
                <a:ea typeface="ヒラギノ角ゴ Pro W3" pitchFamily="-107" charset="-128"/>
                <a:cs typeface="Arial Narrow"/>
              </a:rPr>
              <a:t> </a:t>
            </a:r>
            <a:r>
              <a:rPr lang="pt-BR" sz="1800" dirty="0">
                <a:solidFill>
                  <a:srgbClr val="4A5C61"/>
                </a:solidFill>
                <a:latin typeface="Arial Narrow"/>
                <a:ea typeface="ヒラギノ角ゴ Pro W3" pitchFamily="-107" charset="-128"/>
                <a:cs typeface="Arial Narrow"/>
              </a:rPr>
              <a:t>– </a:t>
            </a:r>
            <a:r>
              <a:rPr lang="pt-BR" sz="1800" dirty="0" smtClean="0">
                <a:solidFill>
                  <a:srgbClr val="4A5C61"/>
                </a:solidFill>
                <a:latin typeface="Arial Narrow"/>
                <a:ea typeface="ヒラギノ角ゴ Pro W3" pitchFamily="-107" charset="-128"/>
                <a:cs typeface="Arial Narrow"/>
              </a:rPr>
              <a:t>Análise </a:t>
            </a:r>
            <a:r>
              <a:rPr lang="pt-BR" sz="1800" dirty="0">
                <a:solidFill>
                  <a:srgbClr val="4A5C61"/>
                </a:solidFill>
                <a:latin typeface="Arial Narrow"/>
                <a:ea typeface="ヒラギノ角ゴ Pro W3" pitchFamily="-107" charset="-128"/>
                <a:cs typeface="Arial Narrow"/>
              </a:rPr>
              <a:t>realizada por solução de </a:t>
            </a:r>
            <a:r>
              <a:rPr lang="pt-BR" sz="1800" dirty="0" smtClean="0">
                <a:solidFill>
                  <a:srgbClr val="4A5C61"/>
                </a:solidFill>
                <a:latin typeface="Arial Narrow"/>
                <a:ea typeface="ヒラギノ角ゴ Pro W3" pitchFamily="-107" charset="-128"/>
                <a:cs typeface="Arial Narrow"/>
              </a:rPr>
              <a:t>terceiros.</a:t>
            </a:r>
            <a:endParaRPr lang="pt-BR" sz="1800" dirty="0">
              <a:solidFill>
                <a:srgbClr val="4A5C61"/>
              </a:solidFill>
              <a:latin typeface="Arial Narrow"/>
              <a:ea typeface="ヒラギノ角ゴ Pro W3" pitchFamily="-107" charset="-128"/>
              <a:cs typeface="Arial Narrow"/>
            </a:endParaRPr>
          </a:p>
          <a:p>
            <a:r>
              <a:rPr lang="pt-BR" sz="1800" dirty="0">
                <a:solidFill>
                  <a:srgbClr val="4A5C61"/>
                </a:solidFill>
                <a:latin typeface="Arial Narrow"/>
                <a:ea typeface="ヒラギノ角ゴ Pro W3" pitchFamily="-107" charset="-128"/>
                <a:cs typeface="Arial Narrow"/>
              </a:rPr>
              <a:t> </a:t>
            </a:r>
          </a:p>
          <a:p>
            <a:pPr lvl="0"/>
            <a:r>
              <a:rPr lang="pt-BR" sz="1800" b="1" dirty="0">
                <a:solidFill>
                  <a:srgbClr val="FF0000"/>
                </a:solidFill>
                <a:latin typeface="Arial Narrow"/>
                <a:ea typeface="ヒラギノ角ゴ Pro W3" pitchFamily="-107" charset="-128"/>
                <a:cs typeface="Arial Narrow"/>
              </a:rPr>
              <a:t>Limite de </a:t>
            </a:r>
            <a:r>
              <a:rPr lang="pt-BR" sz="1800" b="1" dirty="0" smtClean="0">
                <a:solidFill>
                  <a:srgbClr val="FF0000"/>
                </a:solidFill>
                <a:latin typeface="Arial Narrow"/>
                <a:ea typeface="ヒラギノ角ゴ Pro W3" pitchFamily="-107" charset="-128"/>
                <a:cs typeface="Arial Narrow"/>
              </a:rPr>
              <a:t>Crédito: </a:t>
            </a:r>
            <a:r>
              <a:rPr lang="pt-BR" sz="1800" dirty="0">
                <a:solidFill>
                  <a:srgbClr val="4A5C61"/>
                </a:solidFill>
                <a:latin typeface="Arial Narrow"/>
                <a:ea typeface="ヒラギノ角ゴ Pro W3" pitchFamily="-107" charset="-128"/>
                <a:cs typeface="Arial Narrow"/>
              </a:rPr>
              <a:t>é definido o valor total do limite de crédito do cliente, valor relacionado ao campo Moeda 1 (moeda nacional</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pPr lvl="0"/>
            <a:r>
              <a:rPr lang="pt-BR" sz="1800" b="1" dirty="0">
                <a:solidFill>
                  <a:srgbClr val="FF0000"/>
                </a:solidFill>
                <a:latin typeface="Arial Narrow"/>
                <a:ea typeface="ヒラギノ角ゴ Pro W3" pitchFamily="-107" charset="-128"/>
                <a:cs typeface="Arial Narrow"/>
              </a:rPr>
              <a:t>Vencimento do limite de </a:t>
            </a:r>
            <a:r>
              <a:rPr lang="pt-BR" sz="1800" b="1" dirty="0" smtClean="0">
                <a:solidFill>
                  <a:srgbClr val="FF0000"/>
                </a:solidFill>
                <a:latin typeface="Arial Narrow"/>
                <a:ea typeface="ヒラギノ角ゴ Pro W3" pitchFamily="-107" charset="-128"/>
                <a:cs typeface="Arial Narrow"/>
              </a:rPr>
              <a:t>crédito: </a:t>
            </a:r>
            <a:r>
              <a:rPr lang="pt-BR" sz="1800" dirty="0" smtClean="0">
                <a:solidFill>
                  <a:srgbClr val="4A5C61"/>
                </a:solidFill>
                <a:latin typeface="Arial Narrow"/>
                <a:ea typeface="ヒラギノ角ゴ Pro W3" pitchFamily="-107" charset="-128"/>
                <a:cs typeface="Arial Narrow"/>
              </a:rPr>
              <a:t>indica </a:t>
            </a:r>
            <a:r>
              <a:rPr lang="pt-BR" sz="1800" dirty="0">
                <a:solidFill>
                  <a:srgbClr val="4A5C61"/>
                </a:solidFill>
                <a:latin typeface="Arial Narrow"/>
                <a:ea typeface="ヒラギノ角ゴ Pro W3" pitchFamily="-107" charset="-128"/>
                <a:cs typeface="Arial Narrow"/>
              </a:rPr>
              <a:t>a data da vigência que o valor </a:t>
            </a:r>
            <a:r>
              <a:rPr lang="pt-BR" sz="1800" dirty="0" smtClean="0">
                <a:solidFill>
                  <a:srgbClr val="4A5C61"/>
                </a:solidFill>
                <a:latin typeface="Arial Narrow"/>
                <a:ea typeface="ヒラギノ角ゴ Pro W3" pitchFamily="-107" charset="-128"/>
                <a:cs typeface="Arial Narrow"/>
              </a:rPr>
              <a:t>do </a:t>
            </a:r>
            <a:r>
              <a:rPr lang="pt-BR" sz="1800" dirty="0">
                <a:solidFill>
                  <a:srgbClr val="4A5C61"/>
                </a:solidFill>
                <a:latin typeface="Arial Narrow"/>
                <a:ea typeface="ヒラギノ角ゴ Pro W3" pitchFamily="-107" charset="-128"/>
                <a:cs typeface="Arial Narrow"/>
              </a:rPr>
              <a:t>limite possui. </a:t>
            </a:r>
            <a:r>
              <a:rPr lang="pt-BR" sz="1800" dirty="0" smtClean="0">
                <a:solidFill>
                  <a:srgbClr val="4A5C61"/>
                </a:solidFill>
                <a:latin typeface="Arial Narrow"/>
                <a:ea typeface="ヒラギノ角ゴ Pro W3" pitchFamily="-107" charset="-128"/>
                <a:cs typeface="Arial Narrow"/>
              </a:rPr>
              <a:t>Caso </a:t>
            </a:r>
            <a:r>
              <a:rPr lang="pt-BR" sz="1800" dirty="0">
                <a:solidFill>
                  <a:srgbClr val="4A5C61"/>
                </a:solidFill>
                <a:latin typeface="Arial Narrow"/>
                <a:ea typeface="ヒラギノ角ゴ Pro W3" pitchFamily="-107" charset="-128"/>
                <a:cs typeface="Arial Narrow"/>
              </a:rPr>
              <a:t>a data base do sistema seja </a:t>
            </a:r>
            <a:r>
              <a:rPr lang="pt-BR" sz="1800" dirty="0" smtClean="0">
                <a:solidFill>
                  <a:srgbClr val="4A5C61"/>
                </a:solidFill>
                <a:latin typeface="Arial Narrow"/>
                <a:ea typeface="ヒラギノ角ゴ Pro W3" pitchFamily="-107" charset="-128"/>
                <a:cs typeface="Arial Narrow"/>
              </a:rPr>
              <a:t>superior</a:t>
            </a:r>
            <a:r>
              <a:rPr lang="pt-BR" sz="1800" dirty="0">
                <a:solidFill>
                  <a:srgbClr val="4A5C61"/>
                </a:solidFill>
                <a:latin typeface="Arial Narrow"/>
                <a:ea typeface="ヒラギノ角ゴ Pro W3" pitchFamily="-107" charset="-128"/>
                <a:cs typeface="Arial Narrow"/>
              </a:rPr>
              <a:t>, o pedido ficará bloqueado</a:t>
            </a:r>
            <a:r>
              <a:rPr lang="pt-BR" sz="1800" dirty="0" smtClean="0">
                <a:solidFill>
                  <a:srgbClr val="4A5C61"/>
                </a:solidFill>
                <a:latin typeface="Arial Narrow"/>
                <a:ea typeface="ヒラギノ角ゴ Pro W3" pitchFamily="-107" charset="-128"/>
                <a:cs typeface="Arial Narrow"/>
              </a:rPr>
              <a:t>.</a:t>
            </a:r>
          </a:p>
          <a:p>
            <a:pPr lvl="0"/>
            <a:endParaRPr lang="pt-BR" sz="1800" dirty="0">
              <a:solidFill>
                <a:srgbClr val="4A5C61"/>
              </a:solidFill>
              <a:latin typeface="Arial Narrow"/>
              <a:ea typeface="ヒラギノ角ゴ Pro W3" pitchFamily="-107" charset="-128"/>
              <a:cs typeface="Arial Narrow"/>
            </a:endParaRPr>
          </a:p>
          <a:p>
            <a:r>
              <a:rPr lang="pt-BR" sz="1800" b="1" dirty="0">
                <a:solidFill>
                  <a:srgbClr val="FF0000"/>
                </a:solidFill>
                <a:latin typeface="Arial Narrow"/>
                <a:ea typeface="ヒラギノ角ゴ Pro W3" pitchFamily="-107" charset="-128"/>
                <a:cs typeface="Arial Narrow"/>
              </a:rPr>
              <a:t>Moeda de limite de crédito: </a:t>
            </a:r>
            <a:r>
              <a:rPr lang="pt-BR" sz="1800" dirty="0">
                <a:solidFill>
                  <a:srgbClr val="4A5C61"/>
                </a:solidFill>
                <a:latin typeface="Arial Narrow"/>
                <a:ea typeface="ヒラギノ角ゴ Pro W3" pitchFamily="-107" charset="-128"/>
                <a:cs typeface="Arial Narrow"/>
              </a:rPr>
              <a:t>utilizado para definir a moeda forte para controle dos limites de crédito e seus respectivos saldos, caso não informada será utilizada a moeda informada no parâmetro </a:t>
            </a:r>
            <a:r>
              <a:rPr lang="pt-BR" sz="1800" dirty="0">
                <a:solidFill>
                  <a:srgbClr val="4A5C61"/>
                </a:solidFill>
                <a:latin typeface="Arial Narrow"/>
                <a:ea typeface="ヒラギノ角ゴ Pro W3" pitchFamily="-107" charset="-128"/>
                <a:cs typeface="Arial Narrow"/>
                <a:hlinkClick r:id="rId2"/>
              </a:rPr>
              <a:t>MV_MCUSTO</a:t>
            </a:r>
            <a:r>
              <a:rPr lang="pt-BR" sz="1800" dirty="0">
                <a:solidFill>
                  <a:srgbClr val="4A5C61"/>
                </a:solidFill>
                <a:latin typeface="Arial Narrow"/>
                <a:ea typeface="ヒラギノ角ゴ Pro W3" pitchFamily="-107" charset="-128"/>
                <a:cs typeface="Arial Narrow"/>
              </a:rPr>
              <a:t>. </a:t>
            </a:r>
          </a:p>
          <a:p>
            <a:pPr lvl="0"/>
            <a:endParaRPr lang="pt-BR" sz="1800" dirty="0">
              <a:solidFill>
                <a:srgbClr val="4A5C61"/>
              </a:solidFill>
              <a:latin typeface="Arial Narrow"/>
              <a:ea typeface="ヒラギノ角ゴ Pro W3" pitchFamily="-107" charset="-128"/>
              <a:cs typeface="Arial Narrow"/>
            </a:endParaRPr>
          </a:p>
          <a:p>
            <a:endParaRPr lang="pt-BR" sz="1800" dirty="0"/>
          </a:p>
        </p:txBody>
      </p:sp>
      <p:sp>
        <p:nvSpPr>
          <p:cNvPr id="6" name="Seta para a esquerda 5">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23862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análise de estoque</a:t>
            </a:r>
          </a:p>
          <a:p>
            <a:pPr lvl="0"/>
            <a:endParaRPr lang="pt-BR" dirty="0" smtClean="0"/>
          </a:p>
          <a:p>
            <a:pPr marL="457200" lvl="1" indent="0">
              <a:buNone/>
            </a:pPr>
            <a:endParaRPr lang="en-US" dirty="0"/>
          </a:p>
        </p:txBody>
      </p:sp>
      <p:sp>
        <p:nvSpPr>
          <p:cNvPr id="11" name="Retângulo 10"/>
          <p:cNvSpPr/>
          <p:nvPr/>
        </p:nvSpPr>
        <p:spPr>
          <a:xfrm>
            <a:off x="862341" y="1082979"/>
            <a:ext cx="5214609" cy="747897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De acordo com os procedimentos de determinadas empresas, um dos principais processos na realização da venda e entrega de um produto é sua avaliação de estoque. Sem ela é impossível avaliarmos se um produto poderá ser totalmente entregue aos clientes, comparando as quantidades solicitadas com os saldos existentes no estoque. Dessa forma, esse recurso disponível no Protheus, possibilita que todo estoque dos seus respectivos itens do pedido de venda sejam avaliados após sua liberação de crédito. </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A liberação de estoque, permite que o estoque de produtos solicitados no pedido de venda seja avaliado, analisando sua situação de bloqueio. O Sistema soma os pedidos às reservas e verifica se há saldo suficiente para atender ao pedido em análise.</a:t>
            </a:r>
          </a:p>
          <a:p>
            <a:r>
              <a:rPr lang="pt-BR" sz="2000" dirty="0">
                <a:solidFill>
                  <a:srgbClr val="4A5C61"/>
                </a:solidFill>
                <a:latin typeface="Arial Narrow"/>
                <a:ea typeface="ヒラギノ角ゴ Pro W3" pitchFamily="-107" charset="-128"/>
                <a:cs typeface="Arial Narrow"/>
              </a:rPr>
              <a:t> </a:t>
            </a:r>
          </a:p>
          <a:p>
            <a:r>
              <a:rPr lang="pt-BR" sz="2000" dirty="0">
                <a:solidFill>
                  <a:srgbClr val="4A5C61"/>
                </a:solidFill>
                <a:latin typeface="Arial Narrow"/>
                <a:ea typeface="ヒラギノ角ゴ Pro W3" pitchFamily="-107" charset="-128"/>
                <a:cs typeface="Arial Narrow"/>
              </a:rPr>
              <a:t>Os pedidos reprovados apresentam códigos identificadores do fator gerador do bloqueio. Um pedido bloqueado pode ser liberado manualmente, exceto se o código de bloqueio for 10 (pedido faturado</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a:p>
            <a:endParaRPr lang="pt-BR" sz="2000" dirty="0">
              <a:solidFill>
                <a:srgbClr val="4A5C61"/>
              </a:solidFill>
              <a:latin typeface="Arial Narrow"/>
              <a:ea typeface="ヒラギノ角ゴ Pro W3" pitchFamily="-107" charset="-128"/>
              <a:cs typeface="Arial Narrow"/>
            </a:endParaRPr>
          </a:p>
        </p:txBody>
      </p:sp>
      <p:pic>
        <p:nvPicPr>
          <p:cNvPr id="1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52796" y="5896708"/>
            <a:ext cx="5836055" cy="2835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268199" y="5896708"/>
            <a:ext cx="2499361" cy="1874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Seta para a esquerda 13">
            <a:hlinkClick r:id="rId4"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2796" y="1150281"/>
            <a:ext cx="8934450" cy="4600575"/>
          </a:xfrm>
          <a:prstGeom prst="rect">
            <a:avLst/>
          </a:prstGeom>
        </p:spPr>
      </p:pic>
    </p:spTree>
    <p:extLst>
      <p:ext uri="{BB962C8B-B14F-4D97-AF65-F5344CB8AC3E}">
        <p14:creationId xmlns:p14="http://schemas.microsoft.com/office/powerpoint/2010/main" val="14048978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Documento de Saída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1" name="Retângulo 10"/>
          <p:cNvSpPr/>
          <p:nvPr/>
        </p:nvSpPr>
        <p:spPr>
          <a:xfrm>
            <a:off x="649039" y="1174445"/>
            <a:ext cx="5599361"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documentos de saída são preparados para finalização do processo de expedição das mercadorias e/ou prestação de serviços, de acordo com tipo de pedido de vendas cadastrado.</a:t>
            </a:r>
          </a:p>
          <a:p>
            <a:endParaRPr lang="pt-BR" sz="2000" dirty="0">
              <a:solidFill>
                <a:srgbClr val="4A5C61"/>
              </a:solidFill>
              <a:latin typeface="Arial Narrow"/>
              <a:ea typeface="ヒラギノ角ゴ Pro W3" pitchFamily="-107" charset="-128"/>
              <a:cs typeface="Arial Narrow"/>
            </a:endParaRPr>
          </a:p>
          <a:p>
            <a:r>
              <a:rPr lang="pt-BR" sz="2000" dirty="0">
                <a:solidFill>
                  <a:srgbClr val="4A5C61"/>
                </a:solidFill>
                <a:latin typeface="Arial Narrow"/>
                <a:ea typeface="ヒラギノ角ゴ Pro W3" pitchFamily="-107" charset="-128"/>
                <a:cs typeface="Arial Narrow"/>
              </a:rPr>
              <a:t>Ao gerar um documento de saída, o Sistema realiza as seguintes movimentações:</a:t>
            </a:r>
          </a:p>
          <a:p>
            <a:endParaRPr lang="pt-BR" sz="2000" dirty="0">
              <a:solidFill>
                <a:srgbClr val="4A5C61"/>
              </a:solidFill>
              <a:latin typeface="Arial Narrow"/>
              <a:ea typeface="ヒラギノ角ゴ Pro W3" pitchFamily="-107" charset="-128"/>
              <a:cs typeface="Arial Narrow"/>
            </a:endParaRP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datas de vencimentos com base nas condições de pagamento;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dos impostos (IPI, ICMS e suas variações e outros tributos);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da carteira de duplicatas, com a implantação dos títulos gerados;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saldos em estoques;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pedidos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Atualização dos dados financeiros dos clientes;</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Cálculo das comissões a partir das informações contidas nos Cadastros de Vendedores e Pedido de Venda;</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Contabilização;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Escrituração Fiscal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646" y="1685558"/>
            <a:ext cx="8934450" cy="46005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80645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Manutenção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10" name="Retângulo 9"/>
          <p:cNvSpPr/>
          <p:nvPr/>
        </p:nvSpPr>
        <p:spPr>
          <a:xfrm>
            <a:off x="1442624" y="1007896"/>
            <a:ext cx="13812616"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Manutenção de Comissões apresenta, após a geração do documento de saída, os registros das comissões geradas, de acordo com o conteúdo do pedido de vendas e cadastro de </a:t>
            </a:r>
            <a:r>
              <a:rPr lang="pt-BR" sz="2000" dirty="0" smtClean="0">
                <a:solidFill>
                  <a:srgbClr val="4A5C61"/>
                </a:solidFill>
                <a:latin typeface="Arial Narrow"/>
                <a:ea typeface="ヒラギノ角ゴ Pro W3" pitchFamily="-107" charset="-128"/>
                <a:cs typeface="Arial Narrow"/>
              </a:rPr>
              <a:t>vendedores. </a:t>
            </a:r>
            <a:r>
              <a:rPr lang="pt-BR" sz="2000" dirty="0">
                <a:solidFill>
                  <a:srgbClr val="4A5C61"/>
                </a:solidFill>
                <a:latin typeface="Arial Narrow"/>
                <a:ea typeface="ヒラギノ角ゴ Pro W3" pitchFamily="-107" charset="-128"/>
                <a:cs typeface="Arial Narrow"/>
              </a:rPr>
              <a:t>As comissões são tratadas pelo Sistema como obrigações a pagar</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13" name="Retângulo 12"/>
          <p:cNvSpPr/>
          <p:nvPr/>
        </p:nvSpPr>
        <p:spPr>
          <a:xfrm>
            <a:off x="2038956" y="7539758"/>
            <a:ext cx="11751375" cy="564930"/>
          </a:xfrm>
          <a:prstGeom prst="rect">
            <a:avLst/>
          </a:prstGeom>
          <a:scene3d>
            <a:camera prst="orthographicFront">
              <a:rot lat="0" lon="0" rev="0"/>
            </a:camera>
            <a:lightRig rig="balanced" dir="t">
              <a:rot lat="0" lon="0" rev="8700000"/>
            </a:lightRig>
          </a:scene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200" b="1" dirty="0"/>
              <a:t>Dica: Devolução de Vendas poderão ser abatidas da </a:t>
            </a:r>
            <a:r>
              <a:rPr lang="pt-BR" sz="2200" b="1" dirty="0" smtClean="0"/>
              <a:t>comissão (MV_COMIDEV)</a:t>
            </a:r>
            <a:endParaRPr lang="pt-BR" sz="2200" b="1"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2119312"/>
            <a:ext cx="8934450" cy="4905375"/>
          </a:xfrm>
          <a:prstGeom prst="rect">
            <a:avLst/>
          </a:prstGeom>
        </p:spPr>
      </p:pic>
    </p:spTree>
    <p:extLst>
      <p:ext uri="{BB962C8B-B14F-4D97-AF65-F5344CB8AC3E}">
        <p14:creationId xmlns:p14="http://schemas.microsoft.com/office/powerpoint/2010/main" val="780655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Atualização de  Comissões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037495"/>
            <a:ext cx="12579279" cy="430887"/>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Geração de títulos a pagar no módulo Financeiro a partir das comissões geradas na gravação dos documentos de saída</a:t>
            </a:r>
            <a:r>
              <a:rPr lang="pt-BR" sz="1400" dirty="0" smtClean="0"/>
              <a:t>.</a:t>
            </a:r>
            <a:endParaRPr lang="pt-BR" sz="1600" dirty="0"/>
          </a:p>
        </p:txBody>
      </p:sp>
      <p:sp>
        <p:nvSpPr>
          <p:cNvPr id="10" name="Seta para a esquerda 9">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108" y="2246216"/>
            <a:ext cx="8934450" cy="4895850"/>
          </a:xfrm>
          <a:prstGeom prst="rect">
            <a:avLst/>
          </a:prstGeom>
        </p:spPr>
      </p:pic>
      <p:sp>
        <p:nvSpPr>
          <p:cNvPr id="8" name="Retângulo 7"/>
          <p:cNvSpPr/>
          <p:nvPr/>
        </p:nvSpPr>
        <p:spPr>
          <a:xfrm>
            <a:off x="1347736" y="1468382"/>
            <a:ext cx="12579279" cy="769441"/>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O sistema leva em consideração, as informações da aba Pagamento de Comissão do cadastro de vendedor para poder gerar o título de Comissão no Contas a Pagar – SE2. </a:t>
            </a:r>
            <a:endParaRPr lang="pt-BR" sz="1600" dirty="0"/>
          </a:p>
        </p:txBody>
      </p:sp>
      <p:sp>
        <p:nvSpPr>
          <p:cNvPr id="9" name="Retângulo 8"/>
          <p:cNvSpPr/>
          <p:nvPr/>
        </p:nvSpPr>
        <p:spPr>
          <a:xfrm>
            <a:off x="1347736" y="7274172"/>
            <a:ext cx="12579279" cy="430887"/>
          </a:xfrm>
          <a:prstGeom prst="rect">
            <a:avLst/>
          </a:prstGeom>
        </p:spPr>
        <p:txBody>
          <a:bodyPr wrap="square">
            <a:spAutoFit/>
          </a:bodyPr>
          <a:lstStyle/>
          <a:p>
            <a:r>
              <a:rPr lang="pt-BR" sz="2200" dirty="0" smtClean="0">
                <a:solidFill>
                  <a:srgbClr val="4A5C61"/>
                </a:solidFill>
                <a:latin typeface="Arial Narrow"/>
                <a:ea typeface="ヒラギノ角ゴ Pro W3" pitchFamily="-107" charset="-128"/>
                <a:cs typeface="Arial Narrow"/>
              </a:rPr>
              <a:t>Além de título para o contas a pagar, a comissão pode ser gerada para folha de pagamento, integrando com o RH.</a:t>
            </a:r>
            <a:endParaRPr lang="pt-BR" sz="1600" dirty="0"/>
          </a:p>
        </p:txBody>
      </p:sp>
    </p:spTree>
    <p:extLst>
      <p:ext uri="{BB962C8B-B14F-4D97-AF65-F5344CB8AC3E}">
        <p14:creationId xmlns:p14="http://schemas.microsoft.com/office/powerpoint/2010/main" val="1370742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Eliminação de resíduo</a:t>
            </a:r>
          </a:p>
          <a:p>
            <a:pPr lvl="0"/>
            <a:endParaRPr lang="pt-BR" dirty="0" smtClean="0"/>
          </a:p>
          <a:p>
            <a:pPr marL="457200" lvl="1" indent="0">
              <a:buNone/>
            </a:pPr>
            <a:endParaRPr lang="en-US" dirty="0"/>
          </a:p>
        </p:txBody>
      </p:sp>
      <p:sp>
        <p:nvSpPr>
          <p:cNvPr id="6" name="Retângulo 5"/>
          <p:cNvSpPr/>
          <p:nvPr/>
        </p:nvSpPr>
        <p:spPr>
          <a:xfrm>
            <a:off x="1347736" y="1053675"/>
            <a:ext cx="13907504" cy="707886"/>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Quando um pedido de vendas é faturado parcialmente, ou seja, a nota fiscal é emitida com referência a apenas alguns produtos ou quantidade parcial dos pedidos, seu saldo é chamado de </a:t>
            </a:r>
            <a:r>
              <a:rPr lang="pt-BR" sz="2000" b="1" dirty="0">
                <a:solidFill>
                  <a:srgbClr val="FF0000"/>
                </a:solidFill>
                <a:latin typeface="Arial Narrow"/>
                <a:ea typeface="ヒラギノ角ゴ Pro W3" pitchFamily="-107" charset="-128"/>
                <a:cs typeface="Arial Narrow"/>
              </a:rPr>
              <a:t>resíduo</a:t>
            </a:r>
            <a:r>
              <a:rPr lang="pt-BR" sz="2000" dirty="0">
                <a:solidFill>
                  <a:srgbClr val="4A5C61"/>
                </a:solidFill>
                <a:latin typeface="Arial Narrow"/>
                <a:ea typeface="ヒラギノ角ゴ Pro W3" pitchFamily="-107" charset="-128"/>
                <a:cs typeface="Arial Narrow"/>
              </a:rPr>
              <a:t>, significando que não foi entregue ao cliente</a:t>
            </a:r>
            <a:r>
              <a:rPr lang="pt-BR" sz="2000" dirty="0" smtClean="0">
                <a:solidFill>
                  <a:srgbClr val="4A5C61"/>
                </a:solidFill>
                <a:latin typeface="Arial Narrow"/>
                <a:ea typeface="ヒラギノ角ゴ Pro W3" pitchFamily="-107" charset="-128"/>
                <a:cs typeface="Arial Narrow"/>
              </a:rPr>
              <a:t>.</a:t>
            </a:r>
            <a:endParaRPr lang="pt-BR" sz="2000" dirty="0">
              <a:solidFill>
                <a:srgbClr val="4A5C61"/>
              </a:solidFill>
              <a:latin typeface="Arial Narrow"/>
              <a:ea typeface="ヒラギノ角ゴ Pro W3" pitchFamily="-107" charset="-128"/>
              <a:cs typeface="Arial Narrow"/>
            </a:endParaRPr>
          </a:p>
        </p:txBody>
      </p:sp>
      <p:sp>
        <p:nvSpPr>
          <p:cNvPr id="14" name="Seta para a esquerda 13">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418" y="1995014"/>
            <a:ext cx="8934450" cy="4895850"/>
          </a:xfrm>
          <a:prstGeom prst="rect">
            <a:avLst/>
          </a:prstGeom>
        </p:spPr>
      </p:pic>
      <p:sp>
        <p:nvSpPr>
          <p:cNvPr id="15" name="Retângulo 14"/>
          <p:cNvSpPr/>
          <p:nvPr/>
        </p:nvSpPr>
        <p:spPr>
          <a:xfrm>
            <a:off x="1347736" y="7179534"/>
            <a:ext cx="13133814" cy="1015663"/>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Os pedidos eliminados não são deletados do arquivo, mas sim,  gravados com código de bloqueio </a:t>
            </a:r>
            <a:r>
              <a:rPr lang="pt-BR" sz="2000" b="1" dirty="0">
                <a:solidFill>
                  <a:srgbClr val="4A5C61"/>
                </a:solidFill>
                <a:latin typeface="Arial Narrow"/>
                <a:ea typeface="ヒラギノ角ゴ Pro W3" pitchFamily="-107" charset="-128"/>
                <a:cs typeface="Arial Narrow"/>
              </a:rPr>
              <a:t>“</a:t>
            </a:r>
            <a:r>
              <a:rPr lang="pt-BR" sz="2000" b="1" dirty="0">
                <a:solidFill>
                  <a:srgbClr val="FF0000"/>
                </a:solidFill>
                <a:latin typeface="Arial Narrow"/>
                <a:ea typeface="ヒラギノ角ゴ Pro W3" pitchFamily="-107" charset="-128"/>
                <a:cs typeface="Arial Narrow"/>
              </a:rPr>
              <a:t>R</a:t>
            </a:r>
            <a:r>
              <a:rPr lang="pt-BR" sz="2000" b="1" dirty="0" smtClean="0">
                <a:solidFill>
                  <a:srgbClr val="4A5C61"/>
                </a:solidFill>
                <a:latin typeface="Arial Narrow"/>
                <a:ea typeface="ヒラギノ角ゴ Pro W3" pitchFamily="-107" charset="-128"/>
                <a:cs typeface="Arial Narrow"/>
              </a:rPr>
              <a:t>”</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O resíduo também pode ser eliminado via pedido de venda, excluir, resíduo.</a:t>
            </a:r>
          </a:p>
          <a:p>
            <a:r>
              <a:rPr lang="pt-BR" sz="2000" dirty="0" smtClean="0">
                <a:solidFill>
                  <a:srgbClr val="4A5C61"/>
                </a:solidFill>
                <a:latin typeface="Arial Narrow"/>
                <a:ea typeface="ヒラギノ角ゴ Pro W3" pitchFamily="-107" charset="-128"/>
                <a:cs typeface="Arial Narrow"/>
              </a:rPr>
              <a:t>O pedido precisa estar em aberto (status verde) para conseguir eliminar resíduo. </a:t>
            </a:r>
            <a:endParaRPr lang="pt-BR" sz="2000" dirty="0"/>
          </a:p>
        </p:txBody>
      </p:sp>
    </p:spTree>
    <p:extLst>
      <p:ext uri="{BB962C8B-B14F-4D97-AF65-F5344CB8AC3E}">
        <p14:creationId xmlns:p14="http://schemas.microsoft.com/office/powerpoint/2010/main" val="2786118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Controle de Reservas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347735" y="1131682"/>
            <a:ext cx="13528849" cy="400110"/>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Este controle tem a finalidade de reservar (empenhar) uma quantidade em estoque de um produto para uma venda que precisa ser atendida</a:t>
            </a:r>
            <a:r>
              <a:rPr lang="pt-BR" sz="2000" dirty="0" smtClean="0">
                <a:solidFill>
                  <a:srgbClr val="4A5C61"/>
                </a:solidFill>
                <a:latin typeface="Arial Narrow"/>
                <a:ea typeface="ヒラギノ角ゴ Pro W3" pitchFamily="-107" charset="-128"/>
                <a:cs typeface="Arial Narrow"/>
              </a:rPr>
              <a:t>.</a:t>
            </a:r>
            <a:endParaRPr lang="pt-BR" sz="20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59" y="1676913"/>
            <a:ext cx="8915400" cy="4867275"/>
          </a:xfrm>
          <a:prstGeom prst="rect">
            <a:avLst/>
          </a:prstGeom>
        </p:spPr>
      </p:pic>
      <p:sp>
        <p:nvSpPr>
          <p:cNvPr id="10" name="Retângulo 9"/>
          <p:cNvSpPr/>
          <p:nvPr/>
        </p:nvSpPr>
        <p:spPr>
          <a:xfrm>
            <a:off x="1277590" y="6480522"/>
            <a:ext cx="13274106" cy="193899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Opções:</a:t>
            </a:r>
          </a:p>
          <a:p>
            <a:r>
              <a:rPr lang="pt-BR" sz="2000" dirty="0">
                <a:solidFill>
                  <a:srgbClr val="4A5C61"/>
                </a:solidFill>
                <a:latin typeface="Arial Narrow"/>
                <a:ea typeface="ヒラギノ角ゴ Pro W3" pitchFamily="-107" charset="-128"/>
                <a:cs typeface="Arial Narrow"/>
              </a:rPr>
              <a:t> </a:t>
            </a:r>
          </a:p>
          <a:p>
            <a:pPr lvl="0"/>
            <a:r>
              <a:rPr lang="pt-BR" sz="2000" b="1" dirty="0">
                <a:solidFill>
                  <a:srgbClr val="4A5C61"/>
                </a:solidFill>
                <a:latin typeface="Arial Narrow"/>
                <a:ea typeface="ヒラギノ角ゴ Pro W3" pitchFamily="-107" charset="-128"/>
                <a:cs typeface="Arial Narrow"/>
              </a:rPr>
              <a:t>Depurar: </a:t>
            </a:r>
            <a:r>
              <a:rPr lang="pt-BR" sz="2000" dirty="0">
                <a:solidFill>
                  <a:srgbClr val="4A5C61"/>
                </a:solidFill>
                <a:latin typeface="Arial Narrow"/>
                <a:ea typeface="ヒラギノ角ゴ Pro W3" pitchFamily="-107" charset="-128"/>
                <a:cs typeface="Arial Narrow"/>
              </a:rPr>
              <a:t>Através da depuração é possível eliminar as reservas que tenham expirada a data de validade.</a:t>
            </a:r>
          </a:p>
          <a:p>
            <a:endParaRPr lang="pt-BR" sz="2000" dirty="0">
              <a:solidFill>
                <a:srgbClr val="4A5C61"/>
              </a:solidFill>
              <a:latin typeface="Arial Narrow"/>
              <a:ea typeface="ヒラギノ角ゴ Pro W3" pitchFamily="-107" charset="-128"/>
              <a:cs typeface="Arial Narrow"/>
            </a:endParaRPr>
          </a:p>
          <a:p>
            <a:r>
              <a:rPr lang="pt-BR" sz="2000" b="1" dirty="0">
                <a:solidFill>
                  <a:srgbClr val="4A5C61"/>
                </a:solidFill>
                <a:latin typeface="Arial Narrow"/>
                <a:ea typeface="ヒラギノ角ゴ Pro W3" pitchFamily="-107" charset="-128"/>
                <a:cs typeface="Arial Narrow"/>
              </a:rPr>
              <a:t>Eliminar Resíduos: </a:t>
            </a:r>
            <a:r>
              <a:rPr lang="pt-BR" sz="2000" dirty="0">
                <a:solidFill>
                  <a:srgbClr val="4A5C61"/>
                </a:solidFill>
                <a:latin typeface="Arial Narrow"/>
                <a:ea typeface="ヒラギノ角ゴ Pro W3" pitchFamily="-107" charset="-128"/>
                <a:cs typeface="Arial Narrow"/>
              </a:rPr>
              <a:t>Esta opção é utilizada para eliminar os resíduos (saldos) das reservas de produtos que foram feitas no estoque e que não foram totalmente baixadas, permitindo assim, liberar o saldo dos itens reservados</a:t>
            </a:r>
            <a:endParaRPr lang="pt-BR" sz="2000" dirty="0"/>
          </a:p>
        </p:txBody>
      </p:sp>
    </p:spTree>
    <p:extLst>
      <p:ext uri="{BB962C8B-B14F-4D97-AF65-F5344CB8AC3E}">
        <p14:creationId xmlns:p14="http://schemas.microsoft.com/office/powerpoint/2010/main" val="3671269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Exclusão da Nota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Retângulo 5"/>
          <p:cNvSpPr/>
          <p:nvPr/>
        </p:nvSpPr>
        <p:spPr>
          <a:xfrm>
            <a:off x="685686" y="1318714"/>
            <a:ext cx="6101976" cy="6555641"/>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Como toda e qualquer movimentação deve possuir um estorno, a rotina “Exclusão documento de saída” tem como objetivo a exclusão dos documentos de saída emitidos pela empresa, estornando suas movimentações referentes às liberações e análise de crédito e estoque, saldos dos produtos, títulos e movimentos fiscais.</a:t>
            </a:r>
          </a:p>
          <a:p>
            <a:r>
              <a:rPr lang="pt-BR" sz="2000" dirty="0">
                <a:solidFill>
                  <a:srgbClr val="4A5C61"/>
                </a:solidFill>
                <a:latin typeface="Arial Narrow"/>
                <a:ea typeface="ヒラギノ角ゴ Pro W3" pitchFamily="-107" charset="-128"/>
                <a:cs typeface="Arial Narrow"/>
              </a:rPr>
              <a:t> </a:t>
            </a:r>
          </a:p>
          <a:p>
            <a:pPr lvl="0"/>
            <a:r>
              <a:rPr lang="pt-BR" sz="2000" dirty="0">
                <a:solidFill>
                  <a:srgbClr val="4A5C61"/>
                </a:solidFill>
                <a:latin typeface="Arial Narrow"/>
                <a:ea typeface="ヒラギノ角ゴ Pro W3" pitchFamily="-107" charset="-128"/>
                <a:cs typeface="Arial Narrow"/>
              </a:rPr>
              <a:t>Retorno Pedido de Venda – permite que pedido referente à este documento de saída volte ao seguintes status:</a:t>
            </a:r>
          </a:p>
          <a:p>
            <a:pPr lvl="0"/>
            <a:endParaRPr lang="pt-BR" sz="2000"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Aptos </a:t>
            </a:r>
            <a:r>
              <a:rPr lang="pt-BR" sz="2000" b="1" dirty="0">
                <a:solidFill>
                  <a:srgbClr val="4A5C61"/>
                </a:solidFill>
                <a:latin typeface="Arial Narrow"/>
                <a:ea typeface="ヒラギノ角ゴ Pro W3" pitchFamily="-107" charset="-128"/>
                <a:cs typeface="Arial Narrow"/>
              </a:rPr>
              <a:t>a faturar </a:t>
            </a:r>
            <a:r>
              <a:rPr lang="pt-BR" sz="2000" dirty="0">
                <a:solidFill>
                  <a:srgbClr val="4A5C61"/>
                </a:solidFill>
                <a:latin typeface="Arial Narrow"/>
                <a:ea typeface="ヒラギノ角ゴ Pro W3" pitchFamily="-107" charset="-128"/>
                <a:cs typeface="Arial Narrow"/>
              </a:rPr>
              <a:t>– passa por todo processo de liberação de crédito e estoque (ver tópico) e deixa o pedido preparado para novo faturamento, otimizando o processo de análise e liberação. Vale informar que se o item ficar bloqueado por alguma análise o item não poderá ser faturado até a sua </a:t>
            </a:r>
            <a:r>
              <a:rPr lang="pt-BR" sz="2000" dirty="0" smtClean="0">
                <a:solidFill>
                  <a:srgbClr val="4A5C61"/>
                </a:solidFill>
                <a:latin typeface="Arial Narrow"/>
                <a:ea typeface="ヒラギノ角ゴ Pro W3" pitchFamily="-107" charset="-128"/>
                <a:cs typeface="Arial Narrow"/>
              </a:rPr>
              <a:t>liberação;</a:t>
            </a:r>
          </a:p>
          <a:p>
            <a:pPr lvl="1"/>
            <a:endParaRPr lang="pt-BR" sz="2000" b="1" dirty="0">
              <a:solidFill>
                <a:srgbClr val="4A5C61"/>
              </a:solidFill>
              <a:latin typeface="Arial Narrow"/>
              <a:ea typeface="ヒラギノ角ゴ Pro W3" pitchFamily="-107" charset="-128"/>
              <a:cs typeface="Arial Narrow"/>
            </a:endParaRPr>
          </a:p>
          <a:p>
            <a:pPr lvl="1"/>
            <a:r>
              <a:rPr lang="pt-BR" sz="2000" b="1" dirty="0" smtClean="0">
                <a:solidFill>
                  <a:srgbClr val="4A5C61"/>
                </a:solidFill>
                <a:latin typeface="Arial Narrow"/>
                <a:ea typeface="ヒラギノ角ゴ Pro W3" pitchFamily="-107" charset="-128"/>
                <a:cs typeface="Arial Narrow"/>
              </a:rPr>
              <a:t>Carteira</a:t>
            </a:r>
            <a:r>
              <a:rPr lang="pt-BR" sz="2000" dirty="0" smtClean="0">
                <a:solidFill>
                  <a:srgbClr val="4A5C61"/>
                </a:solidFill>
                <a:latin typeface="Arial Narrow"/>
                <a:ea typeface="ヒラギノ角ゴ Pro W3" pitchFamily="-107" charset="-128"/>
                <a:cs typeface="Arial Narrow"/>
              </a:rPr>
              <a:t> </a:t>
            </a:r>
            <a:r>
              <a:rPr lang="pt-BR" sz="2000" dirty="0">
                <a:solidFill>
                  <a:srgbClr val="4A5C61"/>
                </a:solidFill>
                <a:latin typeface="Arial Narrow"/>
                <a:ea typeface="ヒラギノ角ゴ Pro W3" pitchFamily="-107" charset="-128"/>
                <a:cs typeface="Arial Narrow"/>
              </a:rPr>
              <a:t>- retorna o pedido correspondente ao documento de saída ao </a:t>
            </a:r>
            <a:r>
              <a:rPr lang="pt-BR" sz="2000" dirty="0" smtClean="0">
                <a:solidFill>
                  <a:srgbClr val="4A5C61"/>
                </a:solidFill>
                <a:latin typeface="Arial Narrow"/>
                <a:ea typeface="ヒラギノ角ゴ Pro W3" pitchFamily="-107" charset="-128"/>
                <a:cs typeface="Arial Narrow"/>
              </a:rPr>
              <a:t>processo anterior </a:t>
            </a:r>
            <a:r>
              <a:rPr lang="pt-BR" sz="2000" dirty="0">
                <a:solidFill>
                  <a:srgbClr val="4A5C61"/>
                </a:solidFill>
                <a:latin typeface="Arial Narrow"/>
                <a:ea typeface="ヒラギノ角ゴ Pro W3" pitchFamily="-107" charset="-128"/>
                <a:cs typeface="Arial Narrow"/>
              </a:rPr>
              <a:t>à </a:t>
            </a:r>
            <a:r>
              <a:rPr lang="pt-BR" sz="2000" dirty="0" smtClean="0">
                <a:solidFill>
                  <a:srgbClr val="4A5C61"/>
                </a:solidFill>
                <a:latin typeface="Arial Narrow"/>
                <a:ea typeface="ヒラギノ角ゴ Pro W3" pitchFamily="-107" charset="-128"/>
                <a:cs typeface="Arial Narrow"/>
              </a:rPr>
              <a:t>liberação</a:t>
            </a:r>
            <a:r>
              <a:rPr lang="pt-BR" sz="2000" dirty="0">
                <a:solidFill>
                  <a:srgbClr val="4A5C61"/>
                </a:solidFill>
                <a:latin typeface="Arial Narrow"/>
                <a:ea typeface="ヒラギノ角ゴ Pro W3" pitchFamily="-107" charset="-128"/>
                <a:cs typeface="Arial Narrow"/>
              </a:rPr>
              <a:t>, fazendo que sua análise seja feita por </a:t>
            </a:r>
            <a:r>
              <a:rPr lang="pt-BR" sz="2000" dirty="0" smtClean="0">
                <a:solidFill>
                  <a:srgbClr val="4A5C61"/>
                </a:solidFill>
                <a:latin typeface="Arial Narrow"/>
                <a:ea typeface="ヒラギノ角ゴ Pro W3" pitchFamily="-107" charset="-128"/>
                <a:cs typeface="Arial Narrow"/>
              </a:rPr>
              <a:t>acompanhamento </a:t>
            </a:r>
            <a:r>
              <a:rPr lang="pt-BR" sz="2000" dirty="0">
                <a:solidFill>
                  <a:srgbClr val="4A5C61"/>
                </a:solidFill>
                <a:latin typeface="Arial Narrow"/>
                <a:ea typeface="ヒラギノ角ゴ Pro W3" pitchFamily="-107" charset="-128"/>
                <a:cs typeface="Arial Narrow"/>
              </a:rPr>
              <a:t>do usuário</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3050" y="1308736"/>
            <a:ext cx="8915400" cy="4867275"/>
          </a:xfrm>
          <a:prstGeom prst="rect">
            <a:avLst/>
          </a:prstGeom>
        </p:spPr>
      </p:pic>
      <p:sp>
        <p:nvSpPr>
          <p:cNvPr id="8" name="Seta para a esquerda 7">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932466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err="1" smtClean="0"/>
              <a:t>Crm</a:t>
            </a:r>
            <a:r>
              <a:rPr lang="pt-BR" dirty="0" smtClean="0"/>
              <a:t> – Contrato de Parceria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98621" y="1176983"/>
            <a:ext cx="5109102" cy="6863417"/>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A rotina “</a:t>
            </a:r>
            <a:r>
              <a:rPr lang="pt-BR" sz="2000" b="1" dirty="0">
                <a:solidFill>
                  <a:srgbClr val="4A5C61"/>
                </a:solidFill>
                <a:latin typeface="Arial Narrow"/>
                <a:ea typeface="ヒラギノ角ゴ Pro W3" pitchFamily="-107" charset="-128"/>
                <a:cs typeface="Arial Narrow"/>
              </a:rPr>
              <a:t>Contrato de Parceria</a:t>
            </a:r>
            <a:r>
              <a:rPr lang="pt-BR" sz="2000" dirty="0">
                <a:solidFill>
                  <a:srgbClr val="4A5C61"/>
                </a:solidFill>
                <a:latin typeface="Arial Narrow"/>
                <a:ea typeface="ヒラギノ角ゴ Pro W3" pitchFamily="-107" charset="-128"/>
                <a:cs typeface="Arial Narrow"/>
              </a:rPr>
              <a:t>”, gerencia o controle de parcerias para o processo de venda, visando atender às seguintes situações:</a:t>
            </a:r>
          </a:p>
          <a:p>
            <a:pPr lvl="0" fontAlgn="base"/>
            <a:endParaRPr lang="pt-BR" sz="2000" dirty="0">
              <a:solidFill>
                <a:srgbClr val="4A5C61"/>
              </a:solidFill>
              <a:latin typeface="Arial Narrow"/>
              <a:ea typeface="ヒラギノ角ゴ Pro W3" pitchFamily="-107" charset="-128"/>
              <a:cs typeface="Arial Narrow"/>
            </a:endParaRP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comprador quer garantir a entrega de determinado material ou bem;</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Quando o adquirente encomenda a fabricação de um equipamento e necessita dos documentos emitidos pelo vendedor, para fins de obtenção de financiamento;</a:t>
            </a:r>
          </a:p>
          <a:p>
            <a:pPr marL="285750" lvl="0" indent="-285750" fontAlgn="base">
              <a:buFont typeface="Arial" pitchFamily="34" charset="0"/>
              <a:buChar char="•"/>
            </a:pPr>
            <a:r>
              <a:rPr lang="pt-BR" sz="2000" dirty="0">
                <a:solidFill>
                  <a:srgbClr val="4A5C61"/>
                </a:solidFill>
                <a:latin typeface="Arial Narrow"/>
                <a:ea typeface="ヒラギノ角ゴ Pro W3" pitchFamily="-107" charset="-128"/>
                <a:cs typeface="Arial Narrow"/>
              </a:rPr>
              <a:t>Para o pagamento antecipado de qualquer bem a ser adquirido;</a:t>
            </a:r>
          </a:p>
          <a:p>
            <a:pPr marL="285750" indent="-285750">
              <a:buFont typeface="Arial" pitchFamily="34" charset="0"/>
              <a:buChar char="•"/>
            </a:pPr>
            <a:r>
              <a:rPr lang="pt-BR" sz="2000" dirty="0">
                <a:solidFill>
                  <a:srgbClr val="4A5C61"/>
                </a:solidFill>
                <a:latin typeface="Arial Narrow"/>
                <a:ea typeface="ヒラギノ角ゴ Pro W3" pitchFamily="-107" charset="-128"/>
                <a:cs typeface="Arial Narrow"/>
              </a:rPr>
              <a:t>Para a garantia do preço de venda.</a:t>
            </a:r>
          </a:p>
          <a:p>
            <a:endParaRPr lang="pt-BR" sz="2000" dirty="0" smtClean="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No contrato é utilizado uma </a:t>
            </a:r>
            <a:r>
              <a:rPr lang="pt-BR" sz="2000" dirty="0" err="1" smtClean="0">
                <a:solidFill>
                  <a:srgbClr val="4A5C61"/>
                </a:solidFill>
                <a:latin typeface="Arial Narrow"/>
                <a:ea typeface="ヒラギノ角ゴ Pro W3" pitchFamily="-107" charset="-128"/>
                <a:cs typeface="Arial Narrow"/>
              </a:rPr>
              <a:t>tes</a:t>
            </a:r>
            <a:r>
              <a:rPr lang="pt-BR" sz="2000" dirty="0" smtClean="0">
                <a:solidFill>
                  <a:srgbClr val="4A5C61"/>
                </a:solidFill>
                <a:latin typeface="Arial Narrow"/>
                <a:ea typeface="ヒラギノ角ゴ Pro W3" pitchFamily="-107" charset="-128"/>
                <a:cs typeface="Arial Narrow"/>
              </a:rPr>
              <a:t> para geração de financeiro e outra para geração de remessa de estoque para o cliente.</a:t>
            </a:r>
          </a:p>
          <a:p>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Na aprovação do contrato é gerado um pedido para a geração da nota no Financeiro e na opção remessa, será gerado o pedido para envio da mercadoria.</a:t>
            </a:r>
            <a:endParaRPr lang="pt-BR" sz="2000" dirty="0"/>
          </a:p>
        </p:txBody>
      </p:sp>
      <p:pic>
        <p:nvPicPr>
          <p:cNvPr id="10" name="Imagem 9"/>
          <p:cNvPicPr>
            <a:picLocks noChangeAspect="1"/>
          </p:cNvPicPr>
          <p:nvPr/>
        </p:nvPicPr>
        <p:blipFill rotWithShape="1">
          <a:blip r:embed="rId2"/>
          <a:srcRect l="37609" t="39999" r="37141" b="34220"/>
          <a:stretch/>
        </p:blipFill>
        <p:spPr>
          <a:xfrm>
            <a:off x="7056120" y="6221006"/>
            <a:ext cx="3078480" cy="2514600"/>
          </a:xfrm>
          <a:prstGeom prst="rect">
            <a:avLst/>
          </a:prstGeom>
        </p:spPr>
      </p:pic>
      <p:sp>
        <p:nvSpPr>
          <p:cNvPr id="11" name="Seta para a esquerda 10">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1310" y="1259132"/>
            <a:ext cx="8915400" cy="4867275"/>
          </a:xfrm>
          <a:prstGeom prst="rect">
            <a:avLst/>
          </a:prstGeom>
        </p:spPr>
      </p:pic>
    </p:spTree>
    <p:extLst>
      <p:ext uri="{BB962C8B-B14F-4D97-AF65-F5344CB8AC3E}">
        <p14:creationId xmlns:p14="http://schemas.microsoft.com/office/powerpoint/2010/main" val="35201968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Retângulo 7"/>
          <p:cNvSpPr/>
          <p:nvPr/>
        </p:nvSpPr>
        <p:spPr>
          <a:xfrm>
            <a:off x="4062413" y="6838122"/>
            <a:ext cx="8124825" cy="830997"/>
          </a:xfrm>
          <a:prstGeom prst="rect">
            <a:avLst/>
          </a:prstGeom>
        </p:spPr>
        <p:txBody>
          <a:bodyPr>
            <a:spAutoFit/>
          </a:bodyPr>
          <a:lstStyle/>
          <a:p>
            <a:r>
              <a:rPr lang="pt-BR" sz="2400" dirty="0">
                <a:latin typeface="Arial Narrow" panose="020B0606020202030204" pitchFamily="34" charset="0"/>
              </a:rPr>
              <a:t>É a soma de todos os valores recebidos pela venda de produtos e/ou serviços de uma </a:t>
            </a:r>
            <a:r>
              <a:rPr lang="pt-BR" sz="2400" dirty="0" smtClean="0">
                <a:latin typeface="Arial Narrow" panose="020B0606020202030204" pitchFamily="34" charset="0"/>
              </a:rPr>
              <a:t>empresa.</a:t>
            </a:r>
            <a:endParaRPr lang="pt-BR" dirty="0"/>
          </a:p>
        </p:txBody>
      </p:sp>
      <p:pic>
        <p:nvPicPr>
          <p:cNvPr id="1026" name="Picture 2" descr="Resultado de imagem para gif de dÃºvida"/>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90955" y="1875487"/>
            <a:ext cx="3810000" cy="47625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3"/>
          <p:cNvSpPr txBox="1">
            <a:spLocks/>
          </p:cNvSpPr>
          <p:nvPr/>
        </p:nvSpPr>
        <p:spPr>
          <a:xfrm>
            <a:off x="5317518" y="801107"/>
            <a:ext cx="4545495" cy="620027"/>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smtClean="0"/>
              <a:t>O que é o Faturamento?</a:t>
            </a:r>
            <a:endParaRPr lang="en-US" dirty="0"/>
          </a:p>
        </p:txBody>
      </p:sp>
    </p:spTree>
    <p:extLst>
      <p:ext uri="{BB962C8B-B14F-4D97-AF65-F5344CB8AC3E}">
        <p14:creationId xmlns:p14="http://schemas.microsoft.com/office/powerpoint/2010/main" val="1839210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Oportunidade de Venda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16743" y="1279479"/>
            <a:ext cx="3391409" cy="3785652"/>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cadastro de Oportunidade de Venda é um processo de </a:t>
            </a:r>
            <a:r>
              <a:rPr lang="pt-BR" sz="2000" dirty="0" smtClean="0">
                <a:solidFill>
                  <a:srgbClr val="4A5C61"/>
                </a:solidFill>
                <a:latin typeface="Arial Narrow"/>
                <a:ea typeface="ヒラギノ角ゴ Pro W3" pitchFamily="-107" charset="-128"/>
                <a:cs typeface="Arial Narrow"/>
              </a:rPr>
              <a:t>pré-venda </a:t>
            </a:r>
            <a:r>
              <a:rPr lang="pt-BR" sz="2000" dirty="0">
                <a:solidFill>
                  <a:srgbClr val="4A5C61"/>
                </a:solidFill>
                <a:latin typeface="Arial Narrow"/>
                <a:ea typeface="ヒラギノ角ゴ Pro W3" pitchFamily="-107" charset="-128"/>
                <a:cs typeface="Arial Narrow"/>
              </a:rPr>
              <a:t>em que são disponibilizados funcionalidades de administração de vendas que poderão determinar o sucesso de uma venda como: processo de venda, time de vendas, parceiros, concorrentes, contatos, apontamento de custos de atendimento, orçamento de venda e proposta comercial</a:t>
            </a:r>
            <a:r>
              <a:rPr lang="pt-BR" sz="2000" dirty="0" smtClean="0">
                <a:solidFill>
                  <a:srgbClr val="4A5C61"/>
                </a:solidFill>
                <a:latin typeface="Arial Narrow"/>
                <a:ea typeface="ヒラギノ角ゴ Pro W3" pitchFamily="-107" charset="-128"/>
                <a:cs typeface="Arial Narrow"/>
              </a:rPr>
              <a:t>.</a:t>
            </a:r>
            <a:endParaRPr lang="pt-BR" sz="2000" dirty="0"/>
          </a:p>
        </p:txBody>
      </p:sp>
      <p:pic>
        <p:nvPicPr>
          <p:cNvPr id="9" name="Imagem 8"/>
          <p:cNvPicPr>
            <a:picLocks noChangeAspect="1"/>
          </p:cNvPicPr>
          <p:nvPr/>
        </p:nvPicPr>
        <p:blipFill rotWithShape="1">
          <a:blip r:embed="rId2"/>
          <a:srcRect l="39859" t="28125" r="34641" b="25781"/>
          <a:stretch/>
        </p:blipFill>
        <p:spPr>
          <a:xfrm>
            <a:off x="4546481" y="1279479"/>
            <a:ext cx="2450594" cy="3935261"/>
          </a:xfrm>
          <a:prstGeom prst="rect">
            <a:avLst/>
          </a:prstGeom>
        </p:spPr>
      </p:pic>
      <p:sp>
        <p:nvSpPr>
          <p:cNvPr id="10" name="Seta para a esquerda 9">
            <a:hlinkClick r:id="rId3"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1132" y="1279479"/>
            <a:ext cx="8915400" cy="4867275"/>
          </a:xfrm>
          <a:prstGeom prst="rect">
            <a:avLst/>
          </a:prstGeom>
        </p:spPr>
      </p:pic>
      <p:sp>
        <p:nvSpPr>
          <p:cNvPr id="11" name="Retângulo 10"/>
          <p:cNvSpPr/>
          <p:nvPr/>
        </p:nvSpPr>
        <p:spPr>
          <a:xfrm>
            <a:off x="1127733" y="6387790"/>
            <a:ext cx="14874267" cy="1323439"/>
          </a:xfrm>
          <a:prstGeom prst="rect">
            <a:avLst/>
          </a:prstGeom>
        </p:spPr>
        <p:txBody>
          <a:bodyPr wrap="square">
            <a:spAutoFit/>
          </a:bodyPr>
          <a:lstStyle/>
          <a:p>
            <a:r>
              <a:rPr lang="pt-BR" sz="2000" dirty="0">
                <a:solidFill>
                  <a:srgbClr val="4A5C61"/>
                </a:solidFill>
                <a:latin typeface="Arial Narrow"/>
                <a:ea typeface="ヒラギノ角ゴ Pro W3" pitchFamily="-107" charset="-128"/>
                <a:cs typeface="Arial Narrow"/>
              </a:rPr>
              <a:t>O parâmetro </a:t>
            </a:r>
            <a:r>
              <a:rPr lang="pt-BR" sz="2000" dirty="0" err="1">
                <a:solidFill>
                  <a:srgbClr val="4A5C61"/>
                </a:solidFill>
                <a:latin typeface="Arial Narrow"/>
                <a:ea typeface="ヒラギノ角ゴ Pro W3" pitchFamily="-107" charset="-128"/>
                <a:cs typeface="Arial Narrow"/>
              </a:rPr>
              <a:t>mv_fatprop</a:t>
            </a:r>
            <a:r>
              <a:rPr lang="pt-BR" sz="2000" dirty="0">
                <a:solidFill>
                  <a:srgbClr val="4A5C61"/>
                </a:solidFill>
                <a:latin typeface="Arial Narrow"/>
                <a:ea typeface="ヒラギノ角ゴ Pro W3" pitchFamily="-107" charset="-128"/>
                <a:cs typeface="Arial Narrow"/>
              </a:rPr>
              <a:t> definirá se a oportunidade ira gerar orçamento ou proposta</a:t>
            </a:r>
            <a:r>
              <a:rPr lang="pt-BR" sz="2000" dirty="0" smtClean="0">
                <a:solidFill>
                  <a:srgbClr val="4A5C61"/>
                </a:solidFill>
                <a:latin typeface="Arial Narrow"/>
                <a:ea typeface="ヒラギノ角ゴ Pro W3" pitchFamily="-107" charset="-128"/>
                <a:cs typeface="Arial Narrow"/>
              </a:rPr>
              <a:t>.</a:t>
            </a:r>
          </a:p>
          <a:p>
            <a:r>
              <a:rPr lang="pt-BR" sz="2000" dirty="0" smtClean="0">
                <a:solidFill>
                  <a:srgbClr val="4A5C61"/>
                </a:solidFill>
                <a:latin typeface="Arial Narrow"/>
                <a:ea typeface="ヒラギノ角ゴ Pro W3" pitchFamily="-107" charset="-128"/>
                <a:cs typeface="Arial Narrow"/>
              </a:rPr>
              <a:t>É necessário o cadastro de processo de venda para trabalhar com a oportunidade, da mesma forma que no módulo CRM.</a:t>
            </a:r>
            <a:endParaRPr lang="pt-BR" sz="2000" dirty="0">
              <a:solidFill>
                <a:srgbClr val="4A5C61"/>
              </a:solidFill>
              <a:latin typeface="Arial Narrow"/>
              <a:ea typeface="ヒラギノ角ゴ Pro W3" pitchFamily="-107" charset="-128"/>
              <a:cs typeface="Arial Narrow"/>
            </a:endParaRPr>
          </a:p>
          <a:p>
            <a:r>
              <a:rPr lang="pt-BR" sz="2000" dirty="0" smtClean="0">
                <a:solidFill>
                  <a:srgbClr val="4A5C61"/>
                </a:solidFill>
                <a:latin typeface="Arial Narrow"/>
                <a:ea typeface="ヒラギノ角ゴ Pro W3" pitchFamily="-107" charset="-128"/>
                <a:cs typeface="Arial Narrow"/>
              </a:rPr>
              <a:t>Durante </a:t>
            </a:r>
            <a:r>
              <a:rPr lang="pt-BR" sz="2000" dirty="0">
                <a:solidFill>
                  <a:srgbClr val="4A5C61"/>
                </a:solidFill>
                <a:latin typeface="Arial Narrow"/>
                <a:ea typeface="ヒラギノ角ゴ Pro W3" pitchFamily="-107" charset="-128"/>
                <a:cs typeface="Arial Narrow"/>
              </a:rPr>
              <a:t>o processo de venda, o vendedor poderá utilizar o campo “Feeling” para definir um percentual que corresponde ao nível de probabilidade de sucesso da oportunidade</a:t>
            </a:r>
            <a:r>
              <a:rPr lang="pt-BR" sz="2000" dirty="0" smtClean="0">
                <a:solidFill>
                  <a:srgbClr val="4A5C61"/>
                </a:solidFill>
                <a:latin typeface="Arial Narrow"/>
                <a:ea typeface="ヒラギノ角ゴ Pro W3" pitchFamily="-107" charset="-128"/>
                <a:cs typeface="Arial Narrow"/>
              </a:rPr>
              <a:t>.</a:t>
            </a:r>
          </a:p>
        </p:txBody>
      </p:sp>
    </p:spTree>
    <p:extLst>
      <p:ext uri="{BB962C8B-B14F-4D97-AF65-F5344CB8AC3E}">
        <p14:creationId xmlns:p14="http://schemas.microsoft.com/office/powerpoint/2010/main" val="2256406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Apontamento de Visita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008411" y="1894559"/>
            <a:ext cx="4477989" cy="4431983"/>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O cadastro de Apontamentos tem como objetivo apontar as visitas ou contatos efetuados com os clientes, prospects ou oportunidades de venda, possibilitando registrar os custos com o atendimento.</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Os apontamentos podem ser efetuados ou por Cliente, ou por Prospect, ou por Oportunidade de Venda, não podendo ser ao mesmo tempo.</a:t>
            </a:r>
          </a:p>
          <a:p>
            <a:endParaRPr lang="pt-BR" sz="2200" dirty="0">
              <a:solidFill>
                <a:srgbClr val="4A5C61"/>
              </a:solidFill>
              <a:latin typeface="Arial Narrow"/>
              <a:ea typeface="ヒラギノ角ゴ Pro W3" pitchFamily="-107" charset="-128"/>
              <a:cs typeface="Arial Narrow"/>
            </a:endParaRPr>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94559"/>
            <a:ext cx="8915400" cy="4867275"/>
          </a:xfrm>
          <a:prstGeom prst="rect">
            <a:avLst/>
          </a:prstGeom>
        </p:spPr>
      </p:pic>
    </p:spTree>
    <p:extLst>
      <p:ext uri="{BB962C8B-B14F-4D97-AF65-F5344CB8AC3E}">
        <p14:creationId xmlns:p14="http://schemas.microsoft.com/office/powerpoint/2010/main" val="20877559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Área de Trabalho</a:t>
            </a:r>
          </a:p>
          <a:p>
            <a:pPr lvl="0"/>
            <a:endParaRPr lang="pt-BR" dirty="0" smtClean="0"/>
          </a:p>
          <a:p>
            <a:pPr marL="457200" lvl="1" indent="0">
              <a:buNone/>
            </a:pPr>
            <a:endParaRPr lang="en-US" dirty="0"/>
          </a:p>
        </p:txBody>
      </p:sp>
      <p:sp>
        <p:nvSpPr>
          <p:cNvPr id="7" name="Retângulo 6"/>
          <p:cNvSpPr/>
          <p:nvPr/>
        </p:nvSpPr>
        <p:spPr>
          <a:xfrm>
            <a:off x="1036134" y="1199623"/>
            <a:ext cx="6032881" cy="7817525"/>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Pela Á</a:t>
            </a:r>
            <a:r>
              <a:rPr lang="pt-BR" sz="2200" dirty="0" smtClean="0">
                <a:solidFill>
                  <a:srgbClr val="4A5C61"/>
                </a:solidFill>
                <a:latin typeface="Arial Narrow"/>
                <a:ea typeface="ヒラギノ角ゴ Pro W3" pitchFamily="-107" charset="-128"/>
                <a:cs typeface="Arial Narrow"/>
              </a:rPr>
              <a:t>rea de Trabalho (</a:t>
            </a:r>
            <a:r>
              <a:rPr lang="pt-BR" sz="2200" b="1" dirty="0" smtClean="0">
                <a:solidFill>
                  <a:srgbClr val="4A5C61"/>
                </a:solidFill>
                <a:latin typeface="Arial Narrow"/>
                <a:ea typeface="ヒラギノ角ゴ Pro W3" pitchFamily="-107" charset="-128"/>
                <a:cs typeface="Arial Narrow"/>
              </a:rPr>
              <a:t>antiga </a:t>
            </a:r>
            <a:r>
              <a:rPr lang="pt-BR" sz="2200" b="1" dirty="0" err="1" smtClean="0">
                <a:solidFill>
                  <a:srgbClr val="4A5C61"/>
                </a:solidFill>
                <a:latin typeface="Arial Narrow"/>
                <a:ea typeface="ヒラギノ角ゴ Pro W3" pitchFamily="-107" charset="-128"/>
                <a:cs typeface="Arial Narrow"/>
              </a:rPr>
              <a:t>Workárea</a:t>
            </a:r>
            <a:r>
              <a:rPr lang="pt-BR" sz="2200" dirty="0" smtClean="0">
                <a:solidFill>
                  <a:srgbClr val="4A5C61"/>
                </a:solidFill>
                <a:latin typeface="Arial Narrow"/>
                <a:ea typeface="ヒラギノ角ゴ Pro W3" pitchFamily="-107" charset="-128"/>
                <a:cs typeface="Arial Narrow"/>
              </a:rPr>
              <a:t>), </a:t>
            </a:r>
            <a:r>
              <a:rPr lang="pt-BR" sz="2200" dirty="0">
                <a:solidFill>
                  <a:srgbClr val="4A5C61"/>
                </a:solidFill>
                <a:latin typeface="Arial Narrow"/>
                <a:ea typeface="ヒラギノ角ゴ Pro W3" pitchFamily="-107" charset="-128"/>
                <a:cs typeface="Arial Narrow"/>
              </a:rPr>
              <a:t>o Representante registra suas tarefas, programa suas visitas, administra suas oportunidades de venda e seus clientes e prospects, sendo uma área de trabalho exclusiva para suas negociações.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A consulta aos dados e à agenda obedece à hierarquia definida no Cadastro de Grupos/Representantes, em que os níveis de acesso são determinados.</a:t>
            </a:r>
          </a:p>
          <a:p>
            <a:r>
              <a:rPr lang="pt-BR" sz="2200" dirty="0">
                <a:solidFill>
                  <a:srgbClr val="4A5C61"/>
                </a:solidFill>
                <a:latin typeface="Arial Narrow"/>
                <a:ea typeface="ヒラギノ角ゴ Pro W3" pitchFamily="-107" charset="-128"/>
                <a:cs typeface="Arial Narrow"/>
              </a:rPr>
              <a:t> </a:t>
            </a:r>
          </a:p>
          <a:p>
            <a:r>
              <a:rPr lang="pt-BR" sz="2200" dirty="0">
                <a:solidFill>
                  <a:srgbClr val="4A5C61"/>
                </a:solidFill>
                <a:latin typeface="Arial Narrow"/>
                <a:ea typeface="ヒラギノ角ゴ Pro W3" pitchFamily="-107" charset="-128"/>
                <a:cs typeface="Arial Narrow"/>
              </a:rPr>
              <a:t>Para acessar essa rotina, o Sistema verifica a senha do representante/vendedor, que deve estar relacionada no cadastro de vendedores, campo "</a:t>
            </a:r>
            <a:r>
              <a:rPr lang="pt-BR" sz="2200" dirty="0" err="1">
                <a:solidFill>
                  <a:srgbClr val="4A5C61"/>
                </a:solidFill>
                <a:latin typeface="Arial Narrow"/>
                <a:ea typeface="ヒラギノ角ゴ Pro W3" pitchFamily="-107" charset="-128"/>
                <a:cs typeface="Arial Narrow"/>
              </a:rPr>
              <a:t>Cod.Usuário</a:t>
            </a:r>
            <a:r>
              <a:rPr lang="pt-BR" sz="2200" dirty="0">
                <a:solidFill>
                  <a:srgbClr val="4A5C61"/>
                </a:solidFill>
                <a:latin typeface="Arial Narrow"/>
                <a:ea typeface="ヒラギノ角ゴ Pro W3" pitchFamily="-107" charset="-128"/>
                <a:cs typeface="Arial Narrow"/>
              </a:rPr>
              <a:t>". A senha verificada é a mesma cadastrada para acesso ao Microsiga Protheus.</a:t>
            </a:r>
          </a:p>
          <a:p>
            <a:r>
              <a:rPr lang="pt-BR" sz="2200" dirty="0">
                <a:solidFill>
                  <a:srgbClr val="4A5C61"/>
                </a:solidFill>
                <a:latin typeface="Arial Narrow"/>
                <a:ea typeface="ヒラギノ角ゴ Pro W3" pitchFamily="-107" charset="-128"/>
                <a:cs typeface="Arial Narrow"/>
              </a:rPr>
              <a:t> </a:t>
            </a:r>
          </a:p>
          <a:p>
            <a:pPr lvl="0"/>
            <a:r>
              <a:rPr lang="pt-BR" sz="2200" dirty="0">
                <a:solidFill>
                  <a:srgbClr val="4A5C61"/>
                </a:solidFill>
                <a:latin typeface="Arial Narrow"/>
                <a:ea typeface="ヒラギノ角ゴ Pro W3" pitchFamily="-107" charset="-128"/>
                <a:cs typeface="Arial Narrow"/>
              </a:rPr>
              <a:t>1. Cadastrar um Vendedor e anexar a um usuário</a:t>
            </a:r>
          </a:p>
          <a:p>
            <a:pPr lvl="0"/>
            <a:r>
              <a:rPr lang="pt-BR" sz="2200" dirty="0">
                <a:solidFill>
                  <a:srgbClr val="4A5C61"/>
                </a:solidFill>
                <a:latin typeface="Arial Narrow"/>
                <a:ea typeface="ヒラギノ角ゴ Pro W3" pitchFamily="-107" charset="-128"/>
                <a:cs typeface="Arial Narrow"/>
              </a:rPr>
              <a:t>2. Cadastrar Grupo de Representante</a:t>
            </a:r>
          </a:p>
          <a:p>
            <a:pPr lvl="0"/>
            <a:r>
              <a:rPr lang="pt-BR" sz="2200" dirty="0">
                <a:solidFill>
                  <a:srgbClr val="4A5C61"/>
                </a:solidFill>
                <a:latin typeface="Arial Narrow"/>
                <a:ea typeface="ヒラギノ角ゴ Pro W3" pitchFamily="-107" charset="-128"/>
                <a:cs typeface="Arial Narrow"/>
              </a:rPr>
              <a:t>3. Cadastrar uma Estrutura de Vendas e anexar o Vendedor</a:t>
            </a:r>
          </a:p>
          <a:p>
            <a:r>
              <a:rPr lang="pt-BR" sz="2200" dirty="0">
                <a:solidFill>
                  <a:srgbClr val="4A5C61"/>
                </a:solidFill>
                <a:latin typeface="Arial Narrow"/>
                <a:ea typeface="ヒラギノ角ゴ Pro W3" pitchFamily="-107" charset="-128"/>
                <a:cs typeface="Arial Narrow"/>
              </a:rPr>
              <a:t>4. Utilizar a Área de Trabalho </a:t>
            </a:r>
            <a:r>
              <a:rPr lang="pt-BR" sz="2200" dirty="0" smtClean="0">
                <a:solidFill>
                  <a:srgbClr val="4A5C61"/>
                </a:solidFill>
                <a:latin typeface="Arial Narrow"/>
                <a:ea typeface="ヒラギノ角ゴ Pro W3" pitchFamily="-107" charset="-128"/>
                <a:cs typeface="Arial Narrow"/>
              </a:rPr>
              <a:t>.</a:t>
            </a:r>
            <a:endParaRPr lang="pt-BR" sz="1600" dirty="0"/>
          </a:p>
          <a:p>
            <a:endParaRPr lang="pt-BR" sz="1200" dirty="0" smtClean="0"/>
          </a:p>
          <a:p>
            <a:endParaRPr lang="pt-BR" sz="1200" dirty="0" smtClean="0"/>
          </a:p>
          <a:p>
            <a:endParaRPr lang="pt-BR" sz="1600" dirty="0"/>
          </a:p>
        </p:txBody>
      </p:sp>
      <p:sp>
        <p:nvSpPr>
          <p:cNvPr id="9" name="Seta para a esquerda 8">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3033" y="1095008"/>
            <a:ext cx="8915400" cy="4867275"/>
          </a:xfrm>
          <a:prstGeom prst="rect">
            <a:avLst/>
          </a:prstGeom>
        </p:spPr>
      </p:pic>
    </p:spTree>
    <p:extLst>
      <p:ext uri="{BB962C8B-B14F-4D97-AF65-F5344CB8AC3E}">
        <p14:creationId xmlns:p14="http://schemas.microsoft.com/office/powerpoint/2010/main" val="39523100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CRM – Despesa Financeira</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459989"/>
            <a:ext cx="5057521" cy="6032421"/>
          </a:xfrm>
          <a:prstGeom prst="rect">
            <a:avLst/>
          </a:prstGeom>
        </p:spPr>
        <p:txBody>
          <a:bodyPr wrap="square">
            <a:spAutoFit/>
          </a:bodyPr>
          <a:lstStyle/>
          <a:p>
            <a:r>
              <a:rPr lang="pt-BR" sz="2200" dirty="0">
                <a:solidFill>
                  <a:srgbClr val="4A5C61"/>
                </a:solidFill>
                <a:latin typeface="Arial Narrow"/>
                <a:ea typeface="ヒラギノ角ゴ Pro W3" pitchFamily="-107" charset="-128"/>
                <a:cs typeface="Arial Narrow"/>
              </a:rPr>
              <a:t>Durante a visita a um cliente, o vendedor/representante comercial pode ter algumas despesas financeiras, como combustível, hotel, pedágios, refeições etc. Essas despesas são lançadas no apontamento das visitas e consideradas como custo.</a:t>
            </a:r>
          </a:p>
          <a:p>
            <a:endParaRPr lang="pt-BR" sz="2200"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Esta rotina permite efetuar, de forma automática, o reembolso destas despesas financeiras.</a:t>
            </a:r>
          </a:p>
          <a:p>
            <a:r>
              <a:rPr lang="pt-BR" sz="2200" dirty="0">
                <a:solidFill>
                  <a:srgbClr val="4A5C61"/>
                </a:solidFill>
                <a:latin typeface="Arial Narrow"/>
                <a:ea typeface="ヒラギノ角ゴ Pro W3" pitchFamily="-107" charset="-128"/>
                <a:cs typeface="Arial Narrow"/>
              </a:rPr>
              <a:t>A partir do processamento desta rotina, será implantado um título a pagar a favor do vendedor/representante comercial; no entanto, só serão gerados títulos para vendedores que possuam código de fornecedores identificados.</a:t>
            </a:r>
          </a:p>
          <a:p>
            <a:endParaRPr lang="pt-BR" sz="1600" dirty="0"/>
          </a:p>
          <a:p>
            <a:endParaRPr lang="pt-BR" sz="1200" dirty="0" smtClean="0"/>
          </a:p>
          <a:p>
            <a:endParaRPr lang="pt-BR" sz="1200" dirty="0" smtClean="0"/>
          </a:p>
          <a:p>
            <a:endParaRPr lang="pt-BR" sz="1600" dirty="0"/>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7385" y="1472067"/>
            <a:ext cx="8915400" cy="4867275"/>
          </a:xfrm>
          <a:prstGeom prst="rect">
            <a:avLst/>
          </a:prstGeom>
        </p:spPr>
      </p:pic>
    </p:spTree>
    <p:extLst>
      <p:ext uri="{BB962C8B-B14F-4D97-AF65-F5344CB8AC3E}">
        <p14:creationId xmlns:p14="http://schemas.microsoft.com/office/powerpoint/2010/main" val="37791898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Integração contábil - CTBANFS</a:t>
            </a:r>
          </a:p>
          <a:p>
            <a:pPr lvl="0"/>
            <a:endParaRPr lang="pt-BR" dirty="0" smtClean="0"/>
          </a:p>
          <a:p>
            <a:pPr marL="457200" lvl="1" indent="0">
              <a:buNone/>
            </a:pPr>
            <a:endParaRPr lang="en-US" dirty="0"/>
          </a:p>
        </p:txBody>
      </p:sp>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088501"/>
            <a:ext cx="5057521" cy="4247317"/>
          </a:xfrm>
          <a:prstGeom prst="rect">
            <a:avLst/>
          </a:prstGeom>
        </p:spPr>
        <p:txBody>
          <a:bodyPr wrap="square">
            <a:spAutoFit/>
          </a:bodyPr>
          <a:lstStyle/>
          <a:p>
            <a:r>
              <a:rPr lang="pt-BR" sz="1800" dirty="0" smtClean="0">
                <a:latin typeface="Arial Narrow" panose="020B0606020202030204" pitchFamily="34" charset="0"/>
              </a:rPr>
              <a:t>A contabilização da nota de saída é a integração do Faturamento com o Contábil, essa ação se dá através da rotina CTBANFS.</a:t>
            </a:r>
          </a:p>
          <a:p>
            <a:endParaRPr lang="pt-BR" sz="1800" dirty="0" smtClean="0">
              <a:latin typeface="Arial Narrow" panose="020B0606020202030204" pitchFamily="34" charset="0"/>
            </a:endParaRPr>
          </a:p>
          <a:p>
            <a:r>
              <a:rPr lang="pt-BR" sz="1800" dirty="0" smtClean="0">
                <a:latin typeface="Arial Narrow" panose="020B0606020202030204" pitchFamily="34" charset="0"/>
              </a:rPr>
              <a:t>A nota pode ser contabilizada tanto on-line, no momento da geração da nota, quanto off </a:t>
            </a:r>
            <a:r>
              <a:rPr lang="pt-BR" sz="1800" dirty="0" err="1" smtClean="0">
                <a:latin typeface="Arial Narrow" panose="020B0606020202030204" pitchFamily="34" charset="0"/>
              </a:rPr>
              <a:t>line</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Para contabilização on-line, basta deixar as perguntas da preparação da nota "</a:t>
            </a:r>
            <a:r>
              <a:rPr lang="pt-BR" sz="1800" dirty="0" err="1">
                <a:latin typeface="Arial Narrow" panose="020B0606020202030204" pitchFamily="34" charset="0"/>
              </a:rPr>
              <a:t>Lanç.Contab.On-Line</a:t>
            </a:r>
            <a:r>
              <a:rPr lang="pt-BR" sz="1800" dirty="0">
                <a:latin typeface="Arial Narrow" panose="020B0606020202030204" pitchFamily="34" charset="0"/>
              </a:rPr>
              <a:t> ?" a qual deve ser respondida como Sim. </a:t>
            </a:r>
            <a:r>
              <a:rPr lang="pt-BR" sz="1800" dirty="0" smtClean="0">
                <a:latin typeface="Arial Narrow" panose="020B0606020202030204" pitchFamily="34" charset="0"/>
              </a:rPr>
              <a:t>e </a:t>
            </a:r>
            <a:r>
              <a:rPr lang="pt-BR" sz="1800" dirty="0">
                <a:latin typeface="Arial Narrow" panose="020B0606020202030204" pitchFamily="34" charset="0"/>
              </a:rPr>
              <a:t>a pergunta "Mostra </a:t>
            </a:r>
            <a:r>
              <a:rPr lang="pt-BR" sz="1800" dirty="0" err="1">
                <a:latin typeface="Arial Narrow" panose="020B0606020202030204" pitchFamily="34" charset="0"/>
              </a:rPr>
              <a:t>Lanç.Contab</a:t>
            </a:r>
            <a:r>
              <a:rPr lang="pt-BR" sz="1800" dirty="0">
                <a:latin typeface="Arial Narrow" panose="020B0606020202030204" pitchFamily="34" charset="0"/>
              </a:rPr>
              <a:t> ?" a qual permite demonstrar no momento da emissão se a nota foi considerada na regra do LP.</a:t>
            </a:r>
          </a:p>
          <a:p>
            <a:endParaRPr lang="pt-BR" sz="1800" dirty="0" smtClean="0">
              <a:latin typeface="Arial Narrow" panose="020B0606020202030204" pitchFamily="34" charset="0"/>
            </a:endParaRPr>
          </a:p>
          <a:p>
            <a:r>
              <a:rPr lang="pt-BR" sz="1800" dirty="0" smtClean="0">
                <a:latin typeface="Arial Narrow" panose="020B0606020202030204" pitchFamily="34" charset="0"/>
              </a:rPr>
              <a:t>Porém, a contabilização da exclusão da nota, somente poderá ser efetuada on-line.</a:t>
            </a:r>
            <a:endParaRPr lang="pt-BR" sz="1800" dirty="0">
              <a:latin typeface="Arial Narrow" panose="020B0606020202030204" pitchFamily="34" charset="0"/>
            </a:endParaRPr>
          </a:p>
        </p:txBody>
      </p:sp>
      <p:sp>
        <p:nvSpPr>
          <p:cNvPr id="12" name="Seta para a esquerda 11">
            <a:hlinkClick r:id="rId2"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8872" y="1088501"/>
            <a:ext cx="8915400" cy="4867275"/>
          </a:xfrm>
          <a:prstGeom prst="rect">
            <a:avLst/>
          </a:prstGeom>
        </p:spPr>
      </p:pic>
      <p:sp>
        <p:nvSpPr>
          <p:cNvPr id="6" name="Retângulo 5"/>
          <p:cNvSpPr/>
          <p:nvPr/>
        </p:nvSpPr>
        <p:spPr>
          <a:xfrm>
            <a:off x="1157614" y="5996928"/>
            <a:ext cx="13609946" cy="2585323"/>
          </a:xfrm>
          <a:prstGeom prst="rect">
            <a:avLst/>
          </a:prstGeom>
        </p:spPr>
        <p:txBody>
          <a:bodyPr wrap="square">
            <a:spAutoFit/>
          </a:bodyPr>
          <a:lstStyle/>
          <a:p>
            <a:r>
              <a:rPr lang="pt-BR" sz="1800" dirty="0" smtClean="0">
                <a:latin typeface="Arial Narrow" panose="020B0606020202030204" pitchFamily="34" charset="0"/>
              </a:rPr>
              <a:t>Para </a:t>
            </a:r>
            <a:r>
              <a:rPr lang="pt-BR" sz="1800" dirty="0">
                <a:latin typeface="Arial Narrow" panose="020B0606020202030204" pitchFamily="34" charset="0"/>
              </a:rPr>
              <a:t>realizar a gravação dos campos CT2_DATA e F2_DTLANC com a data da EMISSÃO do documento ou a </a:t>
            </a:r>
            <a:r>
              <a:rPr lang="pt-BR" sz="1800" dirty="0" err="1">
                <a:latin typeface="Arial Narrow" panose="020B0606020202030204" pitchFamily="34" charset="0"/>
              </a:rPr>
              <a:t>Database</a:t>
            </a:r>
            <a:r>
              <a:rPr lang="pt-BR" sz="1800" dirty="0">
                <a:latin typeface="Arial Narrow" panose="020B0606020202030204" pitchFamily="34" charset="0"/>
              </a:rPr>
              <a:t> da operação de contabilização, verifique a configuração</a:t>
            </a:r>
            <a:r>
              <a:rPr lang="pt-BR" sz="1800" dirty="0" smtClean="0">
                <a:latin typeface="Arial Narrow" panose="020B0606020202030204" pitchFamily="34" charset="0"/>
              </a:rPr>
              <a:t>:</a:t>
            </a:r>
          </a:p>
          <a:p>
            <a:endParaRPr lang="pt-BR" sz="1800" dirty="0">
              <a:latin typeface="Arial Narrow" panose="020B0606020202030204" pitchFamily="34" charset="0"/>
            </a:endParaRPr>
          </a:p>
          <a:p>
            <a:r>
              <a:rPr lang="pt-BR" sz="1800" dirty="0">
                <a:latin typeface="Arial Narrow" panose="020B0606020202030204" pitchFamily="34" charset="0"/>
              </a:rPr>
              <a:t>Pergunta "Gera Lanc. Por?" nos parâmetros de contabilização: Deve-se configura-la com o conteúdo "Dia" ou "</a:t>
            </a:r>
            <a:r>
              <a:rPr lang="pt-BR" sz="1800" dirty="0" smtClean="0">
                <a:latin typeface="Arial Narrow" panose="020B0606020202030204" pitchFamily="34" charset="0"/>
              </a:rPr>
              <a:t>Documento“</a:t>
            </a:r>
          </a:p>
          <a:p>
            <a:r>
              <a:rPr lang="pt-BR" sz="1800" dirty="0" smtClean="0">
                <a:latin typeface="Arial Narrow" panose="020B0606020202030204" pitchFamily="34" charset="0"/>
              </a:rPr>
              <a:t>Parâmetro </a:t>
            </a:r>
            <a:r>
              <a:rPr lang="pt-BR" sz="1800" dirty="0">
                <a:latin typeface="Arial Narrow" panose="020B0606020202030204" pitchFamily="34" charset="0"/>
              </a:rPr>
              <a:t>SX6 - MV_CTBFLAG - Deve-se configurar com o conteúdo igual a .F</a:t>
            </a:r>
            <a:r>
              <a:rPr lang="pt-BR" sz="1800" dirty="0" smtClean="0">
                <a:latin typeface="Arial Narrow" panose="020B0606020202030204" pitchFamily="34" charset="0"/>
              </a:rPr>
              <a:t>.</a:t>
            </a:r>
          </a:p>
          <a:p>
            <a:endParaRPr lang="pt-BR" sz="1800" dirty="0" smtClean="0">
              <a:latin typeface="Arial Narrow" panose="020B0606020202030204" pitchFamily="34" charset="0"/>
            </a:endParaRPr>
          </a:p>
          <a:p>
            <a:r>
              <a:rPr lang="pt-BR" sz="1800" dirty="0" smtClean="0">
                <a:latin typeface="Arial Narrow" panose="020B0606020202030204" pitchFamily="34" charset="0"/>
              </a:rPr>
              <a:t>Na contabilidade, será gerado o lote 8820, que indica a integração do módulo Faturamento.</a:t>
            </a:r>
          </a:p>
          <a:p>
            <a:endParaRPr lang="pt-BR" sz="1800" dirty="0" smtClean="0">
              <a:latin typeface="Arial Narrow" panose="020B0606020202030204" pitchFamily="34" charset="0"/>
            </a:endParaRPr>
          </a:p>
          <a:p>
            <a:r>
              <a:rPr lang="pt-BR" sz="1800" b="1" dirty="0" smtClean="0">
                <a:latin typeface="Arial Narrow" panose="020B0606020202030204" pitchFamily="34" charset="0"/>
              </a:rPr>
              <a:t>Obs. Para que haja integração é necessário configurar LP, calendário e moeda contábil, e associar o calendário a moeda contábil.</a:t>
            </a:r>
            <a:endParaRPr lang="pt-BR" sz="1800" b="1" dirty="0">
              <a:latin typeface="Arial Narrow" panose="020B0606020202030204" pitchFamily="34" charset="0"/>
            </a:endParaRPr>
          </a:p>
        </p:txBody>
      </p:sp>
    </p:spTree>
    <p:extLst>
      <p:ext uri="{BB962C8B-B14F-4D97-AF65-F5344CB8AC3E}">
        <p14:creationId xmlns:p14="http://schemas.microsoft.com/office/powerpoint/2010/main" val="2144729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806746" y="2894025"/>
            <a:ext cx="7189390" cy="2117812"/>
          </a:xfrm>
        </p:spPr>
        <p:txBody>
          <a:bodyPr/>
          <a:lstStyle/>
          <a:p>
            <a:r>
              <a:rPr lang="pt-BR" sz="7000" dirty="0" smtClean="0"/>
              <a:t>Informações</a:t>
            </a:r>
          </a:p>
          <a:p>
            <a:r>
              <a:rPr lang="pt-BR" sz="7000" dirty="0" smtClean="0"/>
              <a:t>Complementares e Material de Apoio</a:t>
            </a:r>
            <a:endParaRPr lang="pt-BR" sz="7000" dirty="0" smtClean="0"/>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854735" y="1720816"/>
            <a:ext cx="6146929" cy="1173209"/>
          </a:xfrm>
        </p:spPr>
        <p:txBody>
          <a:bodyPr/>
          <a:lstStyle/>
          <a:p>
            <a:r>
              <a:rPr lang="pt-BR" dirty="0" smtClean="0"/>
              <a:t>04</a:t>
            </a:r>
            <a:endParaRPr lang="pt-BR" dirty="0"/>
          </a:p>
        </p:txBody>
      </p:sp>
    </p:spTree>
    <p:extLst>
      <p:ext uri="{BB962C8B-B14F-4D97-AF65-F5344CB8AC3E}">
        <p14:creationId xmlns:p14="http://schemas.microsoft.com/office/powerpoint/2010/main" val="324027357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smtClean="0"/>
              <a:t>Informações complementares</a:t>
            </a:r>
            <a:endParaRPr lang="pt-BR" dirty="0" smtClean="0"/>
          </a:p>
          <a:p>
            <a:pPr lvl="0"/>
            <a:endParaRPr lang="pt-BR" dirty="0" smtClean="0"/>
          </a:p>
          <a:p>
            <a:pPr marL="457200" lvl="1" indent="0">
              <a:buNone/>
            </a:pPr>
            <a:endParaRPr lang="en-US" dirty="0"/>
          </a:p>
        </p:txBody>
      </p:sp>
      <p:sp>
        <p:nvSpPr>
          <p:cNvPr id="3" name="Content Placeholder 3"/>
          <p:cNvSpPr txBox="1">
            <a:spLocks/>
          </p:cNvSpPr>
          <p:nvPr/>
        </p:nvSpPr>
        <p:spPr>
          <a:xfrm>
            <a:off x="979864"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736024" y="1177350"/>
            <a:ext cx="14275376" cy="7232749"/>
          </a:xfrm>
          <a:prstGeom prst="rect">
            <a:avLst/>
          </a:prstGeom>
        </p:spPr>
        <p:txBody>
          <a:bodyPr wrap="square">
            <a:spAutoFit/>
          </a:bodyPr>
          <a:lstStyle/>
          <a:p>
            <a:endParaRPr lang="pt-BR" sz="1600" b="1" dirty="0" smtClean="0">
              <a:latin typeface="Arial Narrow" panose="020B0606020202030204" pitchFamily="34" charset="0"/>
            </a:endParaRPr>
          </a:p>
          <a:p>
            <a:r>
              <a:rPr lang="pt-BR" sz="1600" b="1" dirty="0" smtClean="0">
                <a:latin typeface="Arial Narrow" panose="020B0606020202030204" pitchFamily="34" charset="0"/>
              </a:rPr>
              <a:t>Desconto no pedido </a:t>
            </a:r>
            <a:r>
              <a:rPr lang="pt-BR" sz="1600" dirty="0" smtClean="0">
                <a:latin typeface="Arial Narrow" panose="020B0606020202030204" pitchFamily="34" charset="0"/>
              </a:rPr>
              <a:t>– Pode se inserir desconto direto no item, c6_valdesc e c6_descont (valor e %);direto no cabeçalho via c5_desc1 a 3 (desconto em cascata) desde que tenhamos preço de lista (c6_prunit preenchido) seja pelo produto (SB1) ou tabela de preço associada ao pedido); Diferença de preço entre c6_prcven e c6_prunit, pode gerar desconto ou acréscimo; c5_desc4 somente para regra de desconto ou regra de negócios; c5_descont executa o desconto no total da nota e c5_descfi (desconto financeiro) que pode receber o percentual e4_descfin ou preenchido manualmente, é um desconto que só irá para o título gerado e utilizado na baixa do mesmo. </a:t>
            </a:r>
            <a:r>
              <a:rPr lang="pt-BR" sz="1600" b="1" dirty="0" smtClean="0">
                <a:latin typeface="Arial Narrow" panose="020B0606020202030204" pitchFamily="34" charset="0"/>
              </a:rPr>
              <a:t>FAQ FAT0035 - </a:t>
            </a:r>
            <a:r>
              <a:rPr lang="pt-BR" sz="1600" b="1" dirty="0">
                <a:latin typeface="Arial Narrow" panose="020B0606020202030204" pitchFamily="34" charset="0"/>
                <a:hlinkClick r:id="rId2"/>
              </a:rPr>
              <a:t>http://</a:t>
            </a:r>
            <a:r>
              <a:rPr lang="pt-BR" sz="1600" b="1" dirty="0" smtClean="0">
                <a:latin typeface="Arial Narrow" panose="020B0606020202030204" pitchFamily="34" charset="0"/>
                <a:hlinkClick r:id="rId2"/>
              </a:rPr>
              <a:t>tdn.totvs.com/display/PROT/FAT0035_Descontos_no_Pedido_de_Venda</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Controle de numeração x séries: </a:t>
            </a:r>
            <a:r>
              <a:rPr lang="pt-BR" sz="1600" dirty="0">
                <a:latin typeface="Arial Narrow" panose="020B0606020202030204" pitchFamily="34" charset="0"/>
              </a:rPr>
              <a:t>Independente se o controle de sequência automática da numeração é via SX5 , LS ou SD9, o controle de Séries do Protheus sempre será via </a:t>
            </a:r>
            <a:r>
              <a:rPr lang="pt-BR" sz="1600" dirty="0">
                <a:latin typeface="Arial Narrow" panose="020B0606020202030204" pitchFamily="34" charset="0"/>
              </a:rPr>
              <a:t>SX5</a:t>
            </a:r>
            <a:r>
              <a:rPr lang="pt-BR" sz="1600" dirty="0">
                <a:latin typeface="Arial Narrow" panose="020B0606020202030204" pitchFamily="34" charset="0"/>
              </a:rPr>
              <a:t>.</a:t>
            </a:r>
            <a:r>
              <a:rPr lang="pt-BR" sz="1600" dirty="0">
                <a:latin typeface="Arial Narrow" panose="020B0606020202030204" pitchFamily="34" charset="0"/>
              </a:rPr>
              <a:t> </a:t>
            </a:r>
            <a:r>
              <a:rPr lang="pt-BR" sz="1600" dirty="0">
                <a:latin typeface="Arial Narrow" panose="020B0606020202030204" pitchFamily="34" charset="0"/>
              </a:rPr>
              <a:t>Se a SX5 e seus registros forem compartilhados, então as séries estarão disponíveis para todas as Filiais </a:t>
            </a:r>
            <a:r>
              <a:rPr lang="pt-BR" sz="1600" dirty="0" smtClean="0">
                <a:latin typeface="Arial Narrow" panose="020B0606020202030204" pitchFamily="34" charset="0"/>
              </a:rPr>
              <a:t>, se for exclusivo, cada filial terá a sua série. A exclusividade da série pode ser por tipo/espécie de documento; a recuperação </a:t>
            </a:r>
            <a:r>
              <a:rPr lang="pt-BR" sz="1600" dirty="0">
                <a:latin typeface="Arial Narrow" panose="020B0606020202030204" pitchFamily="34" charset="0"/>
              </a:rPr>
              <a:t>do número da Nota no processo de emissão é serializado devido à reserva da numeração e série. , O controle da numeração da nota é definido pelo parâmetro MV_TPNRNFS , é nele que escolhido se será utilizado SX5 , LS ou </a:t>
            </a:r>
            <a:r>
              <a:rPr lang="pt-BR" sz="1600" dirty="0" smtClean="0">
                <a:latin typeface="Arial Narrow" panose="020B0606020202030204" pitchFamily="34" charset="0"/>
              </a:rPr>
              <a:t>SD9. </a:t>
            </a:r>
            <a:r>
              <a:rPr lang="pt-BR" sz="1600" b="1" dirty="0" smtClean="0">
                <a:latin typeface="Arial Narrow" panose="020B0606020202030204" pitchFamily="34" charset="0"/>
              </a:rPr>
              <a:t>FAQ FAT0049</a:t>
            </a:r>
            <a:r>
              <a:rPr lang="pt-BR" sz="1600" dirty="0" smtClean="0">
                <a:latin typeface="Arial Narrow" panose="020B0606020202030204" pitchFamily="34" charset="0"/>
              </a:rPr>
              <a:t>- </a:t>
            </a:r>
            <a:r>
              <a:rPr lang="pt-BR" sz="1600" b="1" dirty="0">
                <a:latin typeface="Arial Narrow" panose="020B0606020202030204" pitchFamily="34" charset="0"/>
                <a:hlinkClick r:id="rId3"/>
              </a:rPr>
              <a:t>http://</a:t>
            </a:r>
            <a:r>
              <a:rPr lang="pt-BR" sz="1600" b="1" dirty="0" smtClean="0">
                <a:latin typeface="Arial Narrow" panose="020B0606020202030204" pitchFamily="34" charset="0"/>
                <a:hlinkClick r:id="rId3"/>
              </a:rPr>
              <a:t>tdn.totvs.com/pages/viewpage.action?pageId=329024579</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Comissão :</a:t>
            </a:r>
            <a:r>
              <a:rPr lang="pt-BR" sz="1600" dirty="0" smtClean="0">
                <a:latin typeface="Arial Narrow" panose="020B0606020202030204" pitchFamily="34" charset="0"/>
              </a:rPr>
              <a:t> Hierarquia de comissão produto, cliente e vendedor. O percentual poderá ser preenchido no produto e irá preencher automaticamente a linha de item c6_comis1a 5 ao selecionar o produto no pedido; preenchido no cliente, irá preencher c5_comis1, além do campo vendedor c5_vend1 quando selecionado o cliente no pedido; e o percentual por vendedor, deverá ser inserido manualmente no cabeçalho do pedido de vendas. Quando a comissão estiver no campo b1_comis, não é validado comissão por grade de produto. As configurações são efetuadas no cadastro do vendedor, a conferência é feita via mata490 e geração de pagamento via mata530 – atualização de comissão. Configurações de campos e parâmetros </a:t>
            </a:r>
            <a:r>
              <a:rPr lang="pt-BR" sz="1600" b="1" dirty="0">
                <a:latin typeface="Arial Narrow" panose="020B0606020202030204" pitchFamily="34" charset="0"/>
              </a:rPr>
              <a:t>FAQ FAT0052 - </a:t>
            </a:r>
            <a:r>
              <a:rPr lang="pt-BR" sz="1600" b="1" dirty="0">
                <a:latin typeface="Arial Narrow" panose="020B0606020202030204" pitchFamily="34" charset="0"/>
                <a:hlinkClick r:id="rId4"/>
              </a:rPr>
              <a:t>http://</a:t>
            </a:r>
            <a:r>
              <a:rPr lang="pt-BR" sz="1600" b="1" dirty="0" smtClean="0">
                <a:latin typeface="Arial Narrow" panose="020B0606020202030204" pitchFamily="34" charset="0"/>
                <a:hlinkClick r:id="rId4"/>
              </a:rPr>
              <a:t>tdn.totvs.com/pages/viewpage.action?pageId=235598457</a:t>
            </a:r>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Mensagem para nota </a:t>
            </a:r>
            <a:r>
              <a:rPr lang="pt-BR" sz="1600" dirty="0" smtClean="0">
                <a:latin typeface="Arial Narrow" panose="020B0606020202030204" pitchFamily="34" charset="0"/>
              </a:rPr>
              <a:t>-  </a:t>
            </a:r>
            <a:r>
              <a:rPr lang="pt-BR" sz="1600" dirty="0">
                <a:latin typeface="Arial Narrow" panose="020B0606020202030204" pitchFamily="34" charset="0"/>
              </a:rPr>
              <a:t>C5_MENNOTA e </a:t>
            </a:r>
            <a:r>
              <a:rPr lang="pt-BR" sz="1600" dirty="0" smtClean="0">
                <a:latin typeface="Arial Narrow" panose="020B0606020202030204" pitchFamily="34" charset="0"/>
              </a:rPr>
              <a:t>F2_MENNOTA – Preenche a mensagem no pedido de venda, via campo C5_MENNOTA manualmente, e esta informação será gravada no F2_MENNOTA, ambos os campos tem ser do mesmo tamanho. Outra opção , utilizar F4_FORMULA para incluir uma mensagem e amarrar na TES, via campo F4_FORMUL. Ao utilizar a </a:t>
            </a:r>
            <a:r>
              <a:rPr lang="pt-BR" sz="1600" dirty="0" err="1" smtClean="0">
                <a:latin typeface="Arial Narrow" panose="020B0606020202030204" pitchFamily="34" charset="0"/>
              </a:rPr>
              <a:t>tes</a:t>
            </a:r>
            <a:r>
              <a:rPr lang="pt-BR" sz="1600" dirty="0" smtClean="0">
                <a:latin typeface="Arial Narrow" panose="020B0606020202030204" pitchFamily="34" charset="0"/>
              </a:rPr>
              <a:t> no pedido, a informação será levada para  a Nota. – </a:t>
            </a:r>
            <a:r>
              <a:rPr lang="pt-BR" sz="1600" b="1" dirty="0" smtClean="0">
                <a:latin typeface="Arial Narrow" panose="020B0606020202030204" pitchFamily="34" charset="0"/>
              </a:rPr>
              <a:t>FAQ </a:t>
            </a:r>
            <a:r>
              <a:rPr lang="pt-BR" sz="1600" b="1" dirty="0">
                <a:latin typeface="Arial Narrow" panose="020B0606020202030204" pitchFamily="34" charset="0"/>
              </a:rPr>
              <a:t>FAT0071 - </a:t>
            </a:r>
            <a:r>
              <a:rPr lang="pt-BR" sz="1600" b="1" dirty="0">
                <a:latin typeface="Arial Narrow" panose="020B0606020202030204" pitchFamily="34" charset="0"/>
                <a:hlinkClick r:id="rId5"/>
              </a:rPr>
              <a:t>http://</a:t>
            </a:r>
            <a:r>
              <a:rPr lang="pt-BR" sz="1600" b="1" dirty="0" smtClean="0">
                <a:latin typeface="Arial Narrow" panose="020B0606020202030204" pitchFamily="34" charset="0"/>
                <a:hlinkClick r:id="rId5"/>
              </a:rPr>
              <a:t>tdn.totvs.com/pages/viewpage.action?pageId=238028227</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p:txBody>
      </p:sp>
      <p:sp>
        <p:nvSpPr>
          <p:cNvPr id="12" name="Seta para a esquerda 11">
            <a:hlinkClick r:id="rId6"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6704279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smtClean="0"/>
              <a:t>Informações complementares</a:t>
            </a:r>
            <a:endParaRPr lang="pt-BR" dirty="0" smtClean="0"/>
          </a:p>
          <a:p>
            <a:pPr lvl="0"/>
            <a:endParaRPr lang="pt-BR" dirty="0" smtClean="0"/>
          </a:p>
          <a:p>
            <a:pPr marL="457200" lvl="1" indent="0">
              <a:buNone/>
            </a:pPr>
            <a:endParaRPr lang="en-US" dirty="0"/>
          </a:p>
        </p:txBody>
      </p:sp>
      <p:sp>
        <p:nvSpPr>
          <p:cNvPr id="3" name="Content Placeholder 3"/>
          <p:cNvSpPr txBox="1">
            <a:spLocks/>
          </p:cNvSpPr>
          <p:nvPr/>
        </p:nvSpPr>
        <p:spPr>
          <a:xfrm>
            <a:off x="979864"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1113976" y="1459989"/>
            <a:ext cx="14275376" cy="6986528"/>
          </a:xfrm>
          <a:prstGeom prst="rect">
            <a:avLst/>
          </a:prstGeom>
        </p:spPr>
        <p:txBody>
          <a:bodyPr wrap="square">
            <a:spAutoFit/>
          </a:bodyPr>
          <a:lstStyle/>
          <a:p>
            <a:r>
              <a:rPr lang="pt-BR" sz="1600" b="1" dirty="0">
                <a:latin typeface="Arial Narrow" panose="020B0606020202030204" pitchFamily="34" charset="0"/>
              </a:rPr>
              <a:t>Rateio de Despesas acessórias (frete, seguro, frete autônomo e despesas) - </a:t>
            </a:r>
            <a:r>
              <a:rPr lang="pt-BR" sz="1600" dirty="0">
                <a:latin typeface="Arial Narrow" panose="020B0606020202030204" pitchFamily="34" charset="0"/>
              </a:rPr>
              <a:t>O rateio ou distribuição do valor do frete entre os itens do pedido de venda é definido pela configuração do parâmetro </a:t>
            </a:r>
            <a:r>
              <a:rPr lang="pt-BR" sz="1600" b="1" dirty="0">
                <a:latin typeface="Arial Narrow" panose="020B0606020202030204" pitchFamily="34" charset="0"/>
              </a:rPr>
              <a:t>MV_RATDESP</a:t>
            </a:r>
            <a:r>
              <a:rPr lang="pt-BR" sz="1600" dirty="0">
                <a:latin typeface="Arial Narrow" panose="020B0606020202030204" pitchFamily="34" charset="0"/>
              </a:rPr>
              <a:t>, podendo ser rateado por peso ou por valor. O frete pode afetar o cálculo dos impostos no documento de saída seguindo a mesma regra de tributação do item, assim como seguro e despesa. O parâmetro MV_TPRTDSP define se o valor das despesas acessórias (Frete/Seguro/Despesa) informado no pedido de venda será considerado na liberação do pedido (1), e se esse será calculado por item ou pelo total do pedido (2). </a:t>
            </a:r>
            <a:r>
              <a:rPr lang="pt-BR" sz="1600" b="1" dirty="0">
                <a:latin typeface="Arial Narrow" panose="020B0606020202030204" pitchFamily="34" charset="0"/>
              </a:rPr>
              <a:t>FAQ FAT0082 - </a:t>
            </a:r>
            <a:r>
              <a:rPr lang="pt-BR" sz="1600" b="1" dirty="0">
                <a:latin typeface="Arial Narrow" panose="020B0606020202030204" pitchFamily="34" charset="0"/>
                <a:hlinkClick r:id="rId2"/>
              </a:rPr>
              <a:t>http://tdn.totvs.com/pages/viewpage.action?pageId=239024024</a:t>
            </a:r>
            <a:endParaRPr lang="pt-BR" sz="1600" b="1" dirty="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Condição de pagamento - </a:t>
            </a:r>
            <a:r>
              <a:rPr lang="pt-BR" sz="1600" dirty="0">
                <a:latin typeface="Arial Narrow" panose="020B0606020202030204" pitchFamily="34" charset="0"/>
              </a:rPr>
              <a:t>determinam como e quando serão efetuados os pagamentos, especificando datas de vencimentos, número e valores das parcelas, descontos e </a:t>
            </a:r>
            <a:r>
              <a:rPr lang="pt-BR" sz="1600" dirty="0" smtClean="0">
                <a:latin typeface="Arial Narrow" panose="020B0606020202030204" pitchFamily="34" charset="0"/>
              </a:rPr>
              <a:t>acréscimos, adiantamento, se irá tratar impostos em parcelas separadas, juntas ou normais (</a:t>
            </a:r>
            <a:r>
              <a:rPr lang="pt-BR" sz="1600" dirty="0" err="1" smtClean="0">
                <a:latin typeface="Arial Narrow" panose="020B0606020202030204" pitchFamily="34" charset="0"/>
              </a:rPr>
              <a:t>icms</a:t>
            </a:r>
            <a:r>
              <a:rPr lang="pt-BR" sz="1600" dirty="0" smtClean="0">
                <a:latin typeface="Arial Narrow" panose="020B0606020202030204" pitchFamily="34" charset="0"/>
              </a:rPr>
              <a:t> </a:t>
            </a:r>
            <a:r>
              <a:rPr lang="pt-BR" sz="1600" dirty="0" err="1" smtClean="0">
                <a:latin typeface="Arial Narrow" panose="020B0606020202030204" pitchFamily="34" charset="0"/>
              </a:rPr>
              <a:t>st</a:t>
            </a:r>
            <a:r>
              <a:rPr lang="pt-BR" sz="1600" dirty="0" smtClean="0">
                <a:latin typeface="Arial Narrow" panose="020B0606020202030204" pitchFamily="34" charset="0"/>
              </a:rPr>
              <a:t>, IPI), porém, esta ,mesma tratativa não há para despesas acessórias.  A condição de pagamento não valida dia útil, é contada a partir da data emissão , devolução de compras e vendas sempre utiliza condição a vista , gera uma parcela a menos uma opção separa para os impostos, a forma de pagamento não é tratada no uso da condição de pagamento para o faturamento, acaba se tornando mais como histórico. As condições vão de 1 a 8, tipo B e tipo 9, quando nenhuma condição se encaixa no que o cliente quer, use Tipo 9. </a:t>
            </a:r>
            <a:r>
              <a:rPr lang="pt-BR" sz="1600" b="1" dirty="0">
                <a:latin typeface="Arial Narrow" panose="020B0606020202030204" pitchFamily="34" charset="0"/>
              </a:rPr>
              <a:t>FAQ FAT0089 - </a:t>
            </a:r>
            <a:r>
              <a:rPr lang="pt-BR" sz="1600" b="1" dirty="0">
                <a:latin typeface="Arial Narrow" panose="020B0606020202030204" pitchFamily="34" charset="0"/>
                <a:hlinkClick r:id="rId3"/>
              </a:rPr>
              <a:t>http://</a:t>
            </a:r>
            <a:r>
              <a:rPr lang="pt-BR" sz="1600" b="1" dirty="0" smtClean="0">
                <a:latin typeface="Arial Narrow" panose="020B0606020202030204" pitchFamily="34" charset="0"/>
                <a:hlinkClick r:id="rId3"/>
              </a:rPr>
              <a:t>tdn.totvs.com/pages/viewpage.action?pageId=240310845</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a:p>
            <a:r>
              <a:rPr lang="pt-BR" sz="1600" dirty="0" smtClean="0">
                <a:latin typeface="Arial Narrow" panose="020B0606020202030204" pitchFamily="34" charset="0"/>
              </a:rPr>
              <a:t>Segunda unidade de medida -  Toda movimentação é efetua da na 1º unidade, podendo visualizar a 2º unidade de medida no pedido, bastando configurar no cadastro de produto  qual é 1º  e a 2º unidade de medida, e o fator de conversão. Para </a:t>
            </a:r>
            <a:r>
              <a:rPr lang="pt-BR" sz="1600" dirty="0" err="1" smtClean="0">
                <a:latin typeface="Arial Narrow" panose="020B0606020202030204" pitchFamily="34" charset="0"/>
              </a:rPr>
              <a:t>xml</a:t>
            </a:r>
            <a:r>
              <a:rPr lang="pt-BR" sz="1600" dirty="0" smtClean="0">
                <a:latin typeface="Arial Narrow" panose="020B0606020202030204" pitchFamily="34" charset="0"/>
              </a:rPr>
              <a:t> e </a:t>
            </a:r>
            <a:r>
              <a:rPr lang="pt-BR" sz="1600" dirty="0" err="1" smtClean="0">
                <a:latin typeface="Arial Narrow" panose="020B0606020202030204" pitchFamily="34" charset="0"/>
              </a:rPr>
              <a:t>Danfe</a:t>
            </a:r>
            <a:r>
              <a:rPr lang="pt-BR" sz="1600" dirty="0" smtClean="0">
                <a:latin typeface="Arial Narrow" panose="020B0606020202030204" pitchFamily="34" charset="0"/>
              </a:rPr>
              <a:t>, é utilizado o campo </a:t>
            </a:r>
            <a:r>
              <a:rPr lang="pt-BR" sz="1600" b="1" dirty="0" smtClean="0">
                <a:latin typeface="Arial Narrow" panose="020B0606020202030204" pitchFamily="34" charset="0"/>
              </a:rPr>
              <a:t>B5_CONVDIP</a:t>
            </a:r>
            <a:r>
              <a:rPr lang="pt-BR" sz="1600" dirty="0" smtClean="0">
                <a:latin typeface="Arial Narrow" panose="020B0606020202030204" pitchFamily="34" charset="0"/>
              </a:rPr>
              <a:t> e </a:t>
            </a:r>
            <a:r>
              <a:rPr lang="pt-BR" sz="1600" b="1" dirty="0">
                <a:latin typeface="Arial Narrow" panose="020B0606020202030204" pitchFamily="34" charset="0"/>
              </a:rPr>
              <a:t>B5_UMDIPI</a:t>
            </a:r>
            <a:r>
              <a:rPr lang="pt-BR" sz="1600" dirty="0">
                <a:latin typeface="Arial Narrow" panose="020B0606020202030204" pitchFamily="34" charset="0"/>
              </a:rPr>
              <a:t> </a:t>
            </a:r>
            <a:r>
              <a:rPr lang="pt-BR" sz="1600" dirty="0" smtClean="0">
                <a:latin typeface="Arial Narrow" panose="020B0606020202030204" pitchFamily="34" charset="0"/>
              </a:rPr>
              <a:t>no complemento de produto para </a:t>
            </a:r>
            <a:r>
              <a:rPr lang="pt-BR" sz="1600" dirty="0">
                <a:latin typeface="Arial Narrow" panose="020B0606020202030204" pitchFamily="34" charset="0"/>
              </a:rPr>
              <a:t>preenchimento das </a:t>
            </a:r>
            <a:r>
              <a:rPr lang="pt-BR" sz="1600" dirty="0" err="1">
                <a:latin typeface="Arial Narrow" panose="020B0606020202030204" pitchFamily="34" charset="0"/>
              </a:rPr>
              <a:t>tags</a:t>
            </a:r>
            <a:r>
              <a:rPr lang="pt-BR" sz="1600" dirty="0">
                <a:latin typeface="Arial Narrow" panose="020B0606020202030204" pitchFamily="34" charset="0"/>
              </a:rPr>
              <a:t> &lt;</a:t>
            </a:r>
            <a:r>
              <a:rPr lang="pt-BR" sz="1600" b="1" dirty="0" err="1">
                <a:latin typeface="Arial Narrow" panose="020B0606020202030204" pitchFamily="34" charset="0"/>
              </a:rPr>
              <a:t>uCom</a:t>
            </a:r>
            <a:r>
              <a:rPr lang="pt-BR" sz="1600" dirty="0" smtClean="0">
                <a:latin typeface="Arial Narrow" panose="020B0606020202030204" pitchFamily="34" charset="0"/>
              </a:rPr>
              <a:t>&gt; e &lt;</a:t>
            </a:r>
            <a:r>
              <a:rPr lang="pt-BR" sz="1600" b="1" dirty="0" err="1" smtClean="0">
                <a:latin typeface="Arial Narrow" panose="020B0606020202030204" pitchFamily="34" charset="0"/>
              </a:rPr>
              <a:t>UTrib</a:t>
            </a:r>
            <a:r>
              <a:rPr lang="pt-BR" sz="1600" dirty="0" smtClean="0">
                <a:latin typeface="Arial Narrow" panose="020B0606020202030204" pitchFamily="34" charset="0"/>
              </a:rPr>
              <a:t>&gt; respectivamente, e é a segunda TAG que vai para o </a:t>
            </a:r>
            <a:r>
              <a:rPr lang="pt-BR" sz="1600" dirty="0" err="1" smtClean="0">
                <a:latin typeface="Arial Narrow" panose="020B0606020202030204" pitchFamily="34" charset="0"/>
              </a:rPr>
              <a:t>Danfe</a:t>
            </a:r>
            <a:r>
              <a:rPr lang="pt-BR" sz="1600" dirty="0" smtClean="0">
                <a:latin typeface="Arial Narrow" panose="020B0606020202030204" pitchFamily="34" charset="0"/>
              </a:rPr>
              <a:t> – </a:t>
            </a:r>
            <a:r>
              <a:rPr lang="pt-BR" sz="1600" b="1" dirty="0" smtClean="0">
                <a:latin typeface="Arial Narrow" panose="020B0606020202030204" pitchFamily="34" charset="0"/>
              </a:rPr>
              <a:t>FAQ FAT0138 - </a:t>
            </a:r>
            <a:r>
              <a:rPr lang="pt-BR" sz="1600" b="1" dirty="0">
                <a:latin typeface="Arial Narrow" panose="020B0606020202030204" pitchFamily="34" charset="0"/>
                <a:hlinkClick r:id="rId4"/>
              </a:rPr>
              <a:t>http://</a:t>
            </a:r>
            <a:r>
              <a:rPr lang="pt-BR" sz="1600" b="1" dirty="0" smtClean="0">
                <a:latin typeface="Arial Narrow" panose="020B0606020202030204" pitchFamily="34" charset="0"/>
                <a:hlinkClick r:id="rId4"/>
              </a:rPr>
              <a:t>tdn.totvs.com/pages/releaseview.action?pageId=265784064</a:t>
            </a:r>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r>
              <a:rPr lang="pt-BR" sz="1600" b="1" dirty="0" smtClean="0">
                <a:latin typeface="Arial Narrow" panose="020B0606020202030204" pitchFamily="34" charset="0"/>
              </a:rPr>
              <a:t>Horário gravado na nota: F2_hora </a:t>
            </a:r>
            <a:r>
              <a:rPr lang="pt-BR" sz="1600" dirty="0" smtClean="0">
                <a:latin typeface="Arial Narrow" panose="020B0606020202030204" pitchFamily="34" charset="0"/>
              </a:rPr>
              <a:t>com o horário incorreto, geralmente ocorre mais com a virada do horário de verão, ajuste o </a:t>
            </a:r>
            <a:r>
              <a:rPr lang="pt-BR" sz="1600" b="1" dirty="0">
                <a:latin typeface="Arial Narrow" panose="020B0606020202030204" pitchFamily="34" charset="0"/>
              </a:rPr>
              <a:t>MV_HORARMT</a:t>
            </a:r>
            <a:r>
              <a:rPr lang="pt-BR" sz="1600" dirty="0">
                <a:latin typeface="Arial Narrow" panose="020B0606020202030204" pitchFamily="34" charset="0"/>
              </a:rPr>
              <a:t> </a:t>
            </a:r>
            <a:r>
              <a:rPr lang="pt-BR" sz="1600" dirty="0">
                <a:latin typeface="Arial Narrow" panose="020B0606020202030204" pitchFamily="34" charset="0"/>
              </a:rPr>
              <a:t>, que definirá de onde o sistema está buscando a hora</a:t>
            </a:r>
            <a:r>
              <a:rPr lang="pt-BR" sz="1600" dirty="0" smtClean="0">
                <a:latin typeface="Arial Narrow" panose="020B0606020202030204" pitchFamily="34" charset="0"/>
              </a:rPr>
              <a:t>, sendo </a:t>
            </a:r>
            <a:r>
              <a:rPr lang="pt-BR" sz="1600" dirty="0">
                <a:latin typeface="Arial Narrow" panose="020B0606020202030204" pitchFamily="34" charset="0"/>
              </a:rPr>
              <a:t>1- máquina local, 2- </a:t>
            </a:r>
            <a:r>
              <a:rPr lang="pt-BR" sz="1600" dirty="0" smtClean="0">
                <a:latin typeface="Arial Narrow" panose="020B0606020202030204" pitchFamily="34" charset="0"/>
              </a:rPr>
              <a:t>servidor onde o Protheus está instalado </a:t>
            </a:r>
            <a:r>
              <a:rPr lang="pt-BR" sz="1600" dirty="0">
                <a:latin typeface="Arial Narrow" panose="020B0606020202030204" pitchFamily="34" charset="0"/>
              </a:rPr>
              <a:t>e </a:t>
            </a:r>
            <a:r>
              <a:rPr lang="pt-BR" sz="1600" dirty="0" smtClean="0">
                <a:latin typeface="Arial Narrow" panose="020B0606020202030204" pitchFamily="34" charset="0"/>
              </a:rPr>
              <a:t>3- servidor com adaptação do fuso horário da Filial. Estando parâmetro como 3, os parâmetros </a:t>
            </a:r>
            <a:r>
              <a:rPr lang="pt-BR" sz="1600" b="1" dirty="0">
                <a:latin typeface="Arial Narrow" panose="020B0606020202030204" pitchFamily="34" charset="0"/>
              </a:rPr>
              <a:t>MV_HVERAOI e </a:t>
            </a:r>
            <a:r>
              <a:rPr lang="pt-BR" sz="1600" b="1" dirty="0" smtClean="0">
                <a:latin typeface="Arial Narrow" panose="020B0606020202030204" pitchFamily="34" charset="0"/>
              </a:rPr>
              <a:t>MV_HVERAO </a:t>
            </a:r>
            <a:r>
              <a:rPr lang="pt-BR" sz="1600" dirty="0" smtClean="0">
                <a:latin typeface="Arial Narrow" panose="020B0606020202030204" pitchFamily="34" charset="0"/>
              </a:rPr>
              <a:t>deverão estar configurados com o início e fim do horário de verão. </a:t>
            </a:r>
            <a:r>
              <a:rPr lang="pt-BR" sz="1600" b="1" dirty="0">
                <a:latin typeface="Arial Narrow" panose="020B0606020202030204" pitchFamily="34" charset="0"/>
              </a:rPr>
              <a:t>FAQ FAT0147 - </a:t>
            </a:r>
            <a:r>
              <a:rPr lang="pt-BR" sz="1600" b="1" dirty="0">
                <a:latin typeface="Arial Narrow" panose="020B0606020202030204" pitchFamily="34" charset="0"/>
                <a:hlinkClick r:id="rId5"/>
              </a:rPr>
              <a:t>http://</a:t>
            </a:r>
            <a:r>
              <a:rPr lang="pt-BR" sz="1600" b="1" dirty="0" smtClean="0">
                <a:latin typeface="Arial Narrow" panose="020B0606020202030204" pitchFamily="34" charset="0"/>
                <a:hlinkClick r:id="rId5"/>
              </a:rPr>
              <a:t>tdn.totvs.com/pages/viewpage.action?pageId=267794836</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p:txBody>
      </p:sp>
      <p:sp>
        <p:nvSpPr>
          <p:cNvPr id="12" name="Seta para a esquerda 11">
            <a:hlinkClick r:id="rId6"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3627072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Processos – </a:t>
            </a:r>
            <a:r>
              <a:rPr lang="pt-BR" dirty="0" smtClean="0"/>
              <a:t>Informações complementares</a:t>
            </a:r>
            <a:endParaRPr lang="pt-BR" dirty="0" smtClean="0"/>
          </a:p>
          <a:p>
            <a:pPr lvl="0"/>
            <a:endParaRPr lang="pt-BR" dirty="0" smtClean="0"/>
          </a:p>
          <a:p>
            <a:pPr marL="457200" lvl="1" indent="0">
              <a:buNone/>
            </a:pPr>
            <a:endParaRPr lang="en-US" dirty="0"/>
          </a:p>
        </p:txBody>
      </p:sp>
      <p:sp>
        <p:nvSpPr>
          <p:cNvPr id="3" name="Content Placeholder 3"/>
          <p:cNvSpPr txBox="1">
            <a:spLocks/>
          </p:cNvSpPr>
          <p:nvPr/>
        </p:nvSpPr>
        <p:spPr>
          <a:xfrm>
            <a:off x="979864"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7" name="Retângulo 6"/>
          <p:cNvSpPr/>
          <p:nvPr/>
        </p:nvSpPr>
        <p:spPr>
          <a:xfrm>
            <a:off x="979864" y="1459989"/>
            <a:ext cx="14275376" cy="5509200"/>
          </a:xfrm>
          <a:prstGeom prst="rect">
            <a:avLst/>
          </a:prstGeom>
        </p:spPr>
        <p:txBody>
          <a:bodyPr wrap="square">
            <a:spAutoFit/>
          </a:bodyPr>
          <a:lstStyle/>
          <a:p>
            <a:r>
              <a:rPr lang="pt-BR" sz="1600" b="1" dirty="0" smtClean="0">
                <a:latin typeface="Arial Narrow" panose="020B0606020202030204" pitchFamily="34" charset="0"/>
              </a:rPr>
              <a:t>FATJOBNFE : </a:t>
            </a:r>
            <a:r>
              <a:rPr lang="pt-BR" sz="1600" dirty="0" smtClean="0">
                <a:latin typeface="Arial Narrow" panose="020B0606020202030204" pitchFamily="34" charset="0"/>
              </a:rPr>
              <a:t>esta configuração é utilizada para não permitir que  a nota que possua CTE ou </a:t>
            </a:r>
            <a:r>
              <a:rPr lang="pt-BR" sz="1600" dirty="0" err="1" smtClean="0">
                <a:latin typeface="Arial Narrow" panose="020B0606020202030204" pitchFamily="34" charset="0"/>
              </a:rPr>
              <a:t>Mdfe</a:t>
            </a:r>
            <a:r>
              <a:rPr lang="pt-BR" sz="1600" dirty="0" smtClean="0">
                <a:latin typeface="Arial Narrow" panose="020B0606020202030204" pitchFamily="34" charset="0"/>
              </a:rPr>
              <a:t> associado a ela, seja excluído. A nota somente poderá ser excluída com a autorização da </a:t>
            </a:r>
            <a:r>
              <a:rPr lang="pt-BR" sz="1600" dirty="0" err="1" smtClean="0">
                <a:latin typeface="Arial Narrow" panose="020B0606020202030204" pitchFamily="34" charset="0"/>
              </a:rPr>
              <a:t>Sefaz</a:t>
            </a:r>
            <a:r>
              <a:rPr lang="pt-BR" sz="1600" dirty="0" smtClean="0">
                <a:latin typeface="Arial Narrow" panose="020B0606020202030204" pitchFamily="34" charset="0"/>
              </a:rPr>
              <a:t> e o envio dessa resposta via TSS para o </a:t>
            </a:r>
            <a:r>
              <a:rPr lang="pt-BR" sz="1600" dirty="0" err="1" smtClean="0">
                <a:latin typeface="Arial Narrow" panose="020B0606020202030204" pitchFamily="34" charset="0"/>
              </a:rPr>
              <a:t>protheus</a:t>
            </a:r>
            <a:r>
              <a:rPr lang="pt-BR" sz="1600" dirty="0" smtClean="0">
                <a:latin typeface="Arial Narrow" panose="020B0606020202030204" pitchFamily="34" charset="0"/>
              </a:rPr>
              <a:t> . Além da configuração no server.ini, o parâmetro </a:t>
            </a:r>
            <a:r>
              <a:rPr lang="pt-BR" sz="1600" b="1" dirty="0">
                <a:latin typeface="Arial Narrow" panose="020B0606020202030204" pitchFamily="34" charset="0"/>
              </a:rPr>
              <a:t>MV_CANCNFE</a:t>
            </a:r>
            <a:r>
              <a:rPr lang="pt-BR" sz="1600" dirty="0">
                <a:latin typeface="Arial Narrow" panose="020B0606020202030204" pitchFamily="34" charset="0"/>
              </a:rPr>
              <a:t> (NFE)</a:t>
            </a:r>
            <a:r>
              <a:rPr lang="pt-BR" sz="1600" dirty="0">
                <a:latin typeface="Arial Narrow" panose="020B0606020202030204" pitchFamily="34" charset="0"/>
              </a:rPr>
              <a:t> </a:t>
            </a:r>
            <a:r>
              <a:rPr lang="pt-BR" sz="1600" dirty="0">
                <a:latin typeface="Arial Narrow" panose="020B0606020202030204" pitchFamily="34" charset="0"/>
              </a:rPr>
              <a:t>ou  </a:t>
            </a:r>
            <a:r>
              <a:rPr lang="pt-BR" sz="1600" b="1" dirty="0">
                <a:latin typeface="Arial Narrow" panose="020B0606020202030204" pitchFamily="34" charset="0"/>
              </a:rPr>
              <a:t>MV_CANNFSE</a:t>
            </a:r>
            <a:r>
              <a:rPr lang="pt-BR" sz="1600" dirty="0">
                <a:latin typeface="Arial Narrow" panose="020B0606020202030204" pitchFamily="34" charset="0"/>
              </a:rPr>
              <a:t> </a:t>
            </a:r>
            <a:r>
              <a:rPr lang="pt-BR" sz="1600" dirty="0">
                <a:latin typeface="Arial Narrow" panose="020B0606020202030204" pitchFamily="34" charset="0"/>
              </a:rPr>
              <a:t>(NFSE) precisa estar </a:t>
            </a:r>
            <a:r>
              <a:rPr lang="pt-BR" sz="1600" dirty="0" smtClean="0">
                <a:latin typeface="Arial Narrow" panose="020B0606020202030204" pitchFamily="34" charset="0"/>
              </a:rPr>
              <a:t>habilitado. </a:t>
            </a:r>
            <a:r>
              <a:rPr lang="pt-BR" sz="1600" b="1" dirty="0">
                <a:latin typeface="Arial Narrow" panose="020B0606020202030204" pitchFamily="34" charset="0"/>
              </a:rPr>
              <a:t>FAQ FAT0191 - </a:t>
            </a:r>
            <a:r>
              <a:rPr lang="pt-BR" sz="1600" b="1" dirty="0">
                <a:latin typeface="Arial Narrow" panose="020B0606020202030204" pitchFamily="34" charset="0"/>
                <a:hlinkClick r:id="rId2"/>
              </a:rPr>
              <a:t>http://</a:t>
            </a:r>
            <a:r>
              <a:rPr lang="pt-BR" sz="1600" b="1" dirty="0" smtClean="0">
                <a:latin typeface="Arial Narrow" panose="020B0606020202030204" pitchFamily="34" charset="0"/>
                <a:hlinkClick r:id="rId2"/>
              </a:rPr>
              <a:t>tdn.totvs.com/pages/viewpage.action?pageId=272154667</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Liberação e Bloqueio de pedido – </a:t>
            </a:r>
            <a:r>
              <a:rPr lang="pt-BR" sz="1600" dirty="0" smtClean="0">
                <a:latin typeface="Arial Narrow" panose="020B0606020202030204" pitchFamily="34" charset="0"/>
              </a:rPr>
              <a:t>Para que o pedido possa ser faturado, tem que estar apto a faturar, sem nenhum tipo de impedimento.</a:t>
            </a:r>
            <a:r>
              <a:rPr lang="pt-BR" sz="1600" dirty="0"/>
              <a:t> </a:t>
            </a:r>
            <a:r>
              <a:rPr lang="pt-BR" sz="1600" dirty="0">
                <a:latin typeface="Arial Narrow" panose="020B0606020202030204" pitchFamily="34" charset="0"/>
              </a:rPr>
              <a:t>O Pedido passa por um fluxo de análises para validação de que está liberado por todos os fatores. </a:t>
            </a:r>
            <a:r>
              <a:rPr lang="pt-BR" sz="1600" dirty="0">
                <a:latin typeface="Arial Narrow" panose="020B0606020202030204" pitchFamily="34" charset="0"/>
              </a:rPr>
              <a:t>Uma vez liberado nas três </a:t>
            </a:r>
            <a:r>
              <a:rPr lang="pt-BR" sz="1600" dirty="0" smtClean="0">
                <a:latin typeface="Arial Narrow" panose="020B0606020202030204" pitchFamily="34" charset="0"/>
              </a:rPr>
              <a:t>etapas (liberação de regra, crédito e estoque), </a:t>
            </a:r>
            <a:r>
              <a:rPr lang="pt-BR" sz="1600" dirty="0">
                <a:latin typeface="Arial Narrow" panose="020B0606020202030204" pitchFamily="34" charset="0"/>
              </a:rPr>
              <a:t>o Pedido torna-se apto ao faturamento</a:t>
            </a:r>
            <a:r>
              <a:rPr lang="pt-BR" sz="1600" dirty="0" smtClean="0">
                <a:latin typeface="Arial Narrow" panose="020B0606020202030204" pitchFamily="34" charset="0"/>
              </a:rPr>
              <a:t>. Pode-se liberar automático ou manual (forçar liberação). Habilitando </a:t>
            </a:r>
            <a:r>
              <a:rPr lang="pt-BR" sz="1600" dirty="0" err="1" smtClean="0">
                <a:latin typeface="Arial Narrow" panose="020B0606020202030204" pitchFamily="34" charset="0"/>
              </a:rPr>
              <a:t>mv_bloquei</a:t>
            </a:r>
            <a:r>
              <a:rPr lang="pt-BR" sz="1600" dirty="0" smtClean="0">
                <a:latin typeface="Arial Narrow" panose="020B0606020202030204" pitchFamily="34" charset="0"/>
              </a:rPr>
              <a:t>, o pedido entra na regra de avaliação de crédito considerando cadastro de cliente e parametrizações. Na análise de estoque, será avaliado se há saldo disponível para atender o pedido, não havendo saldo o pedido será bloqueado, nesta caso ou força-se a liberação ou se dá entrada de produto para compor o saldo e efetuar uma posterior liberação. </a:t>
            </a:r>
            <a:r>
              <a:rPr lang="pt-BR" sz="1600" b="1" dirty="0">
                <a:latin typeface="Arial Narrow" panose="020B0606020202030204" pitchFamily="34" charset="0"/>
              </a:rPr>
              <a:t>FAQ FAT0242 - </a:t>
            </a:r>
            <a:r>
              <a:rPr lang="pt-BR" sz="1600" b="1" dirty="0">
                <a:latin typeface="Arial Narrow" panose="020B0606020202030204" pitchFamily="34" charset="0"/>
                <a:hlinkClick r:id="rId3"/>
              </a:rPr>
              <a:t>http://</a:t>
            </a:r>
            <a:r>
              <a:rPr lang="pt-BR" sz="1600" b="1" dirty="0" smtClean="0">
                <a:latin typeface="Arial Narrow" panose="020B0606020202030204" pitchFamily="34" charset="0"/>
                <a:hlinkClick r:id="rId3"/>
              </a:rPr>
              <a:t>tdn.totvs.com/pages/viewpage.action?pageId=330839110#FAT0242Libera%C3%A7%C3%B5es/BloqueiosdoPedidodeVendas-2%C2%AAAn%C3%A1lise:Libera%C3%A7%C3%A3odeCr%C3%A9ditodeCliente</a:t>
            </a:r>
            <a:endParaRPr lang="pt-BR" sz="1600" b="1" dirty="0" smtClean="0">
              <a:latin typeface="Arial Narrow" panose="020B0606020202030204" pitchFamily="34" charset="0"/>
            </a:endParaRPr>
          </a:p>
          <a:p>
            <a:endParaRPr lang="pt-BR" sz="1600" b="1" dirty="0" smtClean="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a:p>
            <a:r>
              <a:rPr lang="pt-BR" sz="1600" b="1" dirty="0" smtClean="0">
                <a:latin typeface="Arial Narrow" panose="020B0606020202030204" pitchFamily="34" charset="0"/>
              </a:rPr>
              <a:t>Poder de/em Terceiros - </a:t>
            </a:r>
            <a:r>
              <a:rPr lang="pt-BR" sz="1600" dirty="0">
                <a:latin typeface="Arial Narrow" panose="020B0606020202030204" pitchFamily="34" charset="0"/>
              </a:rPr>
              <a:t>O controle de Poder DE/EM terceiro </a:t>
            </a:r>
            <a:r>
              <a:rPr lang="pt-BR" sz="1600" dirty="0" smtClean="0">
                <a:latin typeface="Arial Narrow" panose="020B0606020202030204" pitchFamily="34" charset="0"/>
              </a:rPr>
              <a:t>consiste </a:t>
            </a:r>
            <a:r>
              <a:rPr lang="pt-BR" sz="1600" dirty="0">
                <a:latin typeface="Arial Narrow" panose="020B0606020202030204" pitchFamily="34" charset="0"/>
              </a:rPr>
              <a:t>na gestão automática de um Saldo Físico de Produto que se encontra temporariamente nas seguintes condições:</a:t>
            </a:r>
          </a:p>
          <a:p>
            <a:r>
              <a:rPr lang="pt-BR" sz="1600" dirty="0">
                <a:latin typeface="Arial Narrow" panose="020B0606020202030204" pitchFamily="34" charset="0"/>
              </a:rPr>
              <a:t>Produto meu EM poder de TERCEIRO → Produto físico que me pertence mas ficará temporariamente em Poder de um Terceiro (Parceiro).</a:t>
            </a:r>
          </a:p>
          <a:p>
            <a:r>
              <a:rPr lang="pt-BR" sz="1600" dirty="0">
                <a:latin typeface="Arial Narrow" panose="020B0606020202030204" pitchFamily="34" charset="0"/>
              </a:rPr>
              <a:t>Produto DE TERCEIRO em meu Poder → Produto físico que pertence ao Terceiro (Parceiro) mas ficará temporariamente em meu Poder</a:t>
            </a:r>
            <a:r>
              <a:rPr lang="pt-BR" sz="1600" dirty="0" smtClean="0">
                <a:latin typeface="Arial Narrow" panose="020B0606020202030204" pitchFamily="34" charset="0"/>
              </a:rPr>
              <a:t>. </a:t>
            </a:r>
          </a:p>
          <a:p>
            <a:r>
              <a:rPr lang="pt-BR" sz="1600" dirty="0" smtClean="0">
                <a:latin typeface="Arial Narrow" panose="020B0606020202030204" pitchFamily="34" charset="0"/>
              </a:rPr>
              <a:t>É um processo geralmente considerado em</a:t>
            </a:r>
            <a:r>
              <a:rPr lang="pt-BR" sz="1600" dirty="0"/>
              <a:t> </a:t>
            </a:r>
            <a:r>
              <a:rPr lang="pt-BR" sz="1600" dirty="0">
                <a:latin typeface="Arial Narrow" panose="020B0606020202030204" pitchFamily="34" charset="0"/>
              </a:rPr>
              <a:t>consignação, conserto, beneficiamento, armazenamento, empréstimo, </a:t>
            </a:r>
            <a:r>
              <a:rPr lang="pt-BR" sz="1600" dirty="0" smtClean="0">
                <a:latin typeface="Arial Narrow" panose="020B0606020202030204" pitchFamily="34" charset="0"/>
              </a:rPr>
              <a:t>etc... </a:t>
            </a:r>
            <a:r>
              <a:rPr lang="pt-BR" sz="1600" b="1" dirty="0">
                <a:latin typeface="Arial Narrow" panose="020B0606020202030204" pitchFamily="34" charset="0"/>
              </a:rPr>
              <a:t>FAQ FAT0285 -</a:t>
            </a:r>
            <a:r>
              <a:rPr lang="pt-BR" sz="1600" b="1" dirty="0">
                <a:latin typeface="Arial Narrow" panose="020B0606020202030204" pitchFamily="34" charset="0"/>
                <a:hlinkClick r:id="rId4"/>
              </a:rPr>
              <a:t>http://tdn.totvs.com/pages/viewpage.action?pageId=446701767</a:t>
            </a:r>
            <a:endParaRPr lang="pt-BR" sz="1600" b="1" dirty="0">
              <a:latin typeface="Arial Narrow" panose="020B0606020202030204" pitchFamily="34" charset="0"/>
            </a:endParaRPr>
          </a:p>
          <a:p>
            <a:endParaRPr lang="pt-BR" sz="1600" b="1" dirty="0">
              <a:latin typeface="Arial Narrow" panose="020B0606020202030204" pitchFamily="34" charset="0"/>
            </a:endParaRPr>
          </a:p>
          <a:p>
            <a:endParaRPr lang="pt-BR" sz="1600" b="1" dirty="0">
              <a:latin typeface="Arial Narrow" panose="020B0606020202030204" pitchFamily="34" charset="0"/>
            </a:endParaRPr>
          </a:p>
        </p:txBody>
      </p:sp>
      <p:sp>
        <p:nvSpPr>
          <p:cNvPr id="12" name="Seta para a esquerda 11">
            <a:hlinkClick r:id="rId5" action="ppaction://hlinksldjump" tooltip="Voltar Cadastros Secundário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778765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383386"/>
            <a:ext cx="13133814" cy="465144"/>
          </a:xfrm>
          <a:prstGeom prst="rect">
            <a:avLst/>
          </a:prstGeom>
        </p:spPr>
        <p:txBody>
          <a:bodyPr/>
          <a:lstStyle/>
          <a:p>
            <a:pPr lvl="0"/>
            <a:r>
              <a:rPr lang="pt-BR" dirty="0" smtClean="0"/>
              <a:t>Material de Apoio</a:t>
            </a:r>
          </a:p>
          <a:p>
            <a:pPr lvl="0"/>
            <a:endParaRPr lang="pt-BR" dirty="0" smtClean="0"/>
          </a:p>
          <a:p>
            <a:pPr marL="457200" lvl="1" indent="0">
              <a:buNone/>
            </a:pPr>
            <a:endParaRPr lang="en-US" dirty="0"/>
          </a:p>
        </p:txBody>
      </p:sp>
      <p:sp>
        <p:nvSpPr>
          <p:cNvPr id="6" name="Content Placeholder 3"/>
          <p:cNvSpPr txBox="1">
            <a:spLocks/>
          </p:cNvSpPr>
          <p:nvPr/>
        </p:nvSpPr>
        <p:spPr>
          <a:xfrm>
            <a:off x="5129211" y="857707"/>
            <a:ext cx="10518637" cy="589478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pt-BR" sz="2000" dirty="0" smtClean="0"/>
              <a:t>O material para consulta pode ser obtido nas seguintes fontes:</a:t>
            </a:r>
          </a:p>
          <a:p>
            <a:pPr marL="342900" indent="-342900">
              <a:buFont typeface="Arial"/>
              <a:buAutoNum type="arabicParenR"/>
            </a:pPr>
            <a:endParaRPr lang="pt-BR" sz="2000" dirty="0" smtClean="0"/>
          </a:p>
          <a:p>
            <a:pPr marL="342900" indent="-342900"/>
            <a:r>
              <a:rPr lang="pt-BR" sz="2000" dirty="0" smtClean="0"/>
              <a:t>Universidade Totvs – e-</a:t>
            </a:r>
            <a:r>
              <a:rPr lang="pt-BR" sz="2000" dirty="0" err="1" smtClean="0"/>
              <a:t>learning</a:t>
            </a:r>
            <a:endParaRPr lang="pt-BR" sz="2000" dirty="0" smtClean="0"/>
          </a:p>
          <a:p>
            <a:pPr marL="342900" indent="-342900"/>
            <a:r>
              <a:rPr lang="pt-BR" sz="2000" dirty="0">
                <a:hlinkClick r:id="rId2"/>
              </a:rPr>
              <a:t>http://</a:t>
            </a:r>
            <a:r>
              <a:rPr lang="pt-BR" sz="2000" dirty="0" smtClean="0">
                <a:hlinkClick r:id="rId2"/>
              </a:rPr>
              <a:t>universidade.totvs.com/portal/p/10099/home</a:t>
            </a:r>
            <a:endParaRPr lang="pt-BR" sz="2000" dirty="0" smtClean="0"/>
          </a:p>
          <a:p>
            <a:pPr marL="0" indent="0">
              <a:buNone/>
            </a:pPr>
            <a:endParaRPr lang="pt-BR" sz="2000" dirty="0" smtClean="0"/>
          </a:p>
          <a:p>
            <a:pPr marL="342900" indent="-342900"/>
            <a:r>
              <a:rPr lang="pt-BR" sz="2000" dirty="0" smtClean="0"/>
              <a:t>TDN - FAQS</a:t>
            </a:r>
          </a:p>
          <a:p>
            <a:pPr marL="342900" indent="-342900"/>
            <a:r>
              <a:rPr lang="pt-BR" sz="2000" dirty="0">
                <a:hlinkClick r:id="rId3"/>
              </a:rPr>
              <a:t>http://tdn.totvs.com/display/PROT/FAQs+-+</a:t>
            </a:r>
            <a:r>
              <a:rPr lang="pt-BR" sz="2000" dirty="0" smtClean="0">
                <a:hlinkClick r:id="rId3"/>
              </a:rPr>
              <a:t>Faturamento</a:t>
            </a:r>
            <a:endParaRPr lang="pt-BR" sz="2000" dirty="0" smtClean="0"/>
          </a:p>
          <a:p>
            <a:pPr marL="342900" indent="-342900"/>
            <a:endParaRPr lang="pt-BR" sz="2000" dirty="0" smtClean="0"/>
          </a:p>
          <a:p>
            <a:pPr marL="342900" indent="-342900"/>
            <a:r>
              <a:rPr lang="pt-BR" sz="2000" dirty="0" smtClean="0"/>
              <a:t>TDN – Documento Referência</a:t>
            </a:r>
          </a:p>
          <a:p>
            <a:pPr marL="342900" indent="-342900"/>
            <a:r>
              <a:rPr lang="pt-BR" sz="2000" dirty="0">
                <a:hlinkClick r:id="rId4"/>
              </a:rPr>
              <a:t>http://tdn.totvs.com/display/PROT/Faturamento+-+Protheus+12</a:t>
            </a:r>
            <a:endParaRPr lang="pt-BR" sz="2000" dirty="0"/>
          </a:p>
          <a:p>
            <a:pPr marL="342900" indent="-342900"/>
            <a:endParaRPr lang="pt-BR" sz="2000" dirty="0" smtClean="0"/>
          </a:p>
          <a:p>
            <a:pPr marL="342900" indent="-342900"/>
            <a:r>
              <a:rPr lang="pt-BR" sz="2000" dirty="0" smtClean="0"/>
              <a:t>Help </a:t>
            </a:r>
            <a:r>
              <a:rPr lang="pt-BR" sz="2000" dirty="0" err="1" smtClean="0"/>
              <a:t>on</a:t>
            </a:r>
            <a:r>
              <a:rPr lang="pt-BR" sz="2000" dirty="0" smtClean="0"/>
              <a:t> </a:t>
            </a:r>
            <a:r>
              <a:rPr lang="pt-BR" sz="2000" dirty="0" err="1" smtClean="0"/>
              <a:t>line</a:t>
            </a:r>
            <a:r>
              <a:rPr lang="pt-BR" sz="2000" dirty="0" smtClean="0"/>
              <a:t>:</a:t>
            </a:r>
          </a:p>
          <a:p>
            <a:pPr marL="342900" indent="-342900"/>
            <a:r>
              <a:rPr lang="pt-BR" sz="2000" dirty="0">
                <a:hlinkClick r:id="rId5"/>
              </a:rPr>
              <a:t>http://</a:t>
            </a:r>
            <a:r>
              <a:rPr lang="pt-BR" sz="2000" dirty="0" smtClean="0">
                <a:hlinkClick r:id="rId5"/>
              </a:rPr>
              <a:t>interno.totvs.com/mktfiles/tdiportais/helponlineprotheus/p12/portuguese/sigafat.htm</a:t>
            </a:r>
            <a:endParaRPr lang="pt-BR" sz="2000" dirty="0" smtClean="0"/>
          </a:p>
          <a:p>
            <a:pPr marL="342900" indent="-342900"/>
            <a:endParaRPr lang="pt-BR" sz="2000" dirty="0" smtClean="0"/>
          </a:p>
          <a:p>
            <a:pPr marL="342900" indent="-342900"/>
            <a:r>
              <a:rPr lang="pt-BR" sz="2000" dirty="0" smtClean="0"/>
              <a:t>Central de Atendimento</a:t>
            </a:r>
          </a:p>
          <a:p>
            <a:pPr marL="342900" indent="-342900"/>
            <a:r>
              <a:rPr lang="pt-BR" sz="2000" dirty="0">
                <a:hlinkClick r:id="rId6"/>
              </a:rPr>
              <a:t>https://</a:t>
            </a:r>
            <a:r>
              <a:rPr lang="pt-BR" sz="2000" dirty="0" smtClean="0">
                <a:hlinkClick r:id="rId6"/>
              </a:rPr>
              <a:t>centraldeatendimento.totvs.com/hc/pt-br/sections/115000440028-Servi%C3%A7os-Faturamento</a:t>
            </a:r>
            <a:endParaRPr lang="pt-BR" sz="2000" dirty="0" smtClean="0"/>
          </a:p>
          <a:p>
            <a:pPr marL="342900" indent="-342900"/>
            <a:endParaRPr lang="pt-BR" sz="2000" dirty="0" smtClean="0"/>
          </a:p>
          <a:p>
            <a:pPr marL="342900" indent="-342900"/>
            <a:endParaRPr lang="pt-BR" sz="2400" dirty="0" smtClean="0"/>
          </a:p>
          <a:p>
            <a:pPr marL="355600" indent="-355600" algn="just"/>
            <a:endParaRPr lang="pt-BR" sz="2600" dirty="0" smtClean="0"/>
          </a:p>
        </p:txBody>
      </p:sp>
    </p:spTree>
    <p:extLst>
      <p:ext uri="{BB962C8B-B14F-4D97-AF65-F5344CB8AC3E}">
        <p14:creationId xmlns:p14="http://schemas.microsoft.com/office/powerpoint/2010/main" val="77181640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1"/>
          <p:cNvSpPr>
            <a:spLocks noGrp="1"/>
          </p:cNvSpPr>
          <p:nvPr>
            <p:ph type="body" sz="quarter" idx="12"/>
          </p:nvPr>
        </p:nvSpPr>
        <p:spPr>
          <a:xfrm>
            <a:off x="1347736" y="416633"/>
            <a:ext cx="13133814" cy="465144"/>
          </a:xfrm>
          <a:prstGeom prst="rect">
            <a:avLst/>
          </a:prstGeom>
        </p:spPr>
        <p:txBody>
          <a:bodyPr/>
          <a:lstStyle/>
          <a:p>
            <a:pPr lvl="0"/>
            <a:r>
              <a:rPr lang="pt-BR" dirty="0" smtClean="0"/>
              <a:t>Finalidade do Faturamento</a:t>
            </a:r>
          </a:p>
          <a:p>
            <a:pPr lvl="0"/>
            <a:endParaRPr lang="pt-BR" dirty="0" smtClean="0"/>
          </a:p>
          <a:p>
            <a:pPr marL="457200" lvl="1" indent="0">
              <a:buNone/>
            </a:pPr>
            <a:endParaRPr lang="en-US" dirty="0"/>
          </a:p>
        </p:txBody>
      </p:sp>
      <p:sp>
        <p:nvSpPr>
          <p:cNvPr id="2" name="Fluxograma: Vários documentos 1"/>
          <p:cNvSpPr/>
          <p:nvPr/>
        </p:nvSpPr>
        <p:spPr>
          <a:xfrm>
            <a:off x="281249" y="3615758"/>
            <a:ext cx="2515807" cy="146616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e controlar pedidos de vendas</a:t>
            </a:r>
            <a:endParaRPr lang="pt-BR" sz="2000" dirty="0"/>
          </a:p>
        </p:txBody>
      </p:sp>
      <p:sp>
        <p:nvSpPr>
          <p:cNvPr id="7" name="Fluxograma: Vários documentos 6"/>
          <p:cNvSpPr/>
          <p:nvPr/>
        </p:nvSpPr>
        <p:spPr>
          <a:xfrm>
            <a:off x="3377207" y="2584174"/>
            <a:ext cx="2371381" cy="1485183"/>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risco Financeiro (análise de crédito)</a:t>
            </a:r>
            <a:endParaRPr lang="pt-BR" sz="1800" dirty="0"/>
          </a:p>
        </p:txBody>
      </p:sp>
      <p:sp>
        <p:nvSpPr>
          <p:cNvPr id="8" name="Fluxograma: Vários documentos 7"/>
          <p:cNvSpPr/>
          <p:nvPr/>
        </p:nvSpPr>
        <p:spPr>
          <a:xfrm>
            <a:off x="3377207" y="4437241"/>
            <a:ext cx="2371381" cy="163465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Avaliar Disponibilidade de Estoque</a:t>
            </a:r>
          </a:p>
          <a:p>
            <a:pPr algn="ctr"/>
            <a:endParaRPr lang="pt-BR" sz="1800" dirty="0"/>
          </a:p>
        </p:txBody>
      </p:sp>
      <p:sp>
        <p:nvSpPr>
          <p:cNvPr id="10" name="Fluxograma: Vários documentos 9"/>
          <p:cNvSpPr/>
          <p:nvPr/>
        </p:nvSpPr>
        <p:spPr>
          <a:xfrm>
            <a:off x="6133052" y="3447463"/>
            <a:ext cx="2674299" cy="1478677"/>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Emitir a Nota Fiscal de Saída</a:t>
            </a:r>
            <a:endParaRPr lang="pt-BR" sz="2000" dirty="0"/>
          </a:p>
        </p:txBody>
      </p:sp>
      <p:sp>
        <p:nvSpPr>
          <p:cNvPr id="11" name="Fluxograma: Vários documentos 10"/>
          <p:cNvSpPr/>
          <p:nvPr/>
        </p:nvSpPr>
        <p:spPr>
          <a:xfrm>
            <a:off x="9539216" y="694662"/>
            <a:ext cx="2683784" cy="1463324"/>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Calcular impostos sobre saída de materiais (vendas e serviços)</a:t>
            </a:r>
            <a:endParaRPr lang="pt-BR" sz="1800" dirty="0"/>
          </a:p>
        </p:txBody>
      </p:sp>
      <p:sp>
        <p:nvSpPr>
          <p:cNvPr id="12" name="Fluxograma: Vários documentos 11"/>
          <p:cNvSpPr/>
          <p:nvPr/>
        </p:nvSpPr>
        <p:spPr>
          <a:xfrm>
            <a:off x="9539216" y="5516241"/>
            <a:ext cx="2777720" cy="131530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contábil (lançamento padrão)</a:t>
            </a:r>
            <a:endParaRPr lang="pt-BR" sz="1800" dirty="0"/>
          </a:p>
        </p:txBody>
      </p:sp>
      <p:sp>
        <p:nvSpPr>
          <p:cNvPr id="13" name="Fluxograma: Vários documentos 12"/>
          <p:cNvSpPr/>
          <p:nvPr/>
        </p:nvSpPr>
        <p:spPr>
          <a:xfrm>
            <a:off x="9602211" y="4021730"/>
            <a:ext cx="2651731" cy="127792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Integrar com o módulo financeiro (geração de títulos a receber)</a:t>
            </a:r>
            <a:endParaRPr lang="pt-BR" sz="1800" dirty="0"/>
          </a:p>
        </p:txBody>
      </p:sp>
      <p:sp>
        <p:nvSpPr>
          <p:cNvPr id="14" name="Fluxograma: Vários documentos 13"/>
          <p:cNvSpPr/>
          <p:nvPr/>
        </p:nvSpPr>
        <p:spPr>
          <a:xfrm>
            <a:off x="9508599" y="7098507"/>
            <a:ext cx="2693268" cy="1492315"/>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t>Baixa de Estoque após faturamento</a:t>
            </a:r>
            <a:endParaRPr lang="pt-BR" sz="2000" dirty="0"/>
          </a:p>
        </p:txBody>
      </p:sp>
      <p:sp>
        <p:nvSpPr>
          <p:cNvPr id="15" name="Fluxograma: Vários documentos 14"/>
          <p:cNvSpPr/>
          <p:nvPr/>
        </p:nvSpPr>
        <p:spPr>
          <a:xfrm>
            <a:off x="9518083" y="2451670"/>
            <a:ext cx="2683784" cy="126827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t>Cálculo e manutenção de comissão de venda</a:t>
            </a:r>
            <a:endParaRPr lang="pt-BR" sz="1800" dirty="0"/>
          </a:p>
        </p:txBody>
      </p:sp>
      <p:sp>
        <p:nvSpPr>
          <p:cNvPr id="17" name="Fluxograma: Vários documentos 16"/>
          <p:cNvSpPr/>
          <p:nvPr/>
        </p:nvSpPr>
        <p:spPr>
          <a:xfrm>
            <a:off x="13048802" y="3486599"/>
            <a:ext cx="2463130" cy="1497529"/>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err="1" smtClean="0"/>
              <a:t>Nfe</a:t>
            </a:r>
            <a:r>
              <a:rPr lang="pt-BR" sz="2000" dirty="0" smtClean="0"/>
              <a:t> </a:t>
            </a:r>
            <a:r>
              <a:rPr lang="pt-BR" sz="2000" dirty="0" err="1" smtClean="0"/>
              <a:t>Sefaz</a:t>
            </a:r>
            <a:endParaRPr lang="pt-BR" sz="2000" dirty="0" smtClean="0"/>
          </a:p>
          <a:p>
            <a:pPr algn="ctr"/>
            <a:r>
              <a:rPr lang="pt-BR" sz="2000" dirty="0" smtClean="0"/>
              <a:t>(transmissão da nota)</a:t>
            </a:r>
            <a:endParaRPr lang="pt-BR" sz="2000" dirty="0"/>
          </a:p>
        </p:txBody>
      </p:sp>
      <p:sp>
        <p:nvSpPr>
          <p:cNvPr id="26" name="Seta para a direita 25"/>
          <p:cNvSpPr/>
          <p:nvPr/>
        </p:nvSpPr>
        <p:spPr>
          <a:xfrm rot="1603672">
            <a:off x="2846546" y="4634789"/>
            <a:ext cx="372022" cy="30845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Seta para a direita 26"/>
          <p:cNvSpPr/>
          <p:nvPr/>
        </p:nvSpPr>
        <p:spPr>
          <a:xfrm rot="20316951">
            <a:off x="2837177" y="3673588"/>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a direita 29"/>
          <p:cNvSpPr/>
          <p:nvPr/>
        </p:nvSpPr>
        <p:spPr>
          <a:xfrm>
            <a:off x="5665273" y="4028171"/>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Seta para a direita 30"/>
          <p:cNvSpPr/>
          <p:nvPr/>
        </p:nvSpPr>
        <p:spPr>
          <a:xfrm>
            <a:off x="9001269" y="4013377"/>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Seta para a direita 31"/>
          <p:cNvSpPr/>
          <p:nvPr/>
        </p:nvSpPr>
        <p:spPr>
          <a:xfrm>
            <a:off x="12342154" y="4146930"/>
            <a:ext cx="372022" cy="29031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56104474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2"/>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1000"/>
                                        <p:tgtEl>
                                          <p:spTgt spid="17"/>
                                        </p:tgtEl>
                                      </p:cBhvr>
                                    </p:animEffect>
                                    <p:anim calcmode="lin" valueType="num">
                                      <p:cBhvr>
                                        <p:cTn id="90" dur="1000" fill="hold"/>
                                        <p:tgtEl>
                                          <p:spTgt spid="17"/>
                                        </p:tgtEl>
                                        <p:attrNameLst>
                                          <p:attrName>ppt_x</p:attrName>
                                        </p:attrNameLst>
                                      </p:cBhvr>
                                      <p:tavLst>
                                        <p:tav tm="0">
                                          <p:val>
                                            <p:strVal val="#ppt_x"/>
                                          </p:val>
                                        </p:tav>
                                        <p:tav tm="100000">
                                          <p:val>
                                            <p:strVal val="#ppt_x"/>
                                          </p:val>
                                        </p:tav>
                                      </p:tavLst>
                                    </p:anim>
                                    <p:anim calcmode="lin" valueType="num">
                                      <p:cBhvr>
                                        <p:cTn id="9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10" grpId="0" animBg="1"/>
      <p:bldP spid="11" grpId="0" animBg="1"/>
      <p:bldP spid="12" grpId="0" animBg="1"/>
      <p:bldP spid="13" grpId="0" animBg="1"/>
      <p:bldP spid="14" grpId="0" animBg="1"/>
      <p:bldP spid="15" grpId="0" animBg="1"/>
      <p:bldP spid="17" grpId="0" animBg="1"/>
      <p:bldP spid="26" grpId="0" animBg="1"/>
      <p:bldP spid="27" grpId="0" animBg="1"/>
      <p:bldP spid="30" grpId="0" animBg="1"/>
      <p:bldP spid="31" grpId="0" animBg="1"/>
      <p:bldP spid="3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xmlns="" id="{D328D333-DA36-6341-B6AF-54B697148C64}"/>
              </a:ext>
            </a:extLst>
          </p:cNvPr>
          <p:cNvSpPr>
            <a:spLocks noGrp="1"/>
          </p:cNvSpPr>
          <p:nvPr>
            <p:ph type="body" sz="quarter" idx="11"/>
          </p:nvPr>
        </p:nvSpPr>
        <p:spPr/>
        <p:txBody>
          <a:bodyPr/>
          <a:lstStyle/>
          <a:p>
            <a:endParaRPr lang="pt-BR" dirty="0"/>
          </a:p>
        </p:txBody>
      </p:sp>
      <p:sp>
        <p:nvSpPr>
          <p:cNvPr id="13" name="Text Placeholder 12">
            <a:extLst>
              <a:ext uri="{FF2B5EF4-FFF2-40B4-BE49-F238E27FC236}">
                <a16:creationId xmlns:a16="http://schemas.microsoft.com/office/drawing/2014/main" xmlns="" id="{67FB982E-0412-A040-B5C6-5D6F17F7E9D8}"/>
              </a:ext>
            </a:extLst>
          </p:cNvPr>
          <p:cNvSpPr>
            <a:spLocks noGrp="1"/>
          </p:cNvSpPr>
          <p:nvPr>
            <p:ph type="body" sz="quarter" idx="12"/>
          </p:nvPr>
        </p:nvSpPr>
        <p:spPr/>
        <p:txBody>
          <a:bodyPr/>
          <a:lstStyle/>
          <a:p>
            <a:r>
              <a:rPr lang="pt-BR" dirty="0" smtClean="0"/>
              <a:t>Suporte  Plataforma BackOffice e RH</a:t>
            </a:r>
            <a:endParaRPr lang="pt-BR" dirty="0"/>
          </a:p>
        </p:txBody>
      </p:sp>
      <p:sp>
        <p:nvSpPr>
          <p:cNvPr id="14" name="Text Placeholder 13">
            <a:extLst>
              <a:ext uri="{FF2B5EF4-FFF2-40B4-BE49-F238E27FC236}">
                <a16:creationId xmlns:a16="http://schemas.microsoft.com/office/drawing/2014/main" xmlns="" id="{4EEDD371-E8C9-6640-BD89-FAA8146AB7B3}"/>
              </a:ext>
            </a:extLst>
          </p:cNvPr>
          <p:cNvSpPr>
            <a:spLocks noGrp="1"/>
          </p:cNvSpPr>
          <p:nvPr>
            <p:ph type="body" sz="quarter" idx="13"/>
          </p:nvPr>
        </p:nvSpPr>
        <p:spPr/>
        <p:txBody>
          <a:bodyPr/>
          <a:lstStyle/>
          <a:p>
            <a:r>
              <a:rPr lang="pt-BR" dirty="0" smtClean="0"/>
              <a:t>Fernanda Santos</a:t>
            </a:r>
          </a:p>
          <a:p>
            <a:r>
              <a:rPr lang="pt-BR" dirty="0" smtClean="0"/>
              <a:t>Suporte Técnico</a:t>
            </a:r>
          </a:p>
          <a:p>
            <a:r>
              <a:rPr lang="pt-BR" dirty="0" smtClean="0">
                <a:hlinkClick r:id="rId2"/>
              </a:rPr>
              <a:t>fernanda.santos@totvs.com.br</a:t>
            </a:r>
            <a:endParaRPr lang="pt-BR" dirty="0" smtClean="0"/>
          </a:p>
          <a:p>
            <a:endParaRPr lang="pt-BR" dirty="0"/>
          </a:p>
        </p:txBody>
      </p:sp>
      <p:sp>
        <p:nvSpPr>
          <p:cNvPr id="17" name="Text Placeholder 16">
            <a:extLst>
              <a:ext uri="{FF2B5EF4-FFF2-40B4-BE49-F238E27FC236}">
                <a16:creationId xmlns:a16="http://schemas.microsoft.com/office/drawing/2014/main" xmlns="" id="{6A86D183-8A71-BC4A-B79C-0999B9EB7C2E}"/>
              </a:ext>
            </a:extLst>
          </p:cNvPr>
          <p:cNvSpPr>
            <a:spLocks noGrp="1"/>
          </p:cNvSpPr>
          <p:nvPr>
            <p:ph type="body" sz="quarter" idx="16"/>
          </p:nvPr>
        </p:nvSpPr>
        <p:spPr/>
        <p:txBody>
          <a:bodyPr/>
          <a:lstStyle/>
          <a:p>
            <a:endParaRPr lang="pt-BR" dirty="0"/>
          </a:p>
        </p:txBody>
      </p:sp>
      <p:sp>
        <p:nvSpPr>
          <p:cNvPr id="18" name="Text Placeholder 17">
            <a:extLst>
              <a:ext uri="{FF2B5EF4-FFF2-40B4-BE49-F238E27FC236}">
                <a16:creationId xmlns:a16="http://schemas.microsoft.com/office/drawing/2014/main" xmlns="" id="{DE85BB25-AA71-1344-8CA4-CAC3AA3498BE}"/>
              </a:ext>
            </a:extLst>
          </p:cNvPr>
          <p:cNvSpPr>
            <a:spLocks noGrp="1"/>
          </p:cNvSpPr>
          <p:nvPr>
            <p:ph type="body" sz="quarter" idx="17"/>
          </p:nvPr>
        </p:nvSpPr>
        <p:spPr/>
        <p:txBody>
          <a:bodyPr/>
          <a:lstStyle/>
          <a:p>
            <a:endParaRPr lang="pt-BR" dirty="0"/>
          </a:p>
        </p:txBody>
      </p:sp>
      <p:sp>
        <p:nvSpPr>
          <p:cNvPr id="19" name="Text Placeholder 18">
            <a:extLst>
              <a:ext uri="{FF2B5EF4-FFF2-40B4-BE49-F238E27FC236}">
                <a16:creationId xmlns:a16="http://schemas.microsoft.com/office/drawing/2014/main" xmlns="" id="{21E7AFFB-7193-0B41-8A94-44A8565A99CA}"/>
              </a:ext>
            </a:extLst>
          </p:cNvPr>
          <p:cNvSpPr>
            <a:spLocks noGrp="1"/>
          </p:cNvSpPr>
          <p:nvPr>
            <p:ph type="body" sz="quarter" idx="19"/>
          </p:nvPr>
        </p:nvSpPr>
        <p:spPr/>
        <p:txBody>
          <a:bodyPr/>
          <a:lstStyle/>
          <a:p>
            <a:endParaRPr lang="pt-BR" dirty="0"/>
          </a:p>
        </p:txBody>
      </p:sp>
      <p:sp>
        <p:nvSpPr>
          <p:cNvPr id="20" name="Text Placeholder 19">
            <a:extLst>
              <a:ext uri="{FF2B5EF4-FFF2-40B4-BE49-F238E27FC236}">
                <a16:creationId xmlns:a16="http://schemas.microsoft.com/office/drawing/2014/main" xmlns="" id="{0877141D-1EE8-D145-9B3A-8997020D8FBF}"/>
              </a:ext>
            </a:extLst>
          </p:cNvPr>
          <p:cNvSpPr>
            <a:spLocks noGrp="1"/>
          </p:cNvSpPr>
          <p:nvPr>
            <p:ph type="body" sz="quarter" idx="20"/>
          </p:nvPr>
        </p:nvSpPr>
        <p:spPr/>
        <p:txBody>
          <a:bodyPr/>
          <a:lstStyle/>
          <a:p>
            <a:endParaRPr lang="pt-BR" dirty="0"/>
          </a:p>
        </p:txBody>
      </p:sp>
    </p:spTree>
    <p:extLst>
      <p:ext uri="{BB962C8B-B14F-4D97-AF65-F5344CB8AC3E}">
        <p14:creationId xmlns:p14="http://schemas.microsoft.com/office/powerpoint/2010/main" val="129112030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51267F49-8599-8242-B3DE-EAA77A64F579}"/>
              </a:ext>
            </a:extLst>
          </p:cNvPr>
          <p:cNvSpPr>
            <a:spLocks noGrp="1"/>
          </p:cNvSpPr>
          <p:nvPr>
            <p:ph type="body" sz="quarter" idx="10"/>
          </p:nvPr>
        </p:nvSpPr>
        <p:spPr>
          <a:xfrm>
            <a:off x="568873" y="2894025"/>
            <a:ext cx="7189390" cy="2117812"/>
          </a:xfrm>
        </p:spPr>
        <p:txBody>
          <a:bodyPr/>
          <a:lstStyle/>
          <a:p>
            <a:r>
              <a:rPr lang="pt-BR" sz="7000" dirty="0" smtClean="0"/>
              <a:t>Cadastros Principais e Secundários</a:t>
            </a:r>
          </a:p>
        </p:txBody>
      </p:sp>
      <p:sp>
        <p:nvSpPr>
          <p:cNvPr id="3" name="Text Placeholder 2">
            <a:extLst>
              <a:ext uri="{FF2B5EF4-FFF2-40B4-BE49-F238E27FC236}">
                <a16:creationId xmlns="" xmlns:a16="http://schemas.microsoft.com/office/drawing/2014/main" id="{511A3C1C-A860-514A-88B6-FFD195DC60DD}"/>
              </a:ext>
            </a:extLst>
          </p:cNvPr>
          <p:cNvSpPr>
            <a:spLocks noGrp="1"/>
          </p:cNvSpPr>
          <p:nvPr>
            <p:ph type="body" sz="quarter" idx="13"/>
          </p:nvPr>
        </p:nvSpPr>
        <p:spPr>
          <a:xfrm>
            <a:off x="659087" y="1604085"/>
            <a:ext cx="6146929" cy="1173209"/>
          </a:xfrm>
        </p:spPr>
        <p:txBody>
          <a:bodyPr/>
          <a:lstStyle/>
          <a:p>
            <a:endParaRPr lang="pt-BR" dirty="0"/>
          </a:p>
        </p:txBody>
      </p:sp>
    </p:spTree>
    <p:extLst>
      <p:ext uri="{BB962C8B-B14F-4D97-AF65-F5344CB8AC3E}">
        <p14:creationId xmlns:p14="http://schemas.microsoft.com/office/powerpoint/2010/main" val="120347160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984139" y="1459989"/>
            <a:ext cx="1456421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8" name="Fluxograma: Processo alternativo 7"/>
          <p:cNvSpPr/>
          <p:nvPr/>
        </p:nvSpPr>
        <p:spPr>
          <a:xfrm>
            <a:off x="5967825" y="753037"/>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Principais Cadastros</a:t>
            </a:r>
            <a:endParaRPr lang="pt-BR" b="1" dirty="0"/>
          </a:p>
        </p:txBody>
      </p:sp>
      <p:sp>
        <p:nvSpPr>
          <p:cNvPr id="14" name="Seta para a esquerda 13">
            <a:hlinkClick r:id="rId2" action="ppaction://hlinksldjump" tooltip="Cadastros Secundários"/>
          </p:cNvPr>
          <p:cNvSpPr/>
          <p:nvPr/>
        </p:nvSpPr>
        <p:spPr>
          <a:xfrm rot="10800000">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5" name="Fluxograma: Processo alternativo 14"/>
          <p:cNvSpPr/>
          <p:nvPr/>
        </p:nvSpPr>
        <p:spPr>
          <a:xfrm>
            <a:off x="6069956" y="4525825"/>
            <a:ext cx="4420705" cy="71778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Cadastros Secundários</a:t>
            </a:r>
            <a:endParaRPr lang="pt-BR" b="1" dirty="0"/>
          </a:p>
        </p:txBody>
      </p:sp>
      <p:grpSp>
        <p:nvGrpSpPr>
          <p:cNvPr id="6" name="Grupo 5"/>
          <p:cNvGrpSpPr/>
          <p:nvPr/>
        </p:nvGrpSpPr>
        <p:grpSpPr>
          <a:xfrm>
            <a:off x="2892909" y="2034703"/>
            <a:ext cx="1985739" cy="1904302"/>
            <a:chOff x="2877415" y="2230224"/>
            <a:chExt cx="1985739" cy="2006461"/>
          </a:xfrm>
        </p:grpSpPr>
        <p:pic>
          <p:nvPicPr>
            <p:cNvPr id="1026" name="Picture 2" descr="Imagem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415" y="2230224"/>
              <a:ext cx="1985739" cy="2006461"/>
            </a:xfrm>
            <a:prstGeom prst="rect">
              <a:avLst/>
            </a:prstGeom>
            <a:noFill/>
            <a:extLst>
              <a:ext uri="{909E8E84-426E-40DD-AFC4-6F175D3DCCD1}">
                <a14:hiddenFill xmlns:a14="http://schemas.microsoft.com/office/drawing/2010/main">
                  <a:solidFill>
                    <a:srgbClr val="FFFFFF"/>
                  </a:solidFill>
                </a14:hiddenFill>
              </a:ext>
            </a:extLst>
          </p:spPr>
        </p:pic>
        <p:sp>
          <p:nvSpPr>
            <p:cNvPr id="2" name="Retângulo 1"/>
            <p:cNvSpPr/>
            <p:nvPr/>
          </p:nvSpPr>
          <p:spPr>
            <a:xfrm>
              <a:off x="3264990" y="3676511"/>
              <a:ext cx="1210588"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4" action="ppaction://hlinksldjump"/>
                </a:rPr>
                <a:t>Cliente</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7" name="Grupo 6"/>
          <p:cNvGrpSpPr/>
          <p:nvPr/>
        </p:nvGrpSpPr>
        <p:grpSpPr>
          <a:xfrm>
            <a:off x="6150114" y="2286478"/>
            <a:ext cx="2095500" cy="1601324"/>
            <a:chOff x="5671193" y="2413626"/>
            <a:chExt cx="2095500" cy="1601324"/>
          </a:xfrm>
        </p:grpSpPr>
        <p:pic>
          <p:nvPicPr>
            <p:cNvPr id="1028" name="Picture 4" descr="Imagem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1193" y="2413626"/>
              <a:ext cx="2095500" cy="1601323"/>
            </a:xfrm>
            <a:prstGeom prst="rect">
              <a:avLst/>
            </a:prstGeom>
            <a:noFill/>
            <a:extLst>
              <a:ext uri="{909E8E84-426E-40DD-AFC4-6F175D3DCCD1}">
                <a14:hiddenFill xmlns:a14="http://schemas.microsoft.com/office/drawing/2010/main">
                  <a:solidFill>
                    <a:srgbClr val="FFFFFF"/>
                  </a:solidFill>
                </a14:hiddenFill>
              </a:ext>
            </a:extLst>
          </p:spPr>
        </p:pic>
        <p:sp>
          <p:nvSpPr>
            <p:cNvPr id="19" name="Retângulo 18">
              <a:hlinkClick r:id="rId6" action="ppaction://hlinksldjump"/>
            </p:cNvPr>
            <p:cNvSpPr/>
            <p:nvPr/>
          </p:nvSpPr>
          <p:spPr>
            <a:xfrm>
              <a:off x="6096895" y="3553285"/>
              <a:ext cx="1362874"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Produto</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0" name="Grupo 19"/>
          <p:cNvGrpSpPr/>
          <p:nvPr/>
        </p:nvGrpSpPr>
        <p:grpSpPr>
          <a:xfrm>
            <a:off x="9331056" y="2504104"/>
            <a:ext cx="1219200" cy="1341407"/>
            <a:chOff x="9315924" y="2421764"/>
            <a:chExt cx="1219200" cy="1341407"/>
          </a:xfrm>
        </p:grpSpPr>
        <p:pic>
          <p:nvPicPr>
            <p:cNvPr id="1030" name="Picture 6" descr="Imagem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15924" y="2421764"/>
              <a:ext cx="1219200" cy="1301869"/>
            </a:xfrm>
            <a:prstGeom prst="rect">
              <a:avLst/>
            </a:prstGeom>
            <a:noFill/>
            <a:extLst>
              <a:ext uri="{909E8E84-426E-40DD-AFC4-6F175D3DCCD1}">
                <a14:hiddenFill xmlns:a14="http://schemas.microsoft.com/office/drawing/2010/main">
                  <a:solidFill>
                    <a:srgbClr val="FFFFFF"/>
                  </a:solidFill>
                </a14:hiddenFill>
              </a:ext>
            </a:extLst>
          </p:spPr>
        </p:pic>
        <p:sp>
          <p:nvSpPr>
            <p:cNvPr id="10" name="Retângulo 9"/>
            <p:cNvSpPr/>
            <p:nvPr/>
          </p:nvSpPr>
          <p:spPr>
            <a:xfrm>
              <a:off x="9508540" y="3301506"/>
              <a:ext cx="782587" cy="461665"/>
            </a:xfrm>
            <a:prstGeom prst="rect">
              <a:avLst/>
            </a:prstGeom>
            <a:noFill/>
          </p:spPr>
          <p:txBody>
            <a:bodyPr wrap="none" lIns="91440" tIns="45720" rIns="91440" bIns="45720">
              <a:spAutoFit/>
            </a:bodyPr>
            <a:lstStyle/>
            <a:p>
              <a:pPr algn="ctr"/>
              <a:r>
                <a:rPr lang="pt-BR" sz="2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hlinkClick r:id="rId8" action="ppaction://hlinksldjump"/>
                </a:rPr>
                <a:t>TES</a:t>
              </a:r>
              <a:endParaRPr lang="pt-BR" sz="2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pSp>
      <p:grpSp>
        <p:nvGrpSpPr>
          <p:cNvPr id="22" name="Grupo 21"/>
          <p:cNvGrpSpPr/>
          <p:nvPr/>
        </p:nvGrpSpPr>
        <p:grpSpPr>
          <a:xfrm>
            <a:off x="11635698" y="2381465"/>
            <a:ext cx="2114681" cy="1547146"/>
            <a:chOff x="11392947" y="2270705"/>
            <a:chExt cx="2114681" cy="1547146"/>
          </a:xfrm>
        </p:grpSpPr>
        <p:pic>
          <p:nvPicPr>
            <p:cNvPr id="1032" name="Picture 8" descr="Imagem relaciona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00179" y="2270705"/>
              <a:ext cx="1300216" cy="1300216"/>
            </a:xfrm>
            <a:prstGeom prst="rect">
              <a:avLst/>
            </a:prstGeom>
            <a:noFill/>
            <a:extLst>
              <a:ext uri="{909E8E84-426E-40DD-AFC4-6F175D3DCCD1}">
                <a14:hiddenFill xmlns:a14="http://schemas.microsoft.com/office/drawing/2010/main">
                  <a:solidFill>
                    <a:srgbClr val="FFFFFF"/>
                  </a:solidFill>
                </a14:hiddenFill>
              </a:ext>
            </a:extLst>
          </p:spPr>
        </p:pic>
        <p:sp>
          <p:nvSpPr>
            <p:cNvPr id="21" name="Retângulo 20">
              <a:hlinkClick r:id="rId10" action="ppaction://hlinksldjump"/>
            </p:cNvPr>
            <p:cNvSpPr/>
            <p:nvPr/>
          </p:nvSpPr>
          <p:spPr>
            <a:xfrm>
              <a:off x="11392947" y="2986854"/>
              <a:ext cx="2114681"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Condição de </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Pagamento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5" name="Grupo 24"/>
          <p:cNvGrpSpPr/>
          <p:nvPr/>
        </p:nvGrpSpPr>
        <p:grpSpPr>
          <a:xfrm>
            <a:off x="3430244" y="5966725"/>
            <a:ext cx="1844122" cy="1533347"/>
            <a:chOff x="3647626" y="5562626"/>
            <a:chExt cx="2020334" cy="1561029"/>
          </a:xfrm>
        </p:grpSpPr>
        <p:pic>
          <p:nvPicPr>
            <p:cNvPr id="1034" name="Picture 10" descr="Imagem relacionad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25244" y="5562626"/>
              <a:ext cx="1665098" cy="1561029"/>
            </a:xfrm>
            <a:prstGeom prst="rect">
              <a:avLst/>
            </a:prstGeom>
            <a:noFill/>
            <a:extLst>
              <a:ext uri="{909E8E84-426E-40DD-AFC4-6F175D3DCCD1}">
                <a14:hiddenFill xmlns:a14="http://schemas.microsoft.com/office/drawing/2010/main">
                  <a:solidFill>
                    <a:srgbClr val="FFFFFF"/>
                  </a:solidFill>
                </a14:hiddenFill>
              </a:ext>
            </a:extLst>
          </p:spPr>
        </p:pic>
        <p:sp>
          <p:nvSpPr>
            <p:cNvPr id="24" name="Retângulo 23">
              <a:hlinkClick r:id="rId12" action="ppaction://hlinksldjump"/>
            </p:cNvPr>
            <p:cNvSpPr/>
            <p:nvPr/>
          </p:nvSpPr>
          <p:spPr>
            <a:xfrm>
              <a:off x="3647626" y="6488725"/>
              <a:ext cx="2020334" cy="461665"/>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Vendedor</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grpSp>
        <p:nvGrpSpPr>
          <p:cNvPr id="27" name="Grupo 26"/>
          <p:cNvGrpSpPr/>
          <p:nvPr/>
        </p:nvGrpSpPr>
        <p:grpSpPr>
          <a:xfrm>
            <a:off x="7563009" y="5519968"/>
            <a:ext cx="2304782" cy="2154204"/>
            <a:chOff x="6619856" y="5396351"/>
            <a:chExt cx="2304782" cy="2154204"/>
          </a:xfrm>
        </p:grpSpPr>
        <p:pic>
          <p:nvPicPr>
            <p:cNvPr id="1038" name="Picture 14" descr="Imagem relacionada"/>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19856" y="5396351"/>
              <a:ext cx="2304782" cy="1737579"/>
            </a:xfrm>
            <a:prstGeom prst="rect">
              <a:avLst/>
            </a:prstGeom>
            <a:noFill/>
            <a:extLst>
              <a:ext uri="{909E8E84-426E-40DD-AFC4-6F175D3DCCD1}">
                <a14:hiddenFill xmlns:a14="http://schemas.microsoft.com/office/drawing/2010/main">
                  <a:solidFill>
                    <a:srgbClr val="FFFFFF"/>
                  </a:solidFill>
                </a14:hiddenFill>
              </a:ext>
            </a:extLst>
          </p:spPr>
        </p:pic>
        <p:sp>
          <p:nvSpPr>
            <p:cNvPr id="26" name="Retângulo 25">
              <a:hlinkClick r:id="rId14" action="ppaction://hlinksldjump"/>
            </p:cNvPr>
            <p:cNvSpPr/>
            <p:nvPr/>
          </p:nvSpPr>
          <p:spPr>
            <a:xfrm>
              <a:off x="6808992" y="6719558"/>
              <a:ext cx="2029723" cy="830997"/>
            </a:xfrm>
            <a:prstGeom prst="rect">
              <a:avLst/>
            </a:prstGeom>
          </p:spPr>
          <p:txBody>
            <a:bodyPr wrap="non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Lançamento</a:t>
              </a:r>
            </a:p>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Padronizado</a:t>
              </a:r>
            </a:p>
          </p:txBody>
        </p:sp>
      </p:grpSp>
      <p:grpSp>
        <p:nvGrpSpPr>
          <p:cNvPr id="29" name="Grupo 28"/>
          <p:cNvGrpSpPr/>
          <p:nvPr/>
        </p:nvGrpSpPr>
        <p:grpSpPr>
          <a:xfrm>
            <a:off x="11919040" y="5566236"/>
            <a:ext cx="2136130" cy="2060505"/>
            <a:chOff x="11731070" y="5319306"/>
            <a:chExt cx="2324100" cy="2307435"/>
          </a:xfrm>
        </p:grpSpPr>
        <p:pic>
          <p:nvPicPr>
            <p:cNvPr id="1044" name="Picture 20" descr="Imagem relacionada"/>
            <p:cNvPicPr>
              <a:picLocks noChangeAspect="1" noChangeArrowheads="1" noCrop="1"/>
            </p:cNvPicPr>
            <p:nvPr/>
          </p:nvPicPr>
          <p:blipFill>
            <a:blip r:embed="rId15">
              <a:extLst>
                <a:ext uri="{28A0092B-C50C-407E-A947-70E740481C1C}">
                  <a14:useLocalDpi xmlns:a14="http://schemas.microsoft.com/office/drawing/2010/main" val="0"/>
                </a:ext>
              </a:extLst>
            </a:blip>
            <a:srcRect/>
            <a:stretch>
              <a:fillRect/>
            </a:stretch>
          </p:blipFill>
          <p:spPr bwMode="auto">
            <a:xfrm>
              <a:off x="11731070" y="5319306"/>
              <a:ext cx="2324100" cy="2286001"/>
            </a:xfrm>
            <a:prstGeom prst="rect">
              <a:avLst/>
            </a:prstGeom>
            <a:noFill/>
            <a:extLst>
              <a:ext uri="{909E8E84-426E-40DD-AFC4-6F175D3DCCD1}">
                <a14:hiddenFill xmlns:a14="http://schemas.microsoft.com/office/drawing/2010/main">
                  <a:solidFill>
                    <a:srgbClr val="FFFFFF"/>
                  </a:solidFill>
                </a14:hiddenFill>
              </a:ext>
            </a:extLst>
          </p:spPr>
        </p:pic>
        <p:sp>
          <p:nvSpPr>
            <p:cNvPr id="28" name="Retângulo 27">
              <a:hlinkClick r:id="rId16" action="ppaction://hlinksldjump"/>
            </p:cNvPr>
            <p:cNvSpPr/>
            <p:nvPr/>
          </p:nvSpPr>
          <p:spPr>
            <a:xfrm>
              <a:off x="11919040" y="6795744"/>
              <a:ext cx="1948160" cy="830997"/>
            </a:xfrm>
            <a:prstGeom prst="rect">
              <a:avLst/>
            </a:prstGeom>
          </p:spPr>
          <p:txBody>
            <a:bodyPr wrap="square">
              <a:spAutoFit/>
            </a:bodyPr>
            <a:lstStyle/>
            <a:p>
              <a:pPr algn="ctr"/>
              <a:r>
                <a:rPr lang="pt-BR" sz="2400" b="1" dirty="0" smtClean="0">
                  <a:ln w="9525">
                    <a:solidFill>
                      <a:schemeClr val="bg1"/>
                    </a:solidFill>
                    <a:prstDash val="solid"/>
                  </a:ln>
                  <a:effectLst>
                    <a:outerShdw blurRad="12700" dist="38100" dir="2700000" algn="tl" rotWithShape="0">
                      <a:schemeClr val="bg1">
                        <a:lumMod val="50000"/>
                      </a:schemeClr>
                    </a:outerShdw>
                  </a:effectLst>
                </a:rPr>
                <a:t>Tabela de preço</a:t>
              </a:r>
              <a:endParaRPr lang="pt-BR" sz="2400" b="1" dirty="0">
                <a:ln w="9525">
                  <a:solidFill>
                    <a:schemeClr val="bg1"/>
                  </a:solidFill>
                  <a:prstDash val="solid"/>
                </a:ln>
                <a:effectLst>
                  <a:outerShdw blurRad="12700" dist="38100" dir="2700000" algn="tl" rotWithShape="0">
                    <a:schemeClr val="bg1">
                      <a:lumMod val="50000"/>
                    </a:schemeClr>
                  </a:outerShdw>
                </a:effectLst>
              </a:endParaRPr>
            </a:p>
          </p:txBody>
        </p:sp>
      </p:grpSp>
    </p:spTree>
    <p:extLst>
      <p:ext uri="{BB962C8B-B14F-4D97-AF65-F5344CB8AC3E}">
        <p14:creationId xmlns:p14="http://schemas.microsoft.com/office/powerpoint/2010/main" val="1940072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6" name="Text Placeholder 2"/>
          <p:cNvSpPr txBox="1">
            <a:spLocks/>
          </p:cNvSpPr>
          <p:nvPr/>
        </p:nvSpPr>
        <p:spPr>
          <a:xfrm>
            <a:off x="1939078" y="507510"/>
            <a:ext cx="5799000"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Cliente</a:t>
            </a:r>
          </a:p>
          <a:p>
            <a:endParaRPr lang="en-US" dirty="0"/>
          </a:p>
        </p:txBody>
      </p:sp>
      <p:sp>
        <p:nvSpPr>
          <p:cNvPr id="7" name="Retângulo 6"/>
          <p:cNvSpPr/>
          <p:nvPr/>
        </p:nvSpPr>
        <p:spPr>
          <a:xfrm>
            <a:off x="1203566" y="6742043"/>
            <a:ext cx="13069025" cy="1224951"/>
          </a:xfrm>
          <a:prstGeom prst="rect">
            <a:avLst/>
          </a:prstGeom>
        </p:spPr>
        <p:txBody>
          <a:bodyPr wrap="square">
            <a:spAutoFit/>
          </a:bodyPr>
          <a:lstStyle/>
          <a:p>
            <a:pPr eaLnBrk="0" hangingPunct="0">
              <a:spcBef>
                <a:spcPct val="20000"/>
              </a:spcBef>
            </a:pPr>
            <a:endParaRPr lang="pt-BR" sz="2300" dirty="0">
              <a:solidFill>
                <a:srgbClr val="4A5C61"/>
              </a:solidFill>
              <a:latin typeface="Arial Narrow"/>
              <a:ea typeface="ヒラギノ角ゴ Pro W3" pitchFamily="-107" charset="-128"/>
              <a:cs typeface="Arial Narrow"/>
            </a:endParaRPr>
          </a:p>
          <a:p>
            <a:pPr eaLnBrk="0" hangingPunct="0">
              <a:spcBef>
                <a:spcPct val="20000"/>
              </a:spcBef>
            </a:pPr>
            <a:r>
              <a:rPr lang="pt-BR" sz="2300" dirty="0" smtClean="0">
                <a:solidFill>
                  <a:srgbClr val="4A5C61"/>
                </a:solidFill>
                <a:latin typeface="Arial Narrow"/>
                <a:ea typeface="ヒラギノ角ゴ Pro W3" pitchFamily="-107" charset="-128"/>
                <a:cs typeface="Arial Narrow"/>
              </a:rPr>
              <a:t>Cliente </a:t>
            </a:r>
            <a:r>
              <a:rPr lang="pt-BR" sz="2300" dirty="0">
                <a:solidFill>
                  <a:srgbClr val="4A5C61"/>
                </a:solidFill>
                <a:latin typeface="Arial Narrow"/>
                <a:ea typeface="ヒラギノ角ゴ Pro W3" pitchFamily="-107" charset="-128"/>
                <a:cs typeface="Arial Narrow"/>
              </a:rPr>
              <a:t>é a entidade que possui necessidades de produtos e serviços a serem supridas pelas empresas. </a:t>
            </a:r>
          </a:p>
          <a:p>
            <a:endParaRPr lang="pt-BR" sz="2300" dirty="0">
              <a:solidFill>
                <a:srgbClr val="4A5C61"/>
              </a:solidFill>
              <a:latin typeface="Arial Narrow"/>
              <a:ea typeface="ヒラギノ角ゴ Pro W3" pitchFamily="-107" charset="-128"/>
              <a:cs typeface="Arial Narrow"/>
            </a:endParaRPr>
          </a:p>
        </p:txBody>
      </p:sp>
      <p:sp>
        <p:nvSpPr>
          <p:cNvPr id="8" name="Seta para a esquerda 7">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pic>
        <p:nvPicPr>
          <p:cNvPr id="11" name="Image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6193" y="1757114"/>
            <a:ext cx="8172450" cy="5162550"/>
          </a:xfrm>
          <a:prstGeom prst="rect">
            <a:avLst/>
          </a:prstGeom>
        </p:spPr>
      </p:pic>
      <p:sp>
        <p:nvSpPr>
          <p:cNvPr id="12" name="Retângulo 11"/>
          <p:cNvSpPr/>
          <p:nvPr/>
        </p:nvSpPr>
        <p:spPr>
          <a:xfrm>
            <a:off x="1203566" y="7943671"/>
            <a:ext cx="12247391" cy="830997"/>
          </a:xfrm>
          <a:prstGeom prst="rect">
            <a:avLst/>
          </a:prstGeom>
        </p:spPr>
        <p:txBody>
          <a:bodyPr wrap="square">
            <a:spAutoFit/>
          </a:bodyPr>
          <a:lstStyle/>
          <a:p>
            <a:pPr eaLnBrk="0" hangingPunct="0">
              <a:spcBef>
                <a:spcPct val="20000"/>
              </a:spcBef>
            </a:pPr>
            <a:r>
              <a:rPr lang="pt-BR" sz="2400" dirty="0">
                <a:solidFill>
                  <a:srgbClr val="4A5C61"/>
                </a:solidFill>
                <a:latin typeface="Arial Narrow"/>
                <a:ea typeface="ヒラギノ角ゴ Pro W3" pitchFamily="-107" charset="-128"/>
                <a:cs typeface="Arial Narrow"/>
              </a:rPr>
              <a:t>O Cliente é uma entidade obrigatória no Faturamento para que os pedidos de vendas sejam registrados e os documentos de saída possam ser gerados.</a:t>
            </a:r>
          </a:p>
        </p:txBody>
      </p:sp>
    </p:spTree>
    <p:extLst>
      <p:ext uri="{BB962C8B-B14F-4D97-AF65-F5344CB8AC3E}">
        <p14:creationId xmlns:p14="http://schemas.microsoft.com/office/powerpoint/2010/main" val="26554065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1203566" y="1459989"/>
            <a:ext cx="14117004" cy="2072350"/>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p>
        </p:txBody>
      </p:sp>
      <p:sp>
        <p:nvSpPr>
          <p:cNvPr id="9" name="Text Placeholder 2"/>
          <p:cNvSpPr txBox="1">
            <a:spLocks/>
          </p:cNvSpPr>
          <p:nvPr/>
        </p:nvSpPr>
        <p:spPr>
          <a:xfrm>
            <a:off x="1333320" y="439592"/>
            <a:ext cx="7707313" cy="85301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err="1" smtClean="0"/>
              <a:t>Cadastros</a:t>
            </a:r>
            <a:r>
              <a:rPr lang="en-US" dirty="0" smtClean="0"/>
              <a:t> </a:t>
            </a:r>
            <a:r>
              <a:rPr lang="en-US" dirty="0" err="1" smtClean="0"/>
              <a:t>principais</a:t>
            </a:r>
            <a:r>
              <a:rPr lang="en-US" dirty="0" smtClean="0"/>
              <a:t> – </a:t>
            </a:r>
            <a:r>
              <a:rPr lang="en-US" dirty="0" err="1" smtClean="0"/>
              <a:t>Produto</a:t>
            </a:r>
            <a:endParaRPr lang="en-US" dirty="0"/>
          </a:p>
        </p:txBody>
      </p:sp>
      <p:sp>
        <p:nvSpPr>
          <p:cNvPr id="10" name="Retângulo 9"/>
          <p:cNvSpPr/>
          <p:nvPr/>
        </p:nvSpPr>
        <p:spPr>
          <a:xfrm>
            <a:off x="1507435" y="6862211"/>
            <a:ext cx="13503965" cy="1446550"/>
          </a:xfrm>
          <a:prstGeom prst="rect">
            <a:avLst/>
          </a:prstGeom>
        </p:spPr>
        <p:txBody>
          <a:bodyPr wrap="square">
            <a:spAutoFit/>
          </a:bodyPr>
          <a:lstStyle/>
          <a:p>
            <a:endParaRPr lang="pt-BR" sz="2200" b="1" dirty="0">
              <a:solidFill>
                <a:srgbClr val="4A5C61"/>
              </a:solidFill>
              <a:latin typeface="Arial Narrow"/>
              <a:ea typeface="ヒラギノ角ゴ Pro W3" pitchFamily="-107" charset="-128"/>
              <a:cs typeface="Arial Narrow"/>
            </a:endParaRPr>
          </a:p>
          <a:p>
            <a:r>
              <a:rPr lang="pt-BR" sz="2200" dirty="0">
                <a:solidFill>
                  <a:srgbClr val="4A5C61"/>
                </a:solidFill>
                <a:latin typeface="Arial Narrow"/>
                <a:ea typeface="ヒラギノ角ゴ Pro W3" pitchFamily="-107" charset="-128"/>
                <a:cs typeface="Arial Narrow"/>
              </a:rPr>
              <a:t>Este cadastro contém as principais informações sobre os produtos e serviços adquiridos, fabricados ou fornecidos pela empresa, propiciando assim o seu controle em todos os ambientes do sistema.</a:t>
            </a:r>
          </a:p>
          <a:p>
            <a:endParaRPr lang="pt-BR" sz="2200" dirty="0">
              <a:solidFill>
                <a:srgbClr val="4A5C61"/>
              </a:solidFill>
              <a:latin typeface="Arial Narrow"/>
              <a:ea typeface="ヒラギノ角ゴ Pro W3" pitchFamily="-107" charset="-128"/>
              <a:cs typeface="Arial Narrow"/>
            </a:endParaRPr>
          </a:p>
        </p:txBody>
      </p:sp>
      <p:sp>
        <p:nvSpPr>
          <p:cNvPr id="11" name="Seta para a esquerda 10">
            <a:hlinkClick r:id="rId2" action="ppaction://hlinksldjump" tooltip="Voltar Cadastros principais"/>
          </p:cNvPr>
          <p:cNvSpPr/>
          <p:nvPr/>
        </p:nvSpPr>
        <p:spPr>
          <a:xfrm>
            <a:off x="14767560" y="8412480"/>
            <a:ext cx="487680" cy="32004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5" name="Retângulo 4"/>
          <p:cNvSpPr/>
          <p:nvPr/>
        </p:nvSpPr>
        <p:spPr>
          <a:xfrm>
            <a:off x="1507435" y="8049989"/>
            <a:ext cx="12974115" cy="830997"/>
          </a:xfrm>
          <a:prstGeom prst="rect">
            <a:avLst/>
          </a:prstGeom>
        </p:spPr>
        <p:txBody>
          <a:bodyPr wrap="square">
            <a:spAutoFit/>
          </a:bodyPr>
          <a:lstStyle/>
          <a:p>
            <a:r>
              <a:rPr lang="pt-BR" sz="2400" dirty="0">
                <a:solidFill>
                  <a:srgbClr val="4A5C61"/>
                </a:solidFill>
                <a:latin typeface="Arial Narrow"/>
                <a:ea typeface="ヒラギノ角ゴ Pro W3" pitchFamily="-107" charset="-128"/>
                <a:cs typeface="Arial Narrow"/>
              </a:rPr>
              <a:t>Para o faturamento o produto é uma representação do item objeto da operação de saída, seja ela venda, remessa ou devolução.</a:t>
            </a:r>
          </a:p>
        </p:txBody>
      </p:sp>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2928" y="1684436"/>
            <a:ext cx="9899904" cy="4978302"/>
          </a:xfrm>
          <a:prstGeom prst="rect">
            <a:avLst/>
          </a:prstGeom>
        </p:spPr>
      </p:pic>
    </p:spTree>
    <p:extLst>
      <p:ext uri="{BB962C8B-B14F-4D97-AF65-F5344CB8AC3E}">
        <p14:creationId xmlns:p14="http://schemas.microsoft.com/office/powerpoint/2010/main" val="11962681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15378</TotalTime>
  <Words>3411</Words>
  <Application>Microsoft Office PowerPoint</Application>
  <PresentationFormat>Personalizar</PresentationFormat>
  <Paragraphs>438</Paragraphs>
  <Slides>50</Slides>
  <Notes>1</Notes>
  <HiddenSlides>0</HiddenSlides>
  <MMClips>0</MMClips>
  <ScaleCrop>false</ScaleCrop>
  <HeadingPairs>
    <vt:vector size="6" baseType="variant">
      <vt:variant>
        <vt:lpstr>Fontes usadas</vt:lpstr>
      </vt:variant>
      <vt:variant>
        <vt:i4>7</vt:i4>
      </vt:variant>
      <vt:variant>
        <vt:lpstr>Tema</vt:lpstr>
      </vt:variant>
      <vt:variant>
        <vt:i4>11</vt:i4>
      </vt:variant>
      <vt:variant>
        <vt:lpstr>Títulos de slides</vt:lpstr>
      </vt:variant>
      <vt:variant>
        <vt:i4>50</vt:i4>
      </vt:variant>
    </vt:vector>
  </HeadingPairs>
  <TitlesOfParts>
    <vt:vector size="68" baseType="lpstr">
      <vt:lpstr>Arial Narrow</vt:lpstr>
      <vt:lpstr>Calibri</vt:lpstr>
      <vt:lpstr>ヒラギノ角ゴ Pro W3</vt:lpstr>
      <vt:lpstr>Verdana</vt:lpstr>
      <vt:lpstr>Arial</vt:lpstr>
      <vt:lpstr>Lato Black</vt:lpstr>
      <vt:lpstr>Lato</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Fernanda Ap. da Silva Santos</cp:lastModifiedBy>
  <cp:revision>640</cp:revision>
  <cp:lastPrinted>2017-01-30T19:00:37Z</cp:lastPrinted>
  <dcterms:created xsi:type="dcterms:W3CDTF">2017-01-30T18:54:37Z</dcterms:created>
  <dcterms:modified xsi:type="dcterms:W3CDTF">2019-07-30T20:18:38Z</dcterms:modified>
</cp:coreProperties>
</file>