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71" r:id="rId5"/>
    <p:sldMasterId id="214748367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Tahoma"/>
      <p:regular r:id="rId27"/>
      <p:bold r:id="rId28"/>
    </p:embeddedFont>
    <p:embeddedFont>
      <p:font typeface="Comfortaa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jJM+qAUWQye3AGb5ZXLukPGJj1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Tahoma-bold.fntdata"/><Relationship Id="rId27" Type="http://schemas.openxmlformats.org/officeDocument/2006/relationships/font" Target="fonts/Tahoma-regular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Comfortaa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customschemas.google.com/relationships/presentationmetadata" Target="metadata"/><Relationship Id="rId30" Type="http://schemas.openxmlformats.org/officeDocument/2006/relationships/font" Target="fonts/Comfortaa-bold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b7947489b8_0_10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g2b7947489b8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f4061218a4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g2f4061218a4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f464cd7f5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g2f464cd7f5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2f464cd7f5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1" name="Google Shape;491;g2f464cd7f5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f4061218a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g2f4061218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0" name="Google Shape;5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8" name="Google Shape;518;p1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b7947489b8_0_2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6" name="Google Shape;386;g2b7947489b8_0_261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204cb9ce3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5" name="Google Shape;415;g2204cb9ce3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f46962519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6" name="Google Shape;446;g2f46962519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f4061218a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5" name="Google Shape;455;g2f4061218a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f4061218a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g2f4061218a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8.png"/><Relationship Id="rId6" Type="http://schemas.openxmlformats.org/officeDocument/2006/relationships/image" Target="../media/image1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10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Relationship Id="rId3" Type="http://schemas.openxmlformats.org/officeDocument/2006/relationships/image" Target="../media/image1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1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g"/><Relationship Id="rId3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1.png"/><Relationship Id="rId3" Type="http://schemas.openxmlformats.org/officeDocument/2006/relationships/image" Target="../media/image2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3.png"/><Relationship Id="rId3" Type="http://schemas.openxmlformats.org/officeDocument/2006/relationships/image" Target="../media/image2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10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png"/><Relationship Id="rId3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png"/><Relationship Id="rId3" Type="http://schemas.openxmlformats.org/officeDocument/2006/relationships/image" Target="../media/image27.png"/><Relationship Id="rId4" Type="http://schemas.openxmlformats.org/officeDocument/2006/relationships/image" Target="../media/image19.png"/><Relationship Id="rId5" Type="http://schemas.openxmlformats.org/officeDocument/2006/relationships/image" Target="../media/image2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8.jpg"/><Relationship Id="rId3" Type="http://schemas.openxmlformats.org/officeDocument/2006/relationships/image" Target="../media/image22.png"/><Relationship Id="rId4" Type="http://schemas.openxmlformats.org/officeDocument/2006/relationships/image" Target="../media/image26.png"/><Relationship Id="rId5" Type="http://schemas.openxmlformats.org/officeDocument/2006/relationships/image" Target="../media/image36.png"/><Relationship Id="rId6" Type="http://schemas.openxmlformats.org/officeDocument/2006/relationships/image" Target="../media/image3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8.png"/><Relationship Id="rId6" Type="http://schemas.openxmlformats.org/officeDocument/2006/relationships/image" Target="../media/image1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2.jpg"/><Relationship Id="rId3" Type="http://schemas.openxmlformats.org/officeDocument/2006/relationships/image" Target="../media/image44.png"/><Relationship Id="rId4" Type="http://schemas.openxmlformats.org/officeDocument/2006/relationships/image" Target="../media/image39.png"/><Relationship Id="rId11" Type="http://schemas.openxmlformats.org/officeDocument/2006/relationships/image" Target="../media/image74.png"/><Relationship Id="rId10" Type="http://schemas.openxmlformats.org/officeDocument/2006/relationships/image" Target="../media/image24.png"/><Relationship Id="rId9" Type="http://schemas.openxmlformats.org/officeDocument/2006/relationships/image" Target="../media/image48.png"/><Relationship Id="rId5" Type="http://schemas.openxmlformats.org/officeDocument/2006/relationships/image" Target="../media/image45.png"/><Relationship Id="rId6" Type="http://schemas.openxmlformats.org/officeDocument/2006/relationships/image" Target="../media/image49.png"/><Relationship Id="rId7" Type="http://schemas.openxmlformats.org/officeDocument/2006/relationships/image" Target="../media/image47.png"/><Relationship Id="rId8" Type="http://schemas.openxmlformats.org/officeDocument/2006/relationships/image" Target="../media/image5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9.png"/><Relationship Id="rId6" Type="http://schemas.openxmlformats.org/officeDocument/2006/relationships/image" Target="../media/image19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png"/><Relationship Id="rId3" Type="http://schemas.openxmlformats.org/officeDocument/2006/relationships/image" Target="../media/image15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6.png"/><Relationship Id="rId3" Type="http://schemas.openxmlformats.org/officeDocument/2006/relationships/image" Target="../media/image15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png"/><Relationship Id="rId3" Type="http://schemas.openxmlformats.org/officeDocument/2006/relationships/image" Target="../media/image64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image" Target="../media/image19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8.jpg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0.png"/><Relationship Id="rId3" Type="http://schemas.openxmlformats.org/officeDocument/2006/relationships/image" Target="../media/image55.png"/><Relationship Id="rId4" Type="http://schemas.openxmlformats.org/officeDocument/2006/relationships/image" Target="../media/image57.png"/><Relationship Id="rId5" Type="http://schemas.openxmlformats.org/officeDocument/2006/relationships/image" Target="../media/image61.png"/><Relationship Id="rId6" Type="http://schemas.openxmlformats.org/officeDocument/2006/relationships/image" Target="../media/image56.png"/><Relationship Id="rId7" Type="http://schemas.openxmlformats.org/officeDocument/2006/relationships/image" Target="../media/image59.png"/><Relationship Id="rId8" Type="http://schemas.openxmlformats.org/officeDocument/2006/relationships/image" Target="../media/image64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2.png"/><Relationship Id="rId3" Type="http://schemas.openxmlformats.org/officeDocument/2006/relationships/image" Target="../media/image59.png"/><Relationship Id="rId4" Type="http://schemas.openxmlformats.org/officeDocument/2006/relationships/image" Target="../media/image64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6.jpg"/><Relationship Id="rId3" Type="http://schemas.openxmlformats.org/officeDocument/2006/relationships/image" Target="../media/image15.png"/><Relationship Id="rId4" Type="http://schemas.openxmlformats.org/officeDocument/2006/relationships/image" Target="../media/image65.png"/><Relationship Id="rId5" Type="http://schemas.openxmlformats.org/officeDocument/2006/relationships/image" Target="../media/image19.png"/><Relationship Id="rId6" Type="http://schemas.openxmlformats.org/officeDocument/2006/relationships/image" Target="../media/image69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6.png"/><Relationship Id="rId3" Type="http://schemas.openxmlformats.org/officeDocument/2006/relationships/image" Target="../media/image15.png"/><Relationship Id="rId4" Type="http://schemas.openxmlformats.org/officeDocument/2006/relationships/image" Target="../media/image65.png"/><Relationship Id="rId5" Type="http://schemas.openxmlformats.org/officeDocument/2006/relationships/image" Target="../media/image19.png"/><Relationship Id="rId6" Type="http://schemas.openxmlformats.org/officeDocument/2006/relationships/image" Target="../media/image67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0.png"/><Relationship Id="rId3" Type="http://schemas.openxmlformats.org/officeDocument/2006/relationships/image" Target="../media/image15.png"/><Relationship Id="rId4" Type="http://schemas.openxmlformats.org/officeDocument/2006/relationships/image" Target="../media/image65.png"/><Relationship Id="rId5" Type="http://schemas.openxmlformats.org/officeDocument/2006/relationships/image" Target="../media/image19.png"/><Relationship Id="rId6" Type="http://schemas.openxmlformats.org/officeDocument/2006/relationships/image" Target="../media/image68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5.jpg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3.jpg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1.jpg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5.jpg"/><Relationship Id="rId3" Type="http://schemas.openxmlformats.org/officeDocument/2006/relationships/image" Target="../media/image15.png"/><Relationship Id="rId4" Type="http://schemas.openxmlformats.org/officeDocument/2006/relationships/image" Target="../media/image26.png"/><Relationship Id="rId5" Type="http://schemas.openxmlformats.org/officeDocument/2006/relationships/image" Target="../media/image19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0.jpg"/><Relationship Id="rId3" Type="http://schemas.openxmlformats.org/officeDocument/2006/relationships/image" Target="../media/image15.png"/><Relationship Id="rId4" Type="http://schemas.openxmlformats.org/officeDocument/2006/relationships/image" Target="../media/image19.png"/><Relationship Id="rId5" Type="http://schemas.openxmlformats.org/officeDocument/2006/relationships/image" Target="../media/image26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7.jpg"/><Relationship Id="rId3" Type="http://schemas.openxmlformats.org/officeDocument/2006/relationships/image" Target="../media/image19.png"/><Relationship Id="rId4" Type="http://schemas.openxmlformats.org/officeDocument/2006/relationships/image" Target="../media/image1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8.jpg"/><Relationship Id="rId3" Type="http://schemas.openxmlformats.org/officeDocument/2006/relationships/image" Target="../media/image79.png"/><Relationship Id="rId4" Type="http://schemas.openxmlformats.org/officeDocument/2006/relationships/image" Target="../media/image1.png"/><Relationship Id="rId5" Type="http://schemas.openxmlformats.org/officeDocument/2006/relationships/image" Target="../media/image88.png"/><Relationship Id="rId6" Type="http://schemas.openxmlformats.org/officeDocument/2006/relationships/image" Target="../media/image1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g2b7947489b8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7920" cy="51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g2b7947489b8_0_1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42" cy="317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g2b7947489b8_0_1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g2b7947489b8_0_1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g2b7947489b8_0_117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5" name="Google Shape;15;g2b7947489b8_0_117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" name="Google Shape;16;g2b7947489b8_0_117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7947489b8_0_16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0" name="Google Shape;60;g2b7947489b8_0_16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1" name="Google Shape;61;g2b7947489b8_0_1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b7947489b8_0_17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4" name="Google Shape;64;g2b7947489b8_0_1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b7947489b8_0_1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2b7947489b8_0_17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8" name="Google Shape;68;g2b7947489b8_0_17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9" name="Google Shape;69;g2b7947489b8_0_17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g2b7947489b8_0_1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b7947489b8_0_17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73" name="Google Shape;73;g2b7947489b8_0_1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7947489b8_0_18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6" name="Google Shape;76;g2b7947489b8_0_18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g2b7947489b8_0_1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b7947489b8_0_18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m uma coluna 1">
  <p:cSld name="ONE_COLUMN_TEXT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7947489b8_0_188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2" name="Google Shape;82;g2b7947489b8_0_1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06" cy="309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3">
  <p:cSld name="CUSTOM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b7947489b8_0_19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5" name="Google Shape;85;g2b7947489b8_0_191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2b7947489b8_0_191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5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7947489b8_0_1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9" name="Google Shape;89;g2b7947489b8_0_195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2b7947489b8_0_195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">
  <p:cSld name="CUSTOM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7947489b8_0_19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g2b7947489b8_0_199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rgbClr val="000000"/>
              </a:solidFill>
            </a:endParaRPr>
          </a:p>
        </p:txBody>
      </p:sp>
      <p:pic>
        <p:nvPicPr>
          <p:cNvPr id="94" name="Google Shape;94;g2b7947489b8_0_199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2b7947489b8_0_125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" name="Google Shape;19;g2b7947489b8_0_1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" name="Google Shape;20;g2b7947489b8_0_1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8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2b7947489b8_0_2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2225" y="2347500"/>
            <a:ext cx="2019031" cy="6656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 2 1">
  <p:cSld name="Separata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2b7947489b8_0_2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44626" y="219340"/>
            <a:ext cx="276819" cy="27735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2b7947489b8_0_205"/>
          <p:cNvSpPr txBox="1"/>
          <p:nvPr/>
        </p:nvSpPr>
        <p:spPr>
          <a:xfrm>
            <a:off x="8367492" y="265144"/>
            <a:ext cx="276300" cy="1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pt-BR" sz="9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g2b7947489b8_0_205"/>
          <p:cNvSpPr txBox="1"/>
          <p:nvPr>
            <p:ph idx="1" type="body"/>
          </p:nvPr>
        </p:nvSpPr>
        <p:spPr>
          <a:xfrm>
            <a:off x="747563" y="3607477"/>
            <a:ext cx="2546700" cy="5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rmAutofit/>
          </a:bodyPr>
          <a:lstStyle>
            <a:lvl1pPr indent="-228600" lvl="0" marL="457200" marR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g2b7947489b8_0_205"/>
          <p:cNvSpPr txBox="1"/>
          <p:nvPr>
            <p:ph idx="2" type="body"/>
          </p:nvPr>
        </p:nvSpPr>
        <p:spPr>
          <a:xfrm>
            <a:off x="747563" y="2137493"/>
            <a:ext cx="3017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rmAutofit/>
          </a:bodyPr>
          <a:lstStyle>
            <a:lvl1pPr indent="-228600" lvl="0" marL="457200" marR="0" algn="l">
              <a:lnSpc>
                <a:spcPct val="109333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b="1" i="0" sz="4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g2b7947489b8_0_205"/>
          <p:cNvSpPr txBox="1"/>
          <p:nvPr>
            <p:ph idx="3" type="body"/>
          </p:nvPr>
        </p:nvSpPr>
        <p:spPr>
          <a:xfrm>
            <a:off x="747563" y="1139880"/>
            <a:ext cx="1975800" cy="88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25" lIns="51450" spcFirstLastPara="1" rIns="51450" wrap="square" tIns="257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8400"/>
              <a:buFont typeface="Arial"/>
              <a:buNone/>
              <a:defRPr b="1" i="0" sz="8400" u="none" cap="none" strike="noStrike">
                <a:solidFill>
                  <a:schemeClr val="accent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m uma coluna 2">
  <p:cSld name="ONE_COLUMN_TEXT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7947489b8_0_21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5" name="Google Shape;105;g2b7947489b8_0_2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374" cy="30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111" name="Google Shape;111;g2b7947489b8_0_2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7918" cy="514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2b7947489b8_0_2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b7947489b8_0_2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2b7947489b8_0_271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Google Shape;115;g2b7947489b8_0_271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g2b7947489b8_0_271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g2b7947489b8_0_2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5" y="2082"/>
            <a:ext cx="9137920" cy="514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b7947489b8_0_2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b7947489b8_0_2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b7947489b8_0_278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g2b7947489b8_0_278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g2b7947489b8_0_278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2b7947489b8_0_2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7920" cy="514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b7947489b8_0_2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b7947489b8_0_28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2b7947489b8_0_28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2b7947489b8_0_285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Google Shape;130;g2b7947489b8_0_285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Google Shape;131;g2b7947489b8_0_285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2b7947489b8_0_2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7920" cy="51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2b7947489b8_0_2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b7947489b8_0_2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2b7947489b8_0_29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2b7947489b8_0_293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g2b7947489b8_0_293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g2b7947489b8_0_293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45" name="Google Shape;145;p1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6" name="Google Shape;14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5"/>
          <p:cNvPicPr preferRelativeResize="0"/>
          <p:nvPr/>
        </p:nvPicPr>
        <p:blipFill rotWithShape="1">
          <a:blip r:embed="rId3">
            <a:alphaModFix/>
          </a:blip>
          <a:srcRect b="0" l="0" r="87406" t="9"/>
          <a:stretch/>
        </p:blipFill>
        <p:spPr>
          <a:xfrm rot="10800000">
            <a:off x="7992460" y="-1"/>
            <a:ext cx="115153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5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1" i="0" lang="pt-BR" sz="31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5"/>
          <p:cNvSpPr txBox="1"/>
          <p:nvPr>
            <p:ph idx="1" type="body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2" name="Google Shape;152;p15"/>
          <p:cNvSpPr txBox="1"/>
          <p:nvPr>
            <p:ph idx="2" type="body"/>
          </p:nvPr>
        </p:nvSpPr>
        <p:spPr>
          <a:xfrm>
            <a:off x="2431550" y="1629018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3" name="Google Shape;153;p15"/>
          <p:cNvSpPr txBox="1"/>
          <p:nvPr>
            <p:ph idx="3" type="body"/>
          </p:nvPr>
        </p:nvSpPr>
        <p:spPr>
          <a:xfrm>
            <a:off x="2431550" y="1845867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4" name="Google Shape;154;p15"/>
          <p:cNvSpPr txBox="1"/>
          <p:nvPr>
            <p:ph idx="4" type="body"/>
          </p:nvPr>
        </p:nvSpPr>
        <p:spPr>
          <a:xfrm>
            <a:off x="2431550" y="2062716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5" name="Google Shape;155;p15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2493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5"/>
          <p:cNvSpPr txBox="1"/>
          <p:nvPr/>
        </p:nvSpPr>
        <p:spPr>
          <a:xfrm>
            <a:off x="5418454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i="0" lang="pt-BR" sz="1300" u="none" cap="none" strike="noStrik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5"/>
          <p:cNvSpPr/>
          <p:nvPr>
            <p:ph idx="5" type="pic"/>
          </p:nvPr>
        </p:nvSpPr>
        <p:spPr>
          <a:xfrm>
            <a:off x="1322094" y="1457921"/>
            <a:ext cx="734700" cy="734700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59" name="Google Shape;159;p15"/>
          <p:cNvPicPr preferRelativeResize="0"/>
          <p:nvPr/>
        </p:nvPicPr>
        <p:blipFill rotWithShape="1">
          <a:blip r:embed="rId6">
            <a:alphaModFix/>
          </a:blip>
          <a:srcRect b="78825" l="87960" r="1020" t="6"/>
          <a:stretch/>
        </p:blipFill>
        <p:spPr>
          <a:xfrm rot="10800000">
            <a:off x="-5" y="4054580"/>
            <a:ext cx="1007368" cy="108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5"/>
          <p:cNvPicPr preferRelativeResize="0"/>
          <p:nvPr/>
        </p:nvPicPr>
        <p:blipFill rotWithShape="1">
          <a:blip r:embed="rId6">
            <a:alphaModFix/>
          </a:blip>
          <a:srcRect b="78825" l="87960" r="0" t="6"/>
          <a:stretch/>
        </p:blipFill>
        <p:spPr>
          <a:xfrm>
            <a:off x="7671720" y="0"/>
            <a:ext cx="1100866" cy="1088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15"/>
          <p:cNvGrpSpPr/>
          <p:nvPr/>
        </p:nvGrpSpPr>
        <p:grpSpPr>
          <a:xfrm>
            <a:off x="1086911" y="3768219"/>
            <a:ext cx="2532886" cy="1068050"/>
            <a:chOff x="2898430" y="10048583"/>
            <a:chExt cx="6754364" cy="2848134"/>
          </a:xfrm>
        </p:grpSpPr>
        <p:grpSp>
          <p:nvGrpSpPr>
            <p:cNvPr id="162" name="Google Shape;162;p15"/>
            <p:cNvGrpSpPr/>
            <p:nvPr/>
          </p:nvGrpSpPr>
          <p:grpSpPr>
            <a:xfrm>
              <a:off x="2898430" y="10048583"/>
              <a:ext cx="6754364" cy="2848134"/>
              <a:chOff x="3189022" y="10974844"/>
              <a:chExt cx="4359905" cy="1838454"/>
            </a:xfrm>
          </p:grpSpPr>
          <p:grpSp>
            <p:nvGrpSpPr>
              <p:cNvPr id="163" name="Google Shape;163;p15"/>
              <p:cNvGrpSpPr/>
              <p:nvPr/>
            </p:nvGrpSpPr>
            <p:grpSpPr>
              <a:xfrm>
                <a:off x="3218781" y="11014253"/>
                <a:ext cx="4330146" cy="1799045"/>
                <a:chOff x="578579" y="3633030"/>
                <a:chExt cx="3101824" cy="1288714"/>
              </a:xfrm>
            </p:grpSpPr>
            <p:sp>
              <p:nvSpPr>
                <p:cNvPr id="164" name="Google Shape;164;p1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1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1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1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1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1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1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1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1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1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1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1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g2b7947489b8_0_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602" cy="5126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g2b7947489b8_0_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08" cy="20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g2b7947489b8_0_1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347" cy="130934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g2b7947489b8_0_12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" name="Google Shape;26;g2b7947489b8_0_1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2b7947489b8_0_12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g2b7947489b8_0_12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" name="Google Shape;29;g2b7947489b8_0_12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9" name="Google Shape;179;p1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0" name="Google Shape;18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3" name="Google Shape;183;p1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4" name="Google Shape;18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7" name="Google Shape;187;p1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8" name="Google Shape;188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2" name="Google Shape;192;p2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3" name="Google Shape;19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7" name="Google Shape;19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9" name="Google Shape;199;p21"/>
          <p:cNvSpPr txBox="1"/>
          <p:nvPr>
            <p:ph idx="2" type="title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0" name="Google Shape;200;p21"/>
          <p:cNvSpPr txBox="1"/>
          <p:nvPr>
            <p:ph idx="3" type="title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1" name="Google Shape;201;p21"/>
          <p:cNvSpPr txBox="1"/>
          <p:nvPr>
            <p:ph idx="4" type="title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2" name="Google Shape;202;p21"/>
          <p:cNvSpPr txBox="1"/>
          <p:nvPr>
            <p:ph idx="5" type="title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3" name="Google Shape;203;p21"/>
          <p:cNvSpPr txBox="1"/>
          <p:nvPr>
            <p:ph idx="6" type="title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4" name="Google Shape;204;p21"/>
          <p:cNvSpPr txBox="1"/>
          <p:nvPr>
            <p:ph idx="7" type="title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5" name="Google Shape;205;p21"/>
          <p:cNvSpPr txBox="1"/>
          <p:nvPr>
            <p:ph idx="8" type="title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6" name="Google Shape;206;p21"/>
          <p:cNvSpPr txBox="1"/>
          <p:nvPr>
            <p:ph idx="9" type="title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7" name="Google Shape;207;p21"/>
          <p:cNvSpPr txBox="1"/>
          <p:nvPr>
            <p:ph idx="13" type="title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8" name="Google Shape;208;p21"/>
          <p:cNvSpPr txBox="1"/>
          <p:nvPr>
            <p:ph idx="14" type="title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9" name="Google Shape;209;p21"/>
          <p:cNvSpPr txBox="1"/>
          <p:nvPr>
            <p:ph idx="15" type="title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0" name="Google Shape;210;p21"/>
          <p:cNvSpPr txBox="1"/>
          <p:nvPr>
            <p:ph idx="16" type="title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3" name="Google Shape;21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2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i="0" sz="2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5" name="Google Shape;215;p22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6" name="Google Shape;216;p22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22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22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1" name="Google Shape;22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3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3" name="Google Shape;223;p23"/>
          <p:cNvSpPr txBox="1"/>
          <p:nvPr>
            <p:ph idx="2" type="title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4" name="Google Shape;224;p23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  <a:defRPr b="0" i="0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" name="Google Shape;225;p23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6" name="Google Shape;226;p23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23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8" name="Google Shape;228;p23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23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0" name="Google Shape;230;p23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3" name="Google Shape;233;p2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34" name="Google Shape;234;p24"/>
          <p:cNvSpPr txBox="1"/>
          <p:nvPr>
            <p:ph idx="1" type="body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35" name="Google Shape;23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4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8" name="Google Shape;238;p24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1" name="Google Shape;24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5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3" name="Google Shape;243;p25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46" name="Google Shape;246;p26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47" name="Google Shape;247;p26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48" name="Google Shape;248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2b7947489b8_0_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604" cy="5142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g2b7947489b8_0_1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08" cy="20620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33" name="Google Shape;33;g2b7947489b8_0_1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108" cy="131410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g2b7947489b8_0_138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" name="Google Shape;35;g2b7947489b8_0_1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g2b7947489b8_0_13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" name="Google Shape;37;g2b7947489b8_0_138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8" name="Google Shape;38;g2b7947489b8_0_138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51" name="Google Shape;251;p27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52" name="Google Shape;252;p27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53" name="Google Shape;25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7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p27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Google Shape;257;p27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p27"/>
          <p:cNvSpPr txBox="1"/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9" name="Google Shape;259;p27"/>
          <p:cNvSpPr txBox="1"/>
          <p:nvPr>
            <p:ph idx="2" type="title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Google Shape;260;p27"/>
          <p:cNvSpPr txBox="1"/>
          <p:nvPr>
            <p:ph idx="3" type="title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1" name="Google Shape;261;p27"/>
          <p:cNvSpPr txBox="1"/>
          <p:nvPr>
            <p:ph idx="4" type="title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2" name="Google Shape;262;p27"/>
          <p:cNvSpPr txBox="1"/>
          <p:nvPr>
            <p:ph idx="5" type="title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3" name="Google Shape;263;p27"/>
          <p:cNvSpPr txBox="1"/>
          <p:nvPr>
            <p:ph idx="6" type="title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66" name="Google Shape;266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8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Google Shape;268;p28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9" name="Google Shape;269;p28"/>
          <p:cNvSpPr txBox="1"/>
          <p:nvPr>
            <p:ph idx="3" type="title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0" name="Google Shape;270;p28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1" name="Google Shape;271;p28"/>
          <p:cNvSpPr txBox="1"/>
          <p:nvPr>
            <p:ph idx="5" type="title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2" name="Google Shape;272;p28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3" name="Google Shape;273;p28"/>
          <p:cNvSpPr txBox="1"/>
          <p:nvPr>
            <p:ph idx="7" type="title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4" name="Google Shape;274;p28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5" name="Google Shape;275;p28"/>
          <p:cNvSpPr txBox="1"/>
          <p:nvPr>
            <p:ph idx="9" type="title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279" name="Google Shape;279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83" name="Google Shape;28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9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6" name="Google Shape;286;p29"/>
          <p:cNvSpPr txBox="1"/>
          <p:nvPr>
            <p:ph idx="2" type="title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7" name="Google Shape;287;p29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8" name="Google Shape;288;p29"/>
          <p:cNvSpPr txBox="1"/>
          <p:nvPr>
            <p:ph idx="4" type="title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9" name="Google Shape;289;p29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0" name="Google Shape;290;p29"/>
          <p:cNvSpPr txBox="1"/>
          <p:nvPr>
            <p:ph idx="6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1" name="Google Shape;291;p29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2" name="Google Shape;292;p29"/>
          <p:cNvSpPr txBox="1"/>
          <p:nvPr>
            <p:ph idx="8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3" name="Google Shape;293;p29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96" name="Google Shape;29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0"/>
          <p:cNvSpPr txBox="1"/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9" name="Google Shape;299;p30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0" name="Google Shape;300;p30"/>
          <p:cNvSpPr txBox="1"/>
          <p:nvPr>
            <p:ph idx="3" type="title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1" name="Google Shape;301;p30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2" name="Google Shape;302;p30"/>
          <p:cNvSpPr txBox="1"/>
          <p:nvPr>
            <p:ph idx="5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3" name="Google Shape;303;p30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4" name="Google Shape;304;p30"/>
          <p:cNvSpPr txBox="1"/>
          <p:nvPr>
            <p:ph idx="7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5" name="Google Shape;305;p30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6" name="Google Shape;306;p30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09" name="Google Shape;30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10" name="Google Shape;310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31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4" name="Google Shape;314;p31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5" name="Google Shape;315;p31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18" name="Google Shape;31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19" name="Google Shape;31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2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3" name="Google Shape;323;p32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4" name="Google Shape;324;p32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27" name="Google Shape;32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28" name="Google Shape;328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3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2" name="Google Shape;332;p33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3" name="Google Shape;333;p33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6" name="Google Shape;33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4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41" name="Google Shape;34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5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46" name="Google Shape;34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6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b7947489b8_0_1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1" name="Google Shape;41;g2b7947489b8_0_14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2" name="Google Shape;42;g2b7947489b8_0_1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1" name="Google Shape;35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7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54" name="Google Shape;354;p37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55" name="Google Shape;355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8" name="Google Shape;35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8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62" name="Google Shape;362;p38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65" name="Google Shape;365;p39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66" name="Google Shape;36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Google Shape;36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3" name="Google Shape;373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5" name="Google Shape;375;p40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6" name="Google Shape;376;p40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2b7947489b8_0_15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5" name="Google Shape;45;g2b7947489b8_0_1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b7947489b8_0_1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g2b7947489b8_0_1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g2b7947489b8_0_1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b7947489b8_0_1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g2b7947489b8_0_15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3" name="Google Shape;53;g2b7947489b8_0_15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4" name="Google Shape;54;g2b7947489b8_0_1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b7947489b8_0_1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g2b7947489b8_0_1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45.png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48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2b7947489b8_0_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2b7947489b8_0_1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2b7947489b8_0_1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g2b7947489b8_0_26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b7947489b8_0_267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2023/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2b7947489b8_0_2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9363" y="985160"/>
            <a:ext cx="2570007" cy="75327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3"/>
    <p:sldLayoutId id="2147483673" r:id="rId4"/>
    <p:sldLayoutId id="2147483674" r:id="rId5"/>
    <p:sldLayoutId id="2147483675" r:id="rId6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1.png"/><Relationship Id="rId4" Type="http://schemas.openxmlformats.org/officeDocument/2006/relationships/image" Target="../media/image8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1.png"/><Relationship Id="rId4" Type="http://schemas.openxmlformats.org/officeDocument/2006/relationships/image" Target="../media/image9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1.png"/><Relationship Id="rId4" Type="http://schemas.openxmlformats.org/officeDocument/2006/relationships/image" Target="../media/image9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1.png"/><Relationship Id="rId4" Type="http://schemas.openxmlformats.org/officeDocument/2006/relationships/image" Target="../media/image94.png"/><Relationship Id="rId5" Type="http://schemas.openxmlformats.org/officeDocument/2006/relationships/image" Target="../media/image9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1.png"/><Relationship Id="rId4" Type="http://schemas.openxmlformats.org/officeDocument/2006/relationships/hyperlink" Target="https://tdn.totvs.com/pages/viewpage.action?pageId=612548392" TargetMode="External"/><Relationship Id="rId5" Type="http://schemas.openxmlformats.org/officeDocument/2006/relationships/hyperlink" Target="https://tdn.totvs.com/pages/viewpage.action?pageId=667370586" TargetMode="External"/><Relationship Id="rId6" Type="http://schemas.openxmlformats.org/officeDocument/2006/relationships/hyperlink" Target="https://tdn.totvs.com/pages/viewpage.action?pageId=705458660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5.png"/><Relationship Id="rId4" Type="http://schemas.openxmlformats.org/officeDocument/2006/relationships/image" Target="../media/image9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1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1.png"/><Relationship Id="rId4" Type="http://schemas.openxmlformats.org/officeDocument/2006/relationships/hyperlink" Target="https://tdn.totvs.com/x/i1gpK" TargetMode="External"/><Relationship Id="rId5" Type="http://schemas.openxmlformats.org/officeDocument/2006/relationships/hyperlink" Target="https://tdn.totvs.com/x/u2hEK" TargetMode="External"/><Relationship Id="rId6" Type="http://schemas.openxmlformats.org/officeDocument/2006/relationships/hyperlink" Target="https://tdn.totvs.com/x/jff0Jg" TargetMode="External"/><Relationship Id="rId7" Type="http://schemas.openxmlformats.org/officeDocument/2006/relationships/image" Target="../media/image9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1.png"/><Relationship Id="rId4" Type="http://schemas.openxmlformats.org/officeDocument/2006/relationships/image" Target="../media/image9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1.png"/><Relationship Id="rId4" Type="http://schemas.openxmlformats.org/officeDocument/2006/relationships/hyperlink" Target="https://tdn.totvs.com/display/framework/Chaves+para+controle+de+logs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1.png"/><Relationship Id="rId4" Type="http://schemas.openxmlformats.org/officeDocument/2006/relationships/image" Target="../media/image87.png"/><Relationship Id="rId5" Type="http://schemas.openxmlformats.org/officeDocument/2006/relationships/image" Target="../media/image8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b7947489b8_0_107"/>
          <p:cNvSpPr txBox="1"/>
          <p:nvPr>
            <p:ph type="title"/>
          </p:nvPr>
        </p:nvSpPr>
        <p:spPr>
          <a:xfrm>
            <a:off x="4039725" y="903276"/>
            <a:ext cx="3908400" cy="23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Bom Dia!</a:t>
            </a:r>
            <a:endParaRPr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Continuem conosco…</a:t>
            </a:r>
            <a:endParaRPr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t/>
            </a:r>
            <a:endParaRPr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Iniciaremos as </a:t>
            </a:r>
            <a:endParaRPr sz="31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 10:05hs</a:t>
            </a:r>
            <a:endParaRPr sz="3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1428"/>
              <a:buFont typeface="Arial"/>
              <a:buNone/>
            </a:pPr>
            <a:r>
              <a:t/>
            </a:r>
            <a:endParaRPr sz="3500"/>
          </a:p>
        </p:txBody>
      </p:sp>
      <p:sp>
        <p:nvSpPr>
          <p:cNvPr id="382" name="Google Shape;382;g2b7947489b8_0_107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pt-BR"/>
              <a:t>Suporte Protheus Financeiro</a:t>
            </a:r>
            <a:endParaRPr/>
          </a:p>
        </p:txBody>
      </p:sp>
      <p:sp>
        <p:nvSpPr>
          <p:cNvPr id="383" name="Google Shape;383;g2b7947489b8_0_107"/>
          <p:cNvSpPr txBox="1"/>
          <p:nvPr>
            <p:ph idx="3" type="title"/>
          </p:nvPr>
        </p:nvSpPr>
        <p:spPr>
          <a:xfrm>
            <a:off x="3895875" y="4374000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        2024 - Agosto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f4061218a4_0_67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ANÁLISE DE LOGS DO AMBIENTE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76" name="Google Shape;476;g2f4061218a4_0_67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77" name="Google Shape;477;g2f4061218a4_0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g2f4061218a4_0_67"/>
          <p:cNvSpPr txBox="1"/>
          <p:nvPr/>
        </p:nvSpPr>
        <p:spPr>
          <a:xfrm>
            <a:off x="419400" y="1098675"/>
            <a:ext cx="8175000" cy="3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1" lang="pt-BR" sz="1000"/>
              <a:t>Com as chaves ativas, é possível identificar os parâmetros de comunicação com o banco e qual inconsistência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exemplo abaixo, temos um caso onde para a conta </a:t>
            </a:r>
            <a:r>
              <a:rPr b="1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116041</a:t>
            </a: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 está configurado o WebHook, neste caso, não </a:t>
            </a:r>
            <a:r>
              <a:rPr lang="pt-BR" sz="900"/>
              <a:t>funcionaria</a:t>
            </a: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para a conta o JOB da FINA715, necessário aguardar o envio da requisição pelo banco.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9" name="Google Shape;479;g2f4061218a4_0_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2675" y="2397249"/>
            <a:ext cx="8088452" cy="21804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f464cd7f55_0_2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ANÁLISE DE LOGS DO AMBIENTE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85" name="Google Shape;485;g2f464cd7f55_0_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86" name="Google Shape;486;g2f464cd7f55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g2f464cd7f55_0_2"/>
          <p:cNvSpPr txBox="1"/>
          <p:nvPr/>
        </p:nvSpPr>
        <p:spPr>
          <a:xfrm>
            <a:off x="419400" y="1098675"/>
            <a:ext cx="81750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1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as chaves ativas </a:t>
            </a:r>
            <a:r>
              <a:rPr b="1"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LogHttpFuncs=1 e tlpp_rest_log=1</a:t>
            </a:r>
            <a:r>
              <a:rPr b="1" i="1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é possível identificar </a:t>
            </a:r>
            <a:r>
              <a:rPr b="1" i="1" lang="pt-BR" sz="1000"/>
              <a:t>os parâmetros de comunicação com o banco e o status da comunicação.</a:t>
            </a:r>
            <a:endParaRPr b="1" i="1" sz="1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/>
              <a:t>Comunicação:</a:t>
            </a:r>
            <a:endParaRPr sz="1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pt-BR" sz="900"/>
              <a:t>EndPoint que utilizamos do banco para consultar os títulos recebidos</a:t>
            </a:r>
            <a:endParaRPr b="1"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8" name="Google Shape;488;g2f464cd7f55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925" y="1775025"/>
            <a:ext cx="8942151" cy="330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f464cd7f55_0_15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ANÁLISE DE LOGS DO AMBIENTE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94" name="Google Shape;494;g2f464cd7f55_0_15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95" name="Google Shape;495;g2f464cd7f55_0_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g2f464cd7f55_0_15"/>
          <p:cNvSpPr txBox="1"/>
          <p:nvPr/>
        </p:nvSpPr>
        <p:spPr>
          <a:xfrm>
            <a:off x="419400" y="1098675"/>
            <a:ext cx="8175000" cy="31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1" lang="pt-BR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Lembre-se! </a:t>
            </a:r>
            <a:r>
              <a:rPr b="1" i="1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as chaves ativas </a:t>
            </a:r>
            <a:r>
              <a:rPr b="1"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LogHttpFuncs=1 e tlpp_rest_log=1</a:t>
            </a:r>
            <a:r>
              <a:rPr b="1" i="1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é possível identificar </a:t>
            </a:r>
            <a:r>
              <a:rPr b="1" i="1" lang="pt-BR" sz="1000"/>
              <a:t>os parâmetros de comunicação com o banco e o status da comunicação.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pt-BR" sz="900"/>
              <a:t>Parâmetros da consulta: </a:t>
            </a:r>
            <a:endParaRPr b="1" sz="9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sz="9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pt-BR" sz="900"/>
              <a:t>Exemplo </a:t>
            </a:r>
            <a:r>
              <a:rPr b="1" lang="pt-BR" sz="900"/>
              <a:t>EndPoint</a:t>
            </a:r>
            <a:r>
              <a:rPr b="1" lang="pt-BR" sz="900"/>
              <a:t> Completo:</a:t>
            </a:r>
            <a:endParaRPr b="1" sz="9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100"/>
              <a:t>https://api.hm.bb.com.br/cobrancas/v2/boletos?gw-app-key=03826d637bbe148707440dedf12f1365&amp;indicadorSituacao=B&amp;agenciaBeneficiario=452&amp;contaBeneficiario=123873&amp;dataInicioMovimento=19.08.2024&amp;dataFimMovimento=20.08.2024&amp;codigoEstadoTituloCobranca=09&amp;indice=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pt-BR" sz="900"/>
              <a:t>Observação: Data de consulta é definida pelo parâmetro MV_FNGDTBX .</a:t>
            </a:r>
            <a:endParaRPr sz="9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pt-BR" sz="900"/>
              <a:t>EX: MV_FNGDTBX = ‘2024-08-20 07:29:36-03:00’, Data consultada será conforme print abaixo.     </a:t>
            </a:r>
            <a:r>
              <a:rPr b="1" lang="pt-BR" sz="900"/>
              <a:t>                                                                                                                                                                                                                       </a:t>
            </a:r>
            <a:endParaRPr b="1" sz="9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sz="9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g2f464cd7f55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050" y="3412725"/>
            <a:ext cx="6989875" cy="141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f4061218a4_0_0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GRAVAÇÃO DAS TABELAS DE LOG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F79 E F7A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03" name="Google Shape;503;g2f4061218a4_0_0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04" name="Google Shape;504;g2f4061218a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g2f4061218a4_0_0"/>
          <p:cNvSpPr txBox="1"/>
          <p:nvPr/>
        </p:nvSpPr>
        <p:spPr>
          <a:xfrm>
            <a:off x="419400" y="865125"/>
            <a:ext cx="8175000" cy="40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Cabeçalho da requisição F79</a:t>
            </a:r>
            <a:b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F79_CODIGO 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Requisição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F79_JSON 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Grava o JSON da baixa enviada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Detalhe da requisição</a:t>
            </a:r>
            <a:b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F7A_NUMERO 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r>
              <a:rPr lang="pt-BR" sz="800"/>
              <a:t>Número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 Requisição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F7A_ERREXE 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Grava a mensagem de erro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F7A_JSON 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Grava o JSON da baixa enviada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Obs. </a:t>
            </a:r>
            <a:r>
              <a:rPr b="1" i="0" lang="pt-BR" sz="900" u="none" cap="none" strike="noStrike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Somente serão gravados caso ocorre alguma inconsistência na baixa</a:t>
            </a:r>
            <a:endParaRPr b="0" i="0" sz="8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6" name="Google Shape;506;g2f4061218a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3400" y="3590450"/>
            <a:ext cx="7765851" cy="90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g2f4061218a4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5475" y="1619025"/>
            <a:ext cx="6994838" cy="12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9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chemeClr val="dk2"/>
                </a:solidFill>
              </a:rPr>
              <a:t>CONFIGURAÇÕES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000000"/>
                </a:solidFill>
              </a:rPr>
              <a:t>E DOCUMENTAÇÃO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13" name="Google Shape;513;p9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14" name="Google Shape;51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9"/>
          <p:cNvSpPr txBox="1"/>
          <p:nvPr/>
        </p:nvSpPr>
        <p:spPr>
          <a:xfrm>
            <a:off x="772950" y="1376350"/>
            <a:ext cx="6741000" cy="21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Configuração dos Jobs para transmissão</a:t>
            </a:r>
            <a:endParaRPr b="1" i="0" sz="15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88900" lvl="0" marL="88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363636"/>
                </a:solidFill>
                <a:latin typeface="Verdana"/>
                <a:ea typeface="Verdana"/>
                <a:cs typeface="Verdana"/>
                <a:sym typeface="Verdana"/>
              </a:rPr>
              <a:t>Job responsável pela baixa do Boleto Online (FINA715 / WebHook)</a:t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Documentação Principal</a:t>
            </a:r>
            <a:endParaRPr b="1" i="0" sz="15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ahoma"/>
              <a:buChar char="●"/>
            </a:pPr>
            <a:r>
              <a:rPr b="1" i="0" lang="pt-BR" sz="1200" u="none" cap="none" strike="noStrike">
                <a:solidFill>
                  <a:schemeClr val="accent5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Contas a receber (Comunicação bancária online)</a:t>
            </a:r>
            <a:endParaRPr b="0" i="0" sz="18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Documentação FINA715</a:t>
            </a:r>
            <a:endParaRPr b="1" i="0" sz="15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ahoma"/>
              <a:buChar char="●"/>
            </a:pPr>
            <a:r>
              <a:rPr b="1" i="0" lang="pt-BR" sz="1200" u="none" cap="none" strike="noStrike">
                <a:solidFill>
                  <a:schemeClr val="accent5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Configuração dos Jobs (Comunicação bancaria online)</a:t>
            </a:r>
            <a:endParaRPr b="1" i="0" sz="14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ahoma"/>
              <a:buChar char="●"/>
            </a:pPr>
            <a:r>
              <a:rPr b="1" i="0" lang="pt-BR" sz="1200" u="none" cap="none" strike="noStrike">
                <a:solidFill>
                  <a:schemeClr val="accent5"/>
                </a:solidFill>
                <a:uFill>
                  <a:noFill/>
                </a:uFill>
                <a:latin typeface="Tahoma"/>
                <a:ea typeface="Tahoma"/>
                <a:cs typeface="Tahoma"/>
                <a:sym typeface="Tahom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Baixas Títulos (Retorno) - FINA710</a:t>
            </a:r>
            <a:endParaRPr b="1" i="0" sz="11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"/>
          <p:cNvSpPr txBox="1"/>
          <p:nvPr>
            <p:ph idx="1" type="body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</a:pPr>
            <a:r>
              <a:rPr lang="pt-BR"/>
              <a:t>Renato Silva</a:t>
            </a:r>
            <a:endParaRPr/>
          </a:p>
        </p:txBody>
      </p:sp>
      <p:sp>
        <p:nvSpPr>
          <p:cNvPr id="521" name="Google Shape;521;p10"/>
          <p:cNvSpPr txBox="1"/>
          <p:nvPr>
            <p:ph idx="2" type="body"/>
          </p:nvPr>
        </p:nvSpPr>
        <p:spPr>
          <a:xfrm>
            <a:off x="2431550" y="1629018"/>
            <a:ext cx="3699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/>
              <a:t>Equipe de Suporte - Protheus Financeiro</a:t>
            </a:r>
            <a:endParaRPr/>
          </a:p>
        </p:txBody>
      </p:sp>
      <p:sp>
        <p:nvSpPr>
          <p:cNvPr id="522" name="Google Shape;522;p10"/>
          <p:cNvSpPr txBox="1"/>
          <p:nvPr>
            <p:ph idx="4" type="body"/>
          </p:nvPr>
        </p:nvSpPr>
        <p:spPr>
          <a:xfrm>
            <a:off x="2431550" y="2062725"/>
            <a:ext cx="41025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 sz="1000"/>
              <a:t>renato.cirilo@totvs.com.br</a:t>
            </a:r>
            <a:endParaRPr sz="1000"/>
          </a:p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 sz="1000"/>
              <a:t>linkedin.com/in/renato-silva-789917b7/</a:t>
            </a:r>
            <a:endParaRPr sz="1000"/>
          </a:p>
          <a:p>
            <a:pPr indent="0" lvl="0" marL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t/>
            </a:r>
            <a:endParaRPr sz="1000"/>
          </a:p>
        </p:txBody>
      </p:sp>
      <p:pic>
        <p:nvPicPr>
          <p:cNvPr descr="Icon&#10;&#10;Description automatically generated" id="523" name="Google Shape;523;p10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10952" l="25250" r="25249" t="39550"/>
          <a:stretch/>
        </p:blipFill>
        <p:spPr>
          <a:xfrm>
            <a:off x="1322094" y="1457921"/>
            <a:ext cx="734700" cy="734700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24" name="Google Shape;52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2098" y="1457927"/>
            <a:ext cx="734700" cy="734700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b7947489b8_0_261"/>
          <p:cNvSpPr txBox="1"/>
          <p:nvPr>
            <p:ph idx="3" type="title"/>
          </p:nvPr>
        </p:nvSpPr>
        <p:spPr>
          <a:xfrm>
            <a:off x="4039725" y="903276"/>
            <a:ext cx="3908400" cy="24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600"/>
              <a:t>NOVO GESTOR FINANCEIRO (NGF)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/>
              <a:t>Hoje falaremos sobre 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>
                <a:solidFill>
                  <a:srgbClr val="3C78D8"/>
                </a:solidFill>
              </a:rPr>
              <a:t>Baixas Títulos (Retorno API)  - JOB FINA715</a:t>
            </a:r>
            <a:endParaRPr sz="3600"/>
          </a:p>
        </p:txBody>
      </p:sp>
      <p:sp>
        <p:nvSpPr>
          <p:cNvPr id="389" name="Google Shape;389;g2b7947489b8_0_261"/>
          <p:cNvSpPr txBox="1"/>
          <p:nvPr>
            <p:ph type="title"/>
          </p:nvPr>
        </p:nvSpPr>
        <p:spPr>
          <a:xfrm>
            <a:off x="4384402" y="3740475"/>
            <a:ext cx="4143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pt-BR"/>
              <a:t>Suporte Protheus Financeiro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/>
          </a:p>
        </p:txBody>
      </p:sp>
      <p:sp>
        <p:nvSpPr>
          <p:cNvPr id="390" name="Google Shape;390;g2b7947489b8_0_261"/>
          <p:cNvSpPr txBox="1"/>
          <p:nvPr>
            <p:ph idx="2" type="title"/>
          </p:nvPr>
        </p:nvSpPr>
        <p:spPr>
          <a:xfrm>
            <a:off x="4826499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Agosto</a:t>
            </a:r>
            <a:endParaRPr/>
          </a:p>
        </p:txBody>
      </p:sp>
      <p:sp>
        <p:nvSpPr>
          <p:cNvPr id="391" name="Google Shape;391;g2b7947489b8_0_261"/>
          <p:cNvSpPr/>
          <p:nvPr/>
        </p:nvSpPr>
        <p:spPr>
          <a:xfrm>
            <a:off x="4231600" y="4374000"/>
            <a:ext cx="594900" cy="23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AGENDA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397" name="Google Shape;397;p3"/>
          <p:cNvCxnSpPr/>
          <p:nvPr/>
        </p:nvCxnSpPr>
        <p:spPr>
          <a:xfrm rot="10800000">
            <a:off x="-1" y="713746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98" name="Google Shape;39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7" y="611309"/>
            <a:ext cx="163899" cy="204873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3"/>
          <p:cNvSpPr/>
          <p:nvPr/>
        </p:nvSpPr>
        <p:spPr>
          <a:xfrm>
            <a:off x="1629100" y="1359525"/>
            <a:ext cx="297680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1</a:t>
            </a:r>
          </a:p>
        </p:txBody>
      </p:sp>
      <p:sp>
        <p:nvSpPr>
          <p:cNvPr id="400" name="Google Shape;400;p3"/>
          <p:cNvSpPr/>
          <p:nvPr/>
        </p:nvSpPr>
        <p:spPr>
          <a:xfrm>
            <a:off x="4478060" y="1310507"/>
            <a:ext cx="379811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2</a:t>
            </a:r>
          </a:p>
        </p:txBody>
      </p:sp>
      <p:sp>
        <p:nvSpPr>
          <p:cNvPr id="401" name="Google Shape;401;p3"/>
          <p:cNvSpPr/>
          <p:nvPr/>
        </p:nvSpPr>
        <p:spPr>
          <a:xfrm>
            <a:off x="1847292" y="2345801"/>
            <a:ext cx="379811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3</a:t>
            </a:r>
          </a:p>
        </p:txBody>
      </p:sp>
      <p:sp>
        <p:nvSpPr>
          <p:cNvPr id="402" name="Google Shape;402;p3"/>
          <p:cNvSpPr/>
          <p:nvPr/>
        </p:nvSpPr>
        <p:spPr>
          <a:xfrm>
            <a:off x="4661010" y="2271969"/>
            <a:ext cx="398597" cy="47229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4</a:t>
            </a:r>
          </a:p>
        </p:txBody>
      </p:sp>
      <p:sp>
        <p:nvSpPr>
          <p:cNvPr id="403" name="Google Shape;403;p3"/>
          <p:cNvSpPr/>
          <p:nvPr/>
        </p:nvSpPr>
        <p:spPr>
          <a:xfrm>
            <a:off x="2348530" y="3209531"/>
            <a:ext cx="385528" cy="48125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5</a:t>
            </a:r>
          </a:p>
        </p:txBody>
      </p:sp>
      <p:sp>
        <p:nvSpPr>
          <p:cNvPr id="404" name="Google Shape;404;p3"/>
          <p:cNvSpPr txBox="1"/>
          <p:nvPr/>
        </p:nvSpPr>
        <p:spPr>
          <a:xfrm>
            <a:off x="1958574" y="1395025"/>
            <a:ext cx="198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Diferenças entre CNAB e Boleto Online?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Quais as vantagens de usar o Boleto Online?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05" name="Google Shape;405;p3"/>
          <p:cNvSpPr txBox="1"/>
          <p:nvPr/>
        </p:nvSpPr>
        <p:spPr>
          <a:xfrm>
            <a:off x="5012796" y="1389382"/>
            <a:ext cx="1860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Retornos </a:t>
            </a:r>
            <a:r>
              <a:rPr b="0" i="0" lang="pt-BR" sz="10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via job FINA715 ou via Webhook? qual a diferença?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06" name="Google Shape;406;p3"/>
          <p:cNvSpPr txBox="1"/>
          <p:nvPr/>
        </p:nvSpPr>
        <p:spPr>
          <a:xfrm>
            <a:off x="5185974" y="2267950"/>
            <a:ext cx="198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Configuração e agendamento no Schedule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(Vídeo)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3"/>
          <p:cNvSpPr txBox="1"/>
          <p:nvPr/>
        </p:nvSpPr>
        <p:spPr>
          <a:xfrm>
            <a:off x="2283176" y="2322275"/>
            <a:ext cx="1860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Bancos Liberados		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"/>
          <p:cNvSpPr txBox="1"/>
          <p:nvPr/>
        </p:nvSpPr>
        <p:spPr>
          <a:xfrm>
            <a:off x="2909225" y="3160725"/>
            <a:ext cx="2150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Prática - Realizando retorno	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"/>
          <p:cNvSpPr/>
          <p:nvPr/>
        </p:nvSpPr>
        <p:spPr>
          <a:xfrm>
            <a:off x="5135804" y="3117760"/>
            <a:ext cx="387162" cy="49021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6</a:t>
            </a:r>
          </a:p>
        </p:txBody>
      </p:sp>
      <p:sp>
        <p:nvSpPr>
          <p:cNvPr id="410" name="Google Shape;410;p3"/>
          <p:cNvSpPr txBox="1"/>
          <p:nvPr/>
        </p:nvSpPr>
        <p:spPr>
          <a:xfrm>
            <a:off x="5658975" y="3209525"/>
            <a:ext cx="3031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Como obter o LOG para envio ao Banco e gravação das tabelas no protheus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11" name="Google Shape;411;p3"/>
          <p:cNvSpPr/>
          <p:nvPr/>
        </p:nvSpPr>
        <p:spPr>
          <a:xfrm>
            <a:off x="3059359" y="4251730"/>
            <a:ext cx="307933" cy="47229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7</a:t>
            </a:r>
          </a:p>
        </p:txBody>
      </p:sp>
      <p:sp>
        <p:nvSpPr>
          <p:cNvPr id="412" name="Google Shape;412;p3"/>
          <p:cNvSpPr txBox="1"/>
          <p:nvPr/>
        </p:nvSpPr>
        <p:spPr>
          <a:xfrm>
            <a:off x="3367304" y="4368769"/>
            <a:ext cx="2051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Documentações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Perguntas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204cb9ce36_0_4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DIFERENÇAS ENTRE </a:t>
            </a:r>
            <a:r>
              <a:rPr lang="pt-BR">
                <a:solidFill>
                  <a:srgbClr val="FF9900"/>
                </a:solidFill>
              </a:rPr>
              <a:t>CNAB E BOLETO ONLINE</a:t>
            </a:r>
            <a:r>
              <a:rPr lang="pt-BR">
                <a:solidFill>
                  <a:srgbClr val="1155CC"/>
                </a:solidFill>
              </a:rPr>
              <a:t> </a:t>
            </a:r>
            <a:endParaRPr>
              <a:solidFill>
                <a:srgbClr val="1155CC"/>
              </a:solidFill>
            </a:endParaRPr>
          </a:p>
        </p:txBody>
      </p:sp>
      <p:sp>
        <p:nvSpPr>
          <p:cNvPr id="418" name="Google Shape;418;g2204cb9ce36_0_4"/>
          <p:cNvSpPr txBox="1"/>
          <p:nvPr/>
        </p:nvSpPr>
        <p:spPr>
          <a:xfrm>
            <a:off x="406450" y="957400"/>
            <a:ext cx="5417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9" name="Google Shape;419;g2204cb9ce36_0_4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20" name="Google Shape;420;g2204cb9ce36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21" name="Google Shape;421;g2204cb9ce36_0_4"/>
          <p:cNvSpPr txBox="1"/>
          <p:nvPr/>
        </p:nvSpPr>
        <p:spPr>
          <a:xfrm>
            <a:off x="649275" y="1542025"/>
            <a:ext cx="504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g2204cb9ce36_0_4"/>
          <p:cNvSpPr txBox="1"/>
          <p:nvPr/>
        </p:nvSpPr>
        <p:spPr>
          <a:xfrm>
            <a:off x="565475" y="1031000"/>
            <a:ext cx="30135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CONTAS A RECEBER</a:t>
            </a:r>
            <a:endParaRPr b="1" i="0" sz="1050" u="none" cap="none" strike="noStrike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50"/>
              <a:buFont typeface="Arial"/>
              <a:buChar char="●"/>
            </a:pPr>
            <a:r>
              <a:rPr b="0" i="0" lang="pt-BR" sz="95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Registro online de boletos sem a necessidade da baixar o arquivo no Bank Line e recepcionar via CNAB FINA200</a:t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50"/>
              <a:buFont typeface="Arial"/>
              <a:buChar char="●"/>
            </a:pPr>
            <a:r>
              <a:rPr b="0" i="0" lang="pt-BR" sz="95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Parametrização simples e intuitiva</a:t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50"/>
              <a:buFont typeface="Arial"/>
              <a:buChar char="●"/>
            </a:pPr>
            <a:r>
              <a:rPr b="0" i="0" lang="pt-BR" sz="95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Baixas automáticas e manuais pela rotina FINA710</a:t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50"/>
              <a:buFont typeface="Arial"/>
              <a:buChar char="●"/>
            </a:pPr>
            <a:r>
              <a:rPr b="0" i="0" lang="pt-BR" sz="95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Avaliação do erros em tela (Log Baixas Retorno)</a:t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50"/>
              <a:buFont typeface="Arial"/>
              <a:buChar char="●"/>
            </a:pPr>
            <a:r>
              <a:rPr b="0" i="0" lang="pt-BR" sz="95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Marcar como resolvido registro já baixado no Protheus</a:t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3" name="Google Shape;423;g2204cb9ce36_0_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38221" y="976175"/>
            <a:ext cx="5210281" cy="133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g2204cb9ce36_0_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01150" y="2800925"/>
            <a:ext cx="5210274" cy="1418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FINA715 OU </a:t>
            </a:r>
            <a:r>
              <a:rPr lang="pt-BR">
                <a:solidFill>
                  <a:srgbClr val="FF9900"/>
                </a:solidFill>
              </a:rPr>
              <a:t>WEBHOOK - QUAL A DIFERENÇA?</a:t>
            </a:r>
            <a:r>
              <a:rPr lang="pt-BR">
                <a:solidFill>
                  <a:srgbClr val="1155CC"/>
                </a:solidFill>
              </a:rPr>
              <a:t> </a:t>
            </a:r>
            <a:endParaRPr>
              <a:solidFill>
                <a:srgbClr val="1155CC"/>
              </a:solidFill>
            </a:endParaRPr>
          </a:p>
        </p:txBody>
      </p:sp>
      <p:sp>
        <p:nvSpPr>
          <p:cNvPr id="430" name="Google Shape;430;p5"/>
          <p:cNvSpPr txBox="1"/>
          <p:nvPr/>
        </p:nvSpPr>
        <p:spPr>
          <a:xfrm>
            <a:off x="406450" y="957400"/>
            <a:ext cx="54171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1" name="Google Shape;431;p5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32" name="Google Shape;43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33" name="Google Shape;433;p5"/>
          <p:cNvSpPr txBox="1"/>
          <p:nvPr/>
        </p:nvSpPr>
        <p:spPr>
          <a:xfrm>
            <a:off x="649275" y="1542025"/>
            <a:ext cx="504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5"/>
          <p:cNvSpPr txBox="1"/>
          <p:nvPr/>
        </p:nvSpPr>
        <p:spPr>
          <a:xfrm>
            <a:off x="401575" y="1102600"/>
            <a:ext cx="80934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JOB PELO FINA715 OU WEBHOOK</a:t>
            </a:r>
            <a:r>
              <a:rPr b="1" i="0" lang="pt-BR" sz="1500" u="none" cap="none" strike="noStrike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i="0" lang="pt-BR" sz="1050" u="none" cap="none" strike="noStrike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1" i="0" sz="1050" u="none" cap="none" strike="noStrike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rgbClr val="0052CC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FINA715 </a:t>
            </a:r>
            <a:endParaRPr b="0" i="0" sz="1050" u="none" cap="none" strike="noStrike">
              <a:solidFill>
                <a:srgbClr val="0052CC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Rotina para visualização dos logs das baixas de títulos por API, gerados via job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FINA715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ou via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Webhook.</a:t>
            </a:r>
            <a:endParaRPr b="1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FINA715 x Webhook</a:t>
            </a:r>
            <a:endParaRPr b="1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- Ao executar o Job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FINA715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o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Protheus inicia 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 comunicação com o banco solicitando informações de eventos de baixa de boletos.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rgbClr val="0052CC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WEBHOOK</a:t>
            </a:r>
            <a:r>
              <a:rPr b="1" i="0" lang="pt-BR" sz="1500" u="none" cap="none" strike="noStrike">
                <a:solidFill>
                  <a:srgbClr val="0052CC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850" u="none" cap="none" strike="noStrike">
              <a:solidFill>
                <a:srgbClr val="0052CC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</a:t>
            </a:r>
            <a:r>
              <a:rPr b="0" i="0" lang="pt-BR" sz="9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Ao configurar o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é o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banco 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que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inicia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 comunicação com o Protheus, enviando informações de eventos de baixa de boletos.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Para o Protheus receber as informações enviadas via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 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é necessário um serviço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REST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habilitado no Protheus e disponível para o banco.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Banco do Brasil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-  Para mais detalhes sobre a configuração do Webhook do Banco do Brasil </a:t>
            </a:r>
            <a:r>
              <a:rPr b="0" i="0" lang="pt-BR" sz="85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4"/>
              </a:rPr>
              <a:t>Clique aqui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Itaú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-  Para mais detalhes sobre a configuração do Webhook do Itaú </a:t>
            </a:r>
            <a:r>
              <a:rPr b="0" i="0" lang="pt-BR" sz="850" u="sng" cap="none" strike="noStrike">
                <a:solidFill>
                  <a:srgbClr val="0052CC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Clique aqui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762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50"/>
              <a:buFont typeface="Arial"/>
              <a:buChar char="●"/>
            </a:pP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Santander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→ </a:t>
            </a:r>
            <a:r>
              <a:rPr b="1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Webhook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-  Para mais detalhes sobre a configuração do Webhook do Santander </a:t>
            </a:r>
            <a:r>
              <a:rPr b="0" i="0" lang="pt-BR" sz="850" u="sng" cap="none" strike="noStrike">
                <a:solidFill>
                  <a:srgbClr val="0052CC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Clique aqui</a:t>
            </a:r>
            <a:r>
              <a:rPr b="0" i="0" lang="pt-BR" sz="85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b="0" i="0" sz="8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35" name="Google Shape;435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28437" y="3674247"/>
            <a:ext cx="6839674" cy="9494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CONFIGURANDO BOLETO ONLINE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41" name="Google Shape;441;p6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42" name="Google Shape;44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6"/>
          <p:cNvSpPr txBox="1"/>
          <p:nvPr/>
        </p:nvSpPr>
        <p:spPr>
          <a:xfrm>
            <a:off x="419400" y="1326750"/>
            <a:ext cx="8175000" cy="31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050" u="none" cap="none" strike="noStrike">
                <a:solidFill>
                  <a:schemeClr val="dk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BANCOS HOMOLOGADOS</a:t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50"/>
              <a:buFont typeface="Arial"/>
              <a:buChar char="●"/>
            </a:pPr>
            <a:r>
              <a:rPr b="1" i="0" lang="pt-BR" sz="9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Banco do Brasil - Homologado</a:t>
            </a:r>
            <a:endParaRPr b="1" i="0" sz="9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381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Para o Banco do Brasil são requisitados pelos códigos de estado de cobrança definidos pelo BB:</a:t>
            </a:r>
            <a:endParaRPr b="0" i="0" sz="8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3810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06 - LIQUIDADO → Pagamento realizado </a:t>
            </a:r>
            <a: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→ Job realizará a baixa no Protheus via execauto do FINA070.</a:t>
            </a:r>
            <a:b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1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07 - BAIXADO → (Cancelado),</a:t>
            </a:r>
            <a: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por exemplo: não foi pago até a data limite máxima de recebimento e o banco deu baixa no boleto → Job realizará a transferência desse título no Protheus para a situação de cobrança 0 -&gt; Carteira removendo do borderô via execauto do FINA060.</a:t>
            </a:r>
            <a:b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1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05 e 09 - PROTESTADO ELETRONICO e TITULO PROTESTADO MANUAL </a:t>
            </a:r>
            <a:r>
              <a:rPr b="0" i="0" lang="pt-BR" sz="8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→ banco colocou em protesto → Job realizará a transferência desse título no Protheus para a situação definida na Configuração de Contas deste banco, tendo como padrão transferir para a carteira F → CARTEIRA PROTESTO via execauto do FINA060.</a:t>
            </a:r>
            <a:endParaRPr b="0" i="0" sz="9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t/>
            </a:r>
            <a:endParaRPr b="0" i="0" sz="9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89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50"/>
              <a:buFont typeface="Arial"/>
              <a:buChar char="●"/>
            </a:pPr>
            <a:r>
              <a:rPr b="1" i="0" lang="pt-BR" sz="950" u="none" cap="none" strike="noStrike">
                <a:solidFill>
                  <a:srgbClr val="202124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Em desenvolvimento com cliente Piloto -&gt; Itaú, Santander e Sicoob</a:t>
            </a:r>
            <a:endParaRPr b="1" i="0" sz="9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3810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f46962519c_0_2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PRÁTICA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REALIZANDO O RETORNO (VÍDEO)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49" name="Google Shape;449;g2f46962519c_0_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50" name="Google Shape;450;g2f46962519c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g2f46962519c_0_2"/>
          <p:cNvSpPr txBox="1"/>
          <p:nvPr/>
        </p:nvSpPr>
        <p:spPr>
          <a:xfrm>
            <a:off x="262100" y="1169450"/>
            <a:ext cx="8175000" cy="11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950" u="none" cap="none" strike="noStrike">
              <a:solidFill>
                <a:srgbClr val="202124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3810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chemeClr val="dk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2" name="Google Shape;452;g2f46962519c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825" y="1086875"/>
            <a:ext cx="7415049" cy="35798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f4061218a4_0_22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ANÁLISE DE LOGS DO AMBIENTE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58" name="Google Shape;458;g2f4061218a4_0_2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59" name="Google Shape;459;g2f4061218a4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g2f4061218a4_0_22"/>
          <p:cNvSpPr txBox="1"/>
          <p:nvPr/>
        </p:nvSpPr>
        <p:spPr>
          <a:xfrm>
            <a:off x="419400" y="1098675"/>
            <a:ext cx="81750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os casos em que o </a:t>
            </a:r>
            <a:r>
              <a:rPr b="0" i="1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job </a:t>
            </a: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aparentemente parece não estar sendo executado, é possível acompanhar os processos pelo </a:t>
            </a:r>
            <a:r>
              <a:rPr b="1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console.log</a:t>
            </a: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 do </a:t>
            </a:r>
            <a:r>
              <a:rPr b="0" i="1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appserver</a:t>
            </a: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, para isso, configure as chaves na seção do ambiente do Schedule no qual está iniciando a FINA715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FWTRACELOG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b="0" i="0" lang="pt-BR" sz="1050" u="none" cap="none" strike="noStrike">
                <a:solidFill>
                  <a:srgbClr val="172B4D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FWLOGMSG_DEBUG</a:t>
            </a:r>
            <a:endParaRPr b="0" i="0" sz="1050" u="none" cap="none" strike="noStrike">
              <a:solidFill>
                <a:srgbClr val="172B4D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172B4D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mais informações acesse a documentação </a:t>
            </a:r>
            <a:r>
              <a:rPr b="0" i="0" lang="pt-BR" sz="1050" u="sng" cap="none" strike="noStrike">
                <a:solidFill>
                  <a:srgbClr val="0052CC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Chaves para controle de logs</a:t>
            </a:r>
            <a:endParaRPr b="0" i="0" sz="1050" u="sng" cap="none" strike="noStrike">
              <a:solidFill>
                <a:srgbClr val="0052CC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[Environment]</a:t>
            </a:r>
            <a:endParaRPr b="1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FWTRACELOG=1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FWLOGMSG_DEBUG=1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[General]</a:t>
            </a:r>
            <a:endParaRPr b="1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Consolelog=1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LogHttpFuncs=1</a:t>
            </a:r>
            <a:endParaRPr b="0" i="0" sz="1050" u="none" cap="none" strike="noStrike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pt-BR" sz="105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tlpp_rest_log=1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2f4061218a4_0_40"/>
          <p:cNvSpPr txBox="1"/>
          <p:nvPr>
            <p:ph idx="1" type="body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363636"/>
                </a:solidFill>
              </a:rPr>
              <a:t>MACRO ETAPAS</a:t>
            </a:r>
            <a:r>
              <a:rPr lang="pt-BR">
                <a:solidFill>
                  <a:schemeClr val="accent5"/>
                </a:solidFill>
              </a:rPr>
              <a:t> </a:t>
            </a:r>
            <a:r>
              <a:rPr lang="pt-BR">
                <a:solidFill>
                  <a:srgbClr val="FF9900"/>
                </a:solidFill>
              </a:rPr>
              <a:t>ANÁLISE DE LOGS DO AMBIENTE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66" name="Google Shape;466;g2f4061218a4_0_40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67" name="Google Shape;467;g2f4061218a4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g2f4061218a4_0_40"/>
          <p:cNvSpPr txBox="1"/>
          <p:nvPr/>
        </p:nvSpPr>
        <p:spPr>
          <a:xfrm>
            <a:off x="419400" y="1098675"/>
            <a:ext cx="8175000" cy="21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1" lang="pt-BR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Lembre-se! </a:t>
            </a:r>
            <a:r>
              <a:rPr b="1" i="1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as chaves ativas é possível identificar inconsistências na estrutura do Protheus antes mesmo de uma abertura de chamado</a:t>
            </a:r>
            <a:endParaRPr b="1" i="1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Exemplo abaixo, onde a conta bancária nos </a:t>
            </a:r>
            <a:r>
              <a:rPr b="1" i="0" lang="pt-B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Parâmetros de bancos (FINA130)</a:t>
            </a:r>
            <a:r>
              <a:rPr b="0" i="0" lang="pt-B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está o campo Retorno automático diferente de </a:t>
            </a:r>
            <a:r>
              <a:rPr b="1" i="0" lang="pt-B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4 - Recebimento Online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651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9" name="Google Shape;469;g2f4061218a4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5475" y="2264050"/>
            <a:ext cx="6350799" cy="9054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70" name="Google Shape;470;g2f4061218a4_0_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0212" y="3370450"/>
            <a:ext cx="8063577" cy="117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