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1540" r:id="rId2"/>
    <p:sldId id="1604" r:id="rId3"/>
    <p:sldId id="1606" r:id="rId4"/>
    <p:sldId id="1647" r:id="rId5"/>
    <p:sldId id="1648" r:id="rId6"/>
    <p:sldId id="1607" r:id="rId7"/>
    <p:sldId id="1658" r:id="rId8"/>
    <p:sldId id="1649" r:id="rId9"/>
    <p:sldId id="1656" r:id="rId10"/>
    <p:sldId id="1608" r:id="rId11"/>
    <p:sldId id="1610" r:id="rId12"/>
    <p:sldId id="1677" r:id="rId13"/>
    <p:sldId id="1678" r:id="rId14"/>
    <p:sldId id="1609" r:id="rId15"/>
    <p:sldId id="1650" r:id="rId16"/>
    <p:sldId id="1651" r:id="rId17"/>
    <p:sldId id="1652" r:id="rId18"/>
    <p:sldId id="1653" r:id="rId19"/>
    <p:sldId id="1654" r:id="rId20"/>
    <p:sldId id="1655" r:id="rId21"/>
    <p:sldId id="1657" r:id="rId22"/>
    <p:sldId id="1659" r:id="rId23"/>
    <p:sldId id="1660" r:id="rId24"/>
    <p:sldId id="1661" r:id="rId25"/>
    <p:sldId id="1662" r:id="rId26"/>
    <p:sldId id="1663" r:id="rId27"/>
    <p:sldId id="1665" r:id="rId28"/>
    <p:sldId id="1666" r:id="rId29"/>
    <p:sldId id="1667" r:id="rId30"/>
    <p:sldId id="1668" r:id="rId31"/>
    <p:sldId id="1669" r:id="rId32"/>
    <p:sldId id="1670" r:id="rId33"/>
    <p:sldId id="1671" r:id="rId34"/>
    <p:sldId id="1672" r:id="rId35"/>
    <p:sldId id="1673" r:id="rId36"/>
    <p:sldId id="1674" r:id="rId37"/>
    <p:sldId id="1675" r:id="rId38"/>
    <p:sldId id="1676" r:id="rId39"/>
    <p:sldId id="1624" r:id="rId4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elo Pereira" initials="MP" lastIdx="1" clrIdx="0">
    <p:extLst>
      <p:ext uri="{19B8F6BF-5375-455C-9EA6-DF929625EA0E}">
        <p15:presenceInfo xmlns:p15="http://schemas.microsoft.com/office/powerpoint/2012/main" userId="Marcelo Pereira" providerId="None"/>
      </p:ext>
    </p:extLst>
  </p:cmAuthor>
  <p:cmAuthor id="2" name="Braulis Henrique Nascimento" initials="BHN" lastIdx="2" clrIdx="1">
    <p:extLst>
      <p:ext uri="{19B8F6BF-5375-455C-9EA6-DF929625EA0E}">
        <p15:presenceInfo xmlns:p15="http://schemas.microsoft.com/office/powerpoint/2012/main" userId="S::braulis-henrique.nascimento@itau-unibanco.com.br::ccbaca2a-b38c-4ee7-b29b-f2e4e1a302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779" autoAdjust="0"/>
    <p:restoredTop sz="95118" autoAdjust="0"/>
  </p:normalViewPr>
  <p:slideViewPr>
    <p:cSldViewPr snapToGrid="0">
      <p:cViewPr varScale="1">
        <p:scale>
          <a:sx n="77" d="100"/>
          <a:sy n="77" d="100"/>
        </p:scale>
        <p:origin x="10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50AF1-4FF5-4D84-AD0F-03CBC6F484E6}" type="datetimeFigureOut">
              <a:rPr lang="pt-BR" smtClean="0"/>
              <a:t>04/04/2022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E9E69-B7B5-459C-A0CE-BF742CA54D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4739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6E9E69-B7B5-459C-A0CE-BF742CA54D27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0833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57869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12272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27429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56179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31439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62302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63035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734096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36468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4825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92443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45219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0957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23491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60562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183250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710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12646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799790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57251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8381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417590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30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541095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31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866545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32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723947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33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034670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34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623019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35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6379096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36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121244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37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367216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38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321852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39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42366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25385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87213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378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74143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2768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3D22-3463-4F06-A17D-B00DE818D487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4342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799AB7-F9AE-4D7F-B4B5-52C1EB52E7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9E11B0C-F82A-4C92-8673-CA002AB13C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A6493F9-5972-496D-B5D5-4856EEF9B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2AFD-E1A3-4EF8-967F-1BD97AA5B301}" type="datetimeFigureOut">
              <a:rPr lang="pt-BR" smtClean="0"/>
              <a:t>04/04/2022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E6DE4A0-A25D-4B86-83C6-3381C3F7A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4FE7651-4237-4956-A0AC-906C82570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64DF-A8D4-46DC-AEBC-9A89AE4867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482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14A0EE-32CF-4885-81E1-EEEFCDF4E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97BA36A-AF4D-4825-AE34-58B90E1EAC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41CD4B5-97A5-4D20-8E7A-2F7CA2ABC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2AFD-E1A3-4EF8-967F-1BD97AA5B301}" type="datetimeFigureOut">
              <a:rPr lang="pt-BR" smtClean="0"/>
              <a:t>04/04/2022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2F80B4D-7F8A-4C65-909E-8BDAC3284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B0A8D43-99A8-44CB-9E84-1AF98567D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64DF-A8D4-46DC-AEBC-9A89AE4867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0260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823B94E-E069-4CFA-9B4F-722D1A5543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35EB6BE-3B4D-4948-ADB2-3175EF90AE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A70FE34-CE17-42FF-9F43-3D009A745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2AFD-E1A3-4EF8-967F-1BD97AA5B301}" type="datetimeFigureOut">
              <a:rPr lang="pt-BR" smtClean="0"/>
              <a:t>04/04/2022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551D122-BB52-4DB8-AF0C-9B9DA29B2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DE8BD13-F35D-4834-9691-B4E6C877F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64DF-A8D4-46DC-AEBC-9A89AE4867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5827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5AEB55-9C59-4080-8B9B-F9427A691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41B994B-73DD-4A8E-930B-994859F1C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02ABA0E-9293-4DC9-9A70-BA9743E81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2AFD-E1A3-4EF8-967F-1BD97AA5B301}" type="datetimeFigureOut">
              <a:rPr lang="pt-BR" smtClean="0"/>
              <a:t>04/04/2022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54B6E27-4C71-46A6-9EAF-B3E2F8F1F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8B2F02D-2DFB-462B-AEF5-20FBCD45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64DF-A8D4-46DC-AEBC-9A89AE4867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9335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75DB9F-5CD7-4E8A-8DC0-FFA28AD17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9863C66-FF58-4094-B9BA-BCFA896FE9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B5ACF64-0968-45CF-96C8-9E4BCDA8A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2AFD-E1A3-4EF8-967F-1BD97AA5B301}" type="datetimeFigureOut">
              <a:rPr lang="pt-BR" smtClean="0"/>
              <a:t>04/04/2022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23B97D6-0918-4E44-8A2E-9D35A0603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19BC546-D45C-46F9-916F-8144512AA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64DF-A8D4-46DC-AEBC-9A89AE4867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890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A96585-9CF6-4DB9-A790-C3A2C376C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179794C-A9D8-41AD-9205-0E391D5D10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00EFE98-9F8A-4289-B5BE-CC4631C732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D3A9B9E-B040-4DC2-B83B-C142834FB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2AFD-E1A3-4EF8-967F-1BD97AA5B301}" type="datetimeFigureOut">
              <a:rPr lang="pt-BR" smtClean="0"/>
              <a:t>04/04/2022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2576622-E694-40F5-9651-13C375D11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7CB1F5A-83D8-4726-A612-4772A2D72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64DF-A8D4-46DC-AEBC-9A89AE4867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4749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71B0F8-ABE6-4528-A174-A9C3F9B3A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DEF1DCC-FD21-44CA-92AB-F6A73973E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CC9828E-6FCD-4C78-A8AC-27E972964B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A5AB74AA-A6C6-403A-9F37-A94DD25290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33A90AFA-0670-4302-891F-6ED9FF7BA1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8CF3473-A6B4-4FC1-A1E0-4C0E035F1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2AFD-E1A3-4EF8-967F-1BD97AA5B301}" type="datetimeFigureOut">
              <a:rPr lang="pt-BR" smtClean="0"/>
              <a:t>04/04/2022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882D96C-37A7-4545-9675-D32F7D0C4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0E2C9EA6-7EFB-4072-91AA-7F475E2F8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64DF-A8D4-46DC-AEBC-9A89AE4867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3050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0E9A54-F8DF-4214-A7AC-7DBA99724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D122B20-6400-431A-B680-B16E4BFC7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2AFD-E1A3-4EF8-967F-1BD97AA5B301}" type="datetimeFigureOut">
              <a:rPr lang="pt-BR" smtClean="0"/>
              <a:t>04/04/2022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F70F7D15-234E-49BA-933D-6DF646D00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E5AD5A5-78E0-4FA0-B99E-5A9D17768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64DF-A8D4-46DC-AEBC-9A89AE4867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7740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FCEE09D8-38A2-4C95-A7DE-ADB438C46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2AFD-E1A3-4EF8-967F-1BD97AA5B301}" type="datetimeFigureOut">
              <a:rPr lang="pt-BR" smtClean="0"/>
              <a:t>04/04/2022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6BBDDF77-F90F-4ED3-A286-107BA4AB4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FC4AD90B-3BFE-41A8-8707-7875DAF51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64DF-A8D4-46DC-AEBC-9A89AE4867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2215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7D66AF-79C0-4B59-9B25-5C8F85835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73E6A79-B4D0-4A65-AA53-CA8D9556F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462BE0E-F9DB-45B4-AF3E-86724DC61E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7998B3E-AABE-42DA-91D0-DD9B90278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2AFD-E1A3-4EF8-967F-1BD97AA5B301}" type="datetimeFigureOut">
              <a:rPr lang="pt-BR" smtClean="0"/>
              <a:t>04/04/2022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9BEC0A4-9CAF-4DB5-872B-DA6FDEB1B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DC60A93-4758-4DB1-B1FC-FF6B868AD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64DF-A8D4-46DC-AEBC-9A89AE4867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5775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35D10E-7415-41D8-B5A7-C7AE77AB8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2604C319-5D37-4419-B50D-385AB10AB6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844477E-0F07-4FA7-B26B-A8A825D2CF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61F5AAF-51EA-4F21-8829-751EE4D81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2AFD-E1A3-4EF8-967F-1BD97AA5B301}" type="datetimeFigureOut">
              <a:rPr lang="pt-BR" smtClean="0"/>
              <a:t>04/04/2022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67C14BE-ABAA-4CFD-8323-7BF8760BB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88E13CA-D3F4-4D78-9FA6-30A101281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64DF-A8D4-46DC-AEBC-9A89AE4867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9946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4AE758DF-3168-4201-AEEE-1CD9341A9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2E9ACBE-DC43-455B-896C-3167496B83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31AED6F-AC12-44D8-BAF6-AD99128C23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12AFD-E1A3-4EF8-967F-1BD97AA5B301}" type="datetimeFigureOut">
              <a:rPr lang="pt-BR" smtClean="0"/>
              <a:t>04/04/2022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3913883-0429-4EEA-9420-82FA519F68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A2E199D-FB92-47A1-87DB-8F61F217CE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B64DF-A8D4-46DC-AEBC-9A89AE4867F9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MSIPCMContentMarking" descr="{&quot;HashCode&quot;:673120239,&quot;Placement&quot;:&quot;Footer&quot;,&quot;Top&quot;:520.68866,&quot;Left&quot;:0.0,&quot;SlideWidth&quot;:960,&quot;SlideHeight&quot;:540}">
            <a:extLst>
              <a:ext uri="{FF2B5EF4-FFF2-40B4-BE49-F238E27FC236}">
                <a16:creationId xmlns:a16="http://schemas.microsoft.com/office/drawing/2014/main" id="{6C9AD2D9-3FD2-4039-B3EA-536326777304}"/>
              </a:ext>
            </a:extLst>
          </p:cNvPr>
          <p:cNvSpPr txBox="1"/>
          <p:nvPr userDrawn="1"/>
        </p:nvSpPr>
        <p:spPr>
          <a:xfrm>
            <a:off x="0" y="6612746"/>
            <a:ext cx="1274605" cy="24525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pt-BR" sz="900">
                <a:solidFill>
                  <a:srgbClr val="000000"/>
                </a:solidFill>
                <a:latin typeface="Calibri" panose="020F0502020204030204" pitchFamily="34" charset="0"/>
              </a:rPr>
              <a:t>Corporativo | Interno</a:t>
            </a:r>
          </a:p>
        </p:txBody>
      </p:sp>
      <p:sp>
        <p:nvSpPr>
          <p:cNvPr id="7" name="fl">
            <a:extLst>
              <a:ext uri="{FF2B5EF4-FFF2-40B4-BE49-F238E27FC236}">
                <a16:creationId xmlns:a16="http://schemas.microsoft.com/office/drawing/2014/main" id="{A0289B9B-86AA-40DF-89DB-35987E7375D2}"/>
              </a:ext>
            </a:extLst>
          </p:cNvPr>
          <p:cNvSpPr txBox="1"/>
          <p:nvPr userDrawn="1"/>
        </p:nvSpPr>
        <p:spPr>
          <a:xfrm>
            <a:off x="0" y="6545580"/>
            <a:ext cx="121920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endParaRPr lang="pt-BR" sz="800" b="0" i="0" u="none" baseline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113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E51CFE38-F2EB-463F-97C5-33BF3815F00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9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/>
          </a:p>
        </p:txBody>
      </p:sp>
      <p:sp>
        <p:nvSpPr>
          <p:cNvPr id="4" name="Espaço Reservado para Texto 10">
            <a:extLst>
              <a:ext uri="{FF2B5EF4-FFF2-40B4-BE49-F238E27FC236}">
                <a16:creationId xmlns:a16="http://schemas.microsoft.com/office/drawing/2014/main" id="{FF7888D3-175E-4CA4-87E3-E5843E46DD9D}"/>
              </a:ext>
            </a:extLst>
          </p:cNvPr>
          <p:cNvSpPr txBox="1">
            <a:spLocks/>
          </p:cNvSpPr>
          <p:nvPr/>
        </p:nvSpPr>
        <p:spPr>
          <a:xfrm>
            <a:off x="0" y="3070420"/>
            <a:ext cx="12192000" cy="823177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pt-BR" sz="5333" b="1" dirty="0">
                <a:solidFill>
                  <a:schemeClr val="bg1"/>
                </a:solidFill>
                <a:latin typeface="Trebuchet MS" panose="020B0603020202020204" pitchFamily="34" charset="0"/>
              </a:rPr>
              <a:t>Modernização da Cobrança</a:t>
            </a:r>
            <a:endParaRPr lang="en-US" altLang="pt-BR" sz="5333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Espaço Reservado para Texto 10">
            <a:extLst>
              <a:ext uri="{FF2B5EF4-FFF2-40B4-BE49-F238E27FC236}">
                <a16:creationId xmlns:a16="http://schemas.microsoft.com/office/drawing/2014/main" id="{62CA313E-0F33-456A-B32A-608C582D1B18}"/>
              </a:ext>
            </a:extLst>
          </p:cNvPr>
          <p:cNvSpPr txBox="1">
            <a:spLocks/>
          </p:cNvSpPr>
          <p:nvPr/>
        </p:nvSpPr>
        <p:spPr>
          <a:xfrm>
            <a:off x="0" y="3805899"/>
            <a:ext cx="12192000" cy="42815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altLang="pt-BR" sz="2667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7" name="Espaço Reservado para Texto 10">
            <a:extLst>
              <a:ext uri="{FF2B5EF4-FFF2-40B4-BE49-F238E27FC236}">
                <a16:creationId xmlns:a16="http://schemas.microsoft.com/office/drawing/2014/main" id="{45C50568-C5D0-4E4F-B4A1-51CA8F90D69F}"/>
              </a:ext>
            </a:extLst>
          </p:cNvPr>
          <p:cNvSpPr txBox="1">
            <a:spLocks/>
          </p:cNvSpPr>
          <p:nvPr/>
        </p:nvSpPr>
        <p:spPr>
          <a:xfrm>
            <a:off x="0" y="3893597"/>
            <a:ext cx="12192000" cy="315527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altLang="pt-BR" sz="1600" dirty="0">
                <a:solidFill>
                  <a:schemeClr val="bg1"/>
                </a:solidFill>
                <a:latin typeface="Trebuchet MS" panose="020B0603020202020204" pitchFamily="34" charset="0"/>
              </a:rPr>
              <a:t>Liquidação de parte dos Boletos no D0 através do SILOC utilizando a Baixa Operacional. </a:t>
            </a:r>
          </a:p>
        </p:txBody>
      </p:sp>
      <p:sp>
        <p:nvSpPr>
          <p:cNvPr id="8" name="Espaço Reservado para Texto 10">
            <a:extLst>
              <a:ext uri="{FF2B5EF4-FFF2-40B4-BE49-F238E27FC236}">
                <a16:creationId xmlns:a16="http://schemas.microsoft.com/office/drawing/2014/main" id="{BCD52196-E506-4904-8DA6-C0A2BEB48541}"/>
              </a:ext>
            </a:extLst>
          </p:cNvPr>
          <p:cNvSpPr txBox="1">
            <a:spLocks/>
          </p:cNvSpPr>
          <p:nvPr/>
        </p:nvSpPr>
        <p:spPr>
          <a:xfrm>
            <a:off x="10813775" y="6542473"/>
            <a:ext cx="1378225" cy="315527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altLang="pt-BR" sz="1600" dirty="0">
                <a:solidFill>
                  <a:schemeClr val="bg1"/>
                </a:solidFill>
                <a:latin typeface="Trebuchet MS" panose="020B0603020202020204" pitchFamily="34" charset="0"/>
              </a:rPr>
              <a:t>05.04.2022</a:t>
            </a:r>
          </a:p>
        </p:txBody>
      </p:sp>
    </p:spTree>
    <p:extLst>
      <p:ext uri="{BB962C8B-B14F-4D97-AF65-F5344CB8AC3E}">
        <p14:creationId xmlns:p14="http://schemas.microsoft.com/office/powerpoint/2010/main" val="117693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6" name="Retângulo 255">
            <a:extLst>
              <a:ext uri="{FF2B5EF4-FFF2-40B4-BE49-F238E27FC236}">
                <a16:creationId xmlns:a16="http://schemas.microsoft.com/office/drawing/2014/main" id="{EDDDD56C-12DD-48C1-ACC8-A7A423882333}"/>
              </a:ext>
            </a:extLst>
          </p:cNvPr>
          <p:cNvSpPr/>
          <p:nvPr/>
        </p:nvSpPr>
        <p:spPr>
          <a:xfrm>
            <a:off x="57797" y="892004"/>
            <a:ext cx="11834554" cy="5774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Etapas de liquidação – </a:t>
            </a:r>
            <a:r>
              <a:rPr lang="pt-BR" sz="1600" b="1" kern="0" dirty="0">
                <a:solidFill>
                  <a:schemeClr val="accent4"/>
                </a:solidFill>
              </a:rPr>
              <a:t>Fluxo Atual  </a:t>
            </a: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FB673671-A4A3-4A5F-A2AA-2B27DC839ED8}"/>
              </a:ext>
            </a:extLst>
          </p:cNvPr>
          <p:cNvGrpSpPr/>
          <p:nvPr/>
        </p:nvGrpSpPr>
        <p:grpSpPr>
          <a:xfrm>
            <a:off x="394551" y="1164821"/>
            <a:ext cx="11149200" cy="5256000"/>
            <a:chOff x="731434" y="1164821"/>
            <a:chExt cx="10724665" cy="5216666"/>
          </a:xfrm>
        </p:grpSpPr>
        <p:grpSp>
          <p:nvGrpSpPr>
            <p:cNvPr id="11" name="Agrupar 10">
              <a:extLst>
                <a:ext uri="{FF2B5EF4-FFF2-40B4-BE49-F238E27FC236}">
                  <a16:creationId xmlns:a16="http://schemas.microsoft.com/office/drawing/2014/main" id="{B8A3D506-7C83-4DFE-8709-660414AE142B}"/>
                </a:ext>
              </a:extLst>
            </p:cNvPr>
            <p:cNvGrpSpPr/>
            <p:nvPr/>
          </p:nvGrpSpPr>
          <p:grpSpPr>
            <a:xfrm>
              <a:off x="10432252" y="2328880"/>
              <a:ext cx="1023847" cy="1351084"/>
              <a:chOff x="1888416" y="6528000"/>
              <a:chExt cx="1688400" cy="2228038"/>
            </a:xfrm>
          </p:grpSpPr>
          <p:sp>
            <p:nvSpPr>
              <p:cNvPr id="45" name="Retângulo Arredondado 6">
                <a:extLst>
                  <a:ext uri="{FF2B5EF4-FFF2-40B4-BE49-F238E27FC236}">
                    <a16:creationId xmlns:a16="http://schemas.microsoft.com/office/drawing/2014/main" id="{8C22E447-85CC-4291-9AEE-87FB082E3FCA}"/>
                  </a:ext>
                </a:extLst>
              </p:cNvPr>
              <p:cNvSpPr/>
              <p:nvPr/>
            </p:nvSpPr>
            <p:spPr>
              <a:xfrm>
                <a:off x="1888416" y="6528000"/>
                <a:ext cx="1688400" cy="2192400"/>
              </a:xfrm>
              <a:prstGeom prst="round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1213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pic>
            <p:nvPicPr>
              <p:cNvPr id="46" name="Imagem 45">
                <a:extLst>
                  <a:ext uri="{FF2B5EF4-FFF2-40B4-BE49-F238E27FC236}">
                    <a16:creationId xmlns:a16="http://schemas.microsoft.com/office/drawing/2014/main" id="{717F3F5C-ED65-48B9-A264-6D31C03450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38309" y="6580530"/>
                <a:ext cx="1222605" cy="1080000"/>
              </a:xfrm>
              <a:prstGeom prst="rect">
                <a:avLst/>
              </a:prstGeom>
            </p:spPr>
          </p:pic>
          <p:sp>
            <p:nvSpPr>
              <p:cNvPr id="47" name="CaixaDeTexto 46">
                <a:extLst>
                  <a:ext uri="{FF2B5EF4-FFF2-40B4-BE49-F238E27FC236}">
                    <a16:creationId xmlns:a16="http://schemas.microsoft.com/office/drawing/2014/main" id="{2779A8EB-E696-45BD-916B-FC6EDEE37C9A}"/>
                  </a:ext>
                </a:extLst>
              </p:cNvPr>
              <p:cNvSpPr txBox="1"/>
              <p:nvPr/>
            </p:nvSpPr>
            <p:spPr>
              <a:xfrm>
                <a:off x="1999775" y="7680357"/>
                <a:ext cx="1499673" cy="10756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13" b="1" dirty="0"/>
                  <a:t>Instituição Destinatária/ </a:t>
                </a:r>
                <a:r>
                  <a:rPr lang="pt-BR" sz="1213" b="1" dirty="0">
                    <a:solidFill>
                      <a:srgbClr val="FF0000"/>
                    </a:solidFill>
                  </a:rPr>
                  <a:t>Credora</a:t>
                </a:r>
              </a:p>
            </p:txBody>
          </p:sp>
        </p:grpSp>
        <p:grpSp>
          <p:nvGrpSpPr>
            <p:cNvPr id="12" name="Agrupar 11">
              <a:extLst>
                <a:ext uri="{FF2B5EF4-FFF2-40B4-BE49-F238E27FC236}">
                  <a16:creationId xmlns:a16="http://schemas.microsoft.com/office/drawing/2014/main" id="{ED32494A-458F-4D36-8C52-67CF3C7E6800}"/>
                </a:ext>
              </a:extLst>
            </p:cNvPr>
            <p:cNvGrpSpPr/>
            <p:nvPr/>
          </p:nvGrpSpPr>
          <p:grpSpPr>
            <a:xfrm>
              <a:off x="731434" y="2331240"/>
              <a:ext cx="1022967" cy="1550163"/>
              <a:chOff x="17356701" y="6528000"/>
              <a:chExt cx="1686949" cy="2556335"/>
            </a:xfrm>
          </p:grpSpPr>
          <p:sp>
            <p:nvSpPr>
              <p:cNvPr id="42" name="Retângulo Arredondado 82">
                <a:extLst>
                  <a:ext uri="{FF2B5EF4-FFF2-40B4-BE49-F238E27FC236}">
                    <a16:creationId xmlns:a16="http://schemas.microsoft.com/office/drawing/2014/main" id="{159A6FE6-07BC-48D8-AFB9-ADCCCAB92363}"/>
                  </a:ext>
                </a:extLst>
              </p:cNvPr>
              <p:cNvSpPr/>
              <p:nvPr/>
            </p:nvSpPr>
            <p:spPr>
              <a:xfrm>
                <a:off x="17356701" y="6528000"/>
                <a:ext cx="1686949" cy="2191287"/>
              </a:xfrm>
              <a:prstGeom prst="round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pt-BR" sz="1213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pic>
            <p:nvPicPr>
              <p:cNvPr id="43" name="Imagem 42">
                <a:extLst>
                  <a:ext uri="{FF2B5EF4-FFF2-40B4-BE49-F238E27FC236}">
                    <a16:creationId xmlns:a16="http://schemas.microsoft.com/office/drawing/2014/main" id="{658D16B4-41A9-45AB-94A6-2A376467D6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588873" y="6597459"/>
                <a:ext cx="1222605" cy="1080000"/>
              </a:xfrm>
              <a:prstGeom prst="rect">
                <a:avLst/>
              </a:prstGeom>
            </p:spPr>
          </p:pic>
          <p:sp>
            <p:nvSpPr>
              <p:cNvPr id="44" name="CaixaDeTexto 43">
                <a:extLst>
                  <a:ext uri="{FF2B5EF4-FFF2-40B4-BE49-F238E27FC236}">
                    <a16:creationId xmlns:a16="http://schemas.microsoft.com/office/drawing/2014/main" id="{870C8DF1-1182-4506-A758-EE13FE6A336F}"/>
                  </a:ext>
                </a:extLst>
              </p:cNvPr>
              <p:cNvSpPr txBox="1"/>
              <p:nvPr/>
            </p:nvSpPr>
            <p:spPr>
              <a:xfrm>
                <a:off x="17450339" y="7700847"/>
                <a:ext cx="1499673" cy="13834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13" b="1" dirty="0"/>
                  <a:t>Instituição Recebedora/ </a:t>
                </a:r>
                <a:r>
                  <a:rPr lang="pt-BR" sz="1213" b="1" dirty="0">
                    <a:solidFill>
                      <a:srgbClr val="FF0000"/>
                    </a:solidFill>
                  </a:rPr>
                  <a:t>Devedora</a:t>
                </a:r>
              </a:p>
            </p:txBody>
          </p:sp>
        </p:grpSp>
        <p:grpSp>
          <p:nvGrpSpPr>
            <p:cNvPr id="13" name="Agrupar 12">
              <a:extLst>
                <a:ext uri="{FF2B5EF4-FFF2-40B4-BE49-F238E27FC236}">
                  <a16:creationId xmlns:a16="http://schemas.microsoft.com/office/drawing/2014/main" id="{97F279F7-CFAC-4D08-8996-5E80A5EFD99E}"/>
                </a:ext>
              </a:extLst>
            </p:cNvPr>
            <p:cNvGrpSpPr/>
            <p:nvPr/>
          </p:nvGrpSpPr>
          <p:grpSpPr>
            <a:xfrm>
              <a:off x="5144808" y="2597262"/>
              <a:ext cx="1555358" cy="720333"/>
              <a:chOff x="9775299" y="3584667"/>
              <a:chExt cx="2564901" cy="1187882"/>
            </a:xfrm>
          </p:grpSpPr>
          <p:sp>
            <p:nvSpPr>
              <p:cNvPr id="33" name="Retângulo Arredondado 47">
                <a:extLst>
                  <a:ext uri="{FF2B5EF4-FFF2-40B4-BE49-F238E27FC236}">
                    <a16:creationId xmlns:a16="http://schemas.microsoft.com/office/drawing/2014/main" id="{256966AD-C0FA-415F-BBE1-3AC77EA114F4}"/>
                  </a:ext>
                </a:extLst>
              </p:cNvPr>
              <p:cNvSpPr/>
              <p:nvPr/>
            </p:nvSpPr>
            <p:spPr>
              <a:xfrm>
                <a:off x="11656166" y="3744993"/>
                <a:ext cx="358604" cy="251011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1092" b="1"/>
              </a:p>
            </p:txBody>
          </p:sp>
          <p:grpSp>
            <p:nvGrpSpPr>
              <p:cNvPr id="34" name="Agrupar 33">
                <a:extLst>
                  <a:ext uri="{FF2B5EF4-FFF2-40B4-BE49-F238E27FC236}">
                    <a16:creationId xmlns:a16="http://schemas.microsoft.com/office/drawing/2014/main" id="{81CB2E30-443D-4AFB-9F31-F79E85F1D973}"/>
                  </a:ext>
                </a:extLst>
              </p:cNvPr>
              <p:cNvGrpSpPr/>
              <p:nvPr/>
            </p:nvGrpSpPr>
            <p:grpSpPr>
              <a:xfrm>
                <a:off x="9849733" y="3584667"/>
                <a:ext cx="2490467" cy="1187882"/>
                <a:chOff x="5362573" y="529538"/>
                <a:chExt cx="2119546" cy="1187882"/>
              </a:xfrm>
            </p:grpSpPr>
            <p:sp>
              <p:nvSpPr>
                <p:cNvPr id="39" name="Retângulo Arredondado 49">
                  <a:extLst>
                    <a:ext uri="{FF2B5EF4-FFF2-40B4-BE49-F238E27FC236}">
                      <a16:creationId xmlns:a16="http://schemas.microsoft.com/office/drawing/2014/main" id="{10D25943-8474-48B7-A444-297C45116F0F}"/>
                    </a:ext>
                  </a:extLst>
                </p:cNvPr>
                <p:cNvSpPr/>
                <p:nvPr/>
              </p:nvSpPr>
              <p:spPr>
                <a:xfrm>
                  <a:off x="5362573" y="529538"/>
                  <a:ext cx="2056198" cy="1080000"/>
                </a:xfrm>
                <a:prstGeom prst="round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 sz="1213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0" name="CaixaDeTexto 39">
                  <a:extLst>
                    <a:ext uri="{FF2B5EF4-FFF2-40B4-BE49-F238E27FC236}">
                      <a16:creationId xmlns:a16="http://schemas.microsoft.com/office/drawing/2014/main" id="{BD4C392D-9899-4DC7-B574-E97BF92290EA}"/>
                    </a:ext>
                  </a:extLst>
                </p:cNvPr>
                <p:cNvSpPr txBox="1"/>
                <p:nvPr/>
              </p:nvSpPr>
              <p:spPr>
                <a:xfrm>
                  <a:off x="5980719" y="1257350"/>
                  <a:ext cx="1501400" cy="4600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BR" sz="1213" b="1" dirty="0"/>
                    <a:t>SILOC</a:t>
                  </a:r>
                </a:p>
              </p:txBody>
            </p:sp>
            <p:pic>
              <p:nvPicPr>
                <p:cNvPr id="41" name="Imagem 40">
                  <a:extLst>
                    <a:ext uri="{FF2B5EF4-FFF2-40B4-BE49-F238E27FC236}">
                      <a16:creationId xmlns:a16="http://schemas.microsoft.com/office/drawing/2014/main" id="{2F62F73E-C8FC-40D0-98E3-6CEAEDD3422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>
                  <a:off x="6512255" y="609231"/>
                  <a:ext cx="470026" cy="649259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36" name="Retângulo Arredondado 52">
                <a:extLst>
                  <a:ext uri="{FF2B5EF4-FFF2-40B4-BE49-F238E27FC236}">
                    <a16:creationId xmlns:a16="http://schemas.microsoft.com/office/drawing/2014/main" id="{23D0D1FA-7C38-4058-9442-583E2CD210F2}"/>
                  </a:ext>
                </a:extLst>
              </p:cNvPr>
              <p:cNvSpPr/>
              <p:nvPr/>
            </p:nvSpPr>
            <p:spPr>
              <a:xfrm>
                <a:off x="9775299" y="4138285"/>
                <a:ext cx="358604" cy="251011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1092" b="1"/>
              </a:p>
            </p:txBody>
          </p:sp>
          <p:sp>
            <p:nvSpPr>
              <p:cNvPr id="37" name="Retângulo Arredondado 53">
                <a:extLst>
                  <a:ext uri="{FF2B5EF4-FFF2-40B4-BE49-F238E27FC236}">
                    <a16:creationId xmlns:a16="http://schemas.microsoft.com/office/drawing/2014/main" id="{E585ED64-2E7E-45AE-815B-BB7ACA4FAC6C}"/>
                  </a:ext>
                </a:extLst>
              </p:cNvPr>
              <p:cNvSpPr/>
              <p:nvPr/>
            </p:nvSpPr>
            <p:spPr>
              <a:xfrm>
                <a:off x="9927699" y="4290685"/>
                <a:ext cx="358604" cy="251011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1092" b="1"/>
              </a:p>
            </p:txBody>
          </p:sp>
          <p:pic>
            <p:nvPicPr>
              <p:cNvPr id="38" name="Imagem 37">
                <a:extLst>
                  <a:ext uri="{FF2B5EF4-FFF2-40B4-BE49-F238E27FC236}">
                    <a16:creationId xmlns:a16="http://schemas.microsoft.com/office/drawing/2014/main" id="{6EB56CCA-0FF7-4903-A1F5-FD203065DC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0071029" y="3822962"/>
                <a:ext cx="752110" cy="549292"/>
              </a:xfrm>
              <a:prstGeom prst="rect">
                <a:avLst/>
              </a:prstGeom>
            </p:spPr>
          </p:pic>
        </p:grpSp>
        <p:sp>
          <p:nvSpPr>
            <p:cNvPr id="14" name="CaixaDeTexto 13">
              <a:extLst>
                <a:ext uri="{FF2B5EF4-FFF2-40B4-BE49-F238E27FC236}">
                  <a16:creationId xmlns:a16="http://schemas.microsoft.com/office/drawing/2014/main" id="{B3F68FF0-87C3-435D-9C6E-891A99970E52}"/>
                </a:ext>
              </a:extLst>
            </p:cNvPr>
            <p:cNvSpPr txBox="1"/>
            <p:nvPr/>
          </p:nvSpPr>
          <p:spPr>
            <a:xfrm>
              <a:off x="6099464" y="1936959"/>
              <a:ext cx="2079346" cy="46564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213" b="1" dirty="0"/>
                <a:t>2. Relatórios para a Liquidação (ROC001)</a:t>
              </a:r>
            </a:p>
          </p:txBody>
        </p:sp>
        <p:cxnSp>
          <p:nvCxnSpPr>
            <p:cNvPr id="15" name="Conector de Seta Reta 14">
              <a:extLst>
                <a:ext uri="{FF2B5EF4-FFF2-40B4-BE49-F238E27FC236}">
                  <a16:creationId xmlns:a16="http://schemas.microsoft.com/office/drawing/2014/main" id="{EC7D762C-B3D3-483D-BBD3-F6D10D093BFE}"/>
                </a:ext>
              </a:extLst>
            </p:cNvPr>
            <p:cNvCxnSpPr>
              <a:cxnSpLocks/>
            </p:cNvCxnSpPr>
            <p:nvPr/>
          </p:nvCxnSpPr>
          <p:spPr>
            <a:xfrm>
              <a:off x="5890995" y="1469245"/>
              <a:ext cx="0" cy="1128016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6" name="Conector de Seta Reta 55">
              <a:extLst>
                <a:ext uri="{FF2B5EF4-FFF2-40B4-BE49-F238E27FC236}">
                  <a16:creationId xmlns:a16="http://schemas.microsoft.com/office/drawing/2014/main" id="{DE2560A7-8C94-4E21-8D97-FF962A92D298}"/>
                </a:ext>
              </a:extLst>
            </p:cNvPr>
            <p:cNvCxnSpPr>
              <a:cxnSpLocks/>
              <a:endCxn id="42" idx="0"/>
            </p:cNvCxnSpPr>
            <p:nvPr/>
          </p:nvCxnSpPr>
          <p:spPr>
            <a:xfrm rot="10800000" flipV="1">
              <a:off x="1242918" y="1164821"/>
              <a:ext cx="4194212" cy="1166419"/>
            </a:xfrm>
            <a:prstGeom prst="bentConnector2">
              <a:avLst/>
            </a:prstGeom>
            <a:ln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Conector de Seta Reta 16">
              <a:extLst>
                <a:ext uri="{FF2B5EF4-FFF2-40B4-BE49-F238E27FC236}">
                  <a16:creationId xmlns:a16="http://schemas.microsoft.com/office/drawing/2014/main" id="{B03C6E88-7F62-4686-9245-188453DA75D6}"/>
                </a:ext>
              </a:extLst>
            </p:cNvPr>
            <p:cNvCxnSpPr>
              <a:cxnSpLocks/>
            </p:cNvCxnSpPr>
            <p:nvPr/>
          </p:nvCxnSpPr>
          <p:spPr>
            <a:xfrm>
              <a:off x="6330504" y="3244170"/>
              <a:ext cx="0" cy="2796715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8" name="CaixaDeTexto 17">
              <a:extLst>
                <a:ext uri="{FF2B5EF4-FFF2-40B4-BE49-F238E27FC236}">
                  <a16:creationId xmlns:a16="http://schemas.microsoft.com/office/drawing/2014/main" id="{FC7E3DB1-9179-4551-8253-274AA6F08C05}"/>
                </a:ext>
              </a:extLst>
            </p:cNvPr>
            <p:cNvSpPr txBox="1"/>
            <p:nvPr/>
          </p:nvSpPr>
          <p:spPr>
            <a:xfrm>
              <a:off x="2530324" y="2920715"/>
              <a:ext cx="2136701" cy="46564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213" b="1" dirty="0"/>
                <a:t>3. Informa valores apurados para depósito (LDL0021).</a:t>
              </a:r>
            </a:p>
          </p:txBody>
        </p:sp>
        <p:cxnSp>
          <p:nvCxnSpPr>
            <p:cNvPr id="19" name="Conector de Seta Reta 55">
              <a:extLst>
                <a:ext uri="{FF2B5EF4-FFF2-40B4-BE49-F238E27FC236}">
                  <a16:creationId xmlns:a16="http://schemas.microsoft.com/office/drawing/2014/main" id="{43E67650-4038-45E4-942B-A78B8B664789}"/>
                </a:ext>
              </a:extLst>
            </p:cNvPr>
            <p:cNvCxnSpPr>
              <a:cxnSpLocks/>
              <a:stCxn id="44" idx="2"/>
            </p:cNvCxnSpPr>
            <p:nvPr/>
          </p:nvCxnSpPr>
          <p:spPr>
            <a:xfrm rot="16200000" flipH="1">
              <a:off x="2105535" y="3018786"/>
              <a:ext cx="2500084" cy="4225318"/>
            </a:xfrm>
            <a:prstGeom prst="bentConnector2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B718B5F7-4D57-46CF-888E-DF30FEE7CD4E}"/>
                </a:ext>
              </a:extLst>
            </p:cNvPr>
            <p:cNvSpPr txBox="1"/>
            <p:nvPr/>
          </p:nvSpPr>
          <p:spPr>
            <a:xfrm>
              <a:off x="1848351" y="6074182"/>
              <a:ext cx="3154877" cy="2789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213" b="1" dirty="0"/>
                <a:t>4. Solicita transferência dos valores (LDL0022) </a:t>
              </a:r>
            </a:p>
          </p:txBody>
        </p:sp>
        <p:cxnSp>
          <p:nvCxnSpPr>
            <p:cNvPr id="21" name="Conector de Seta Reta 20">
              <a:extLst>
                <a:ext uri="{FF2B5EF4-FFF2-40B4-BE49-F238E27FC236}">
                  <a16:creationId xmlns:a16="http://schemas.microsoft.com/office/drawing/2014/main" id="{8FDBE43D-D5AC-4BD4-B090-97E250A465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37388" y="3244169"/>
              <a:ext cx="3490" cy="2773763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2" name="CaixaDeTexto 21">
              <a:extLst>
                <a:ext uri="{FF2B5EF4-FFF2-40B4-BE49-F238E27FC236}">
                  <a16:creationId xmlns:a16="http://schemas.microsoft.com/office/drawing/2014/main" id="{411D317D-A78F-4525-BE43-C3DB5C982C3F}"/>
                </a:ext>
              </a:extLst>
            </p:cNvPr>
            <p:cNvSpPr txBox="1"/>
            <p:nvPr/>
          </p:nvSpPr>
          <p:spPr>
            <a:xfrm>
              <a:off x="2644248" y="4584194"/>
              <a:ext cx="3547632" cy="2789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213" b="1" dirty="0"/>
                <a:t>5. Informa os valores recebidos. (LDL0022R2) </a:t>
              </a:r>
            </a:p>
          </p:txBody>
        </p:sp>
        <p:sp>
          <p:nvSpPr>
            <p:cNvPr id="23" name="CaixaDeTexto 22">
              <a:extLst>
                <a:ext uri="{FF2B5EF4-FFF2-40B4-BE49-F238E27FC236}">
                  <a16:creationId xmlns:a16="http://schemas.microsoft.com/office/drawing/2014/main" id="{004386C5-ED27-4CAE-805C-2DA81A7D7A6C}"/>
                </a:ext>
              </a:extLst>
            </p:cNvPr>
            <p:cNvSpPr txBox="1"/>
            <p:nvPr/>
          </p:nvSpPr>
          <p:spPr>
            <a:xfrm>
              <a:off x="6376711" y="4584194"/>
              <a:ext cx="3147148" cy="2789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213" b="1" dirty="0"/>
                <a:t>6. Solicita transferência dos  valores (LDL0020) </a:t>
              </a:r>
            </a:p>
          </p:txBody>
        </p:sp>
        <p:cxnSp>
          <p:nvCxnSpPr>
            <p:cNvPr id="24" name="Conector de Seta Reta 55">
              <a:extLst>
                <a:ext uri="{FF2B5EF4-FFF2-40B4-BE49-F238E27FC236}">
                  <a16:creationId xmlns:a16="http://schemas.microsoft.com/office/drawing/2014/main" id="{C4B8BD95-677E-4B3F-BF8E-2F3FA7A99589}"/>
                </a:ext>
              </a:extLst>
            </p:cNvPr>
            <p:cNvCxnSpPr>
              <a:cxnSpLocks/>
              <a:endCxn id="45" idx="2"/>
            </p:cNvCxnSpPr>
            <p:nvPr/>
          </p:nvCxnSpPr>
          <p:spPr>
            <a:xfrm flipV="1">
              <a:off x="6462041" y="3658353"/>
              <a:ext cx="4482135" cy="2712031"/>
            </a:xfrm>
            <a:prstGeom prst="bentConnector2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6" name="CaixaDeTexto 25">
              <a:extLst>
                <a:ext uri="{FF2B5EF4-FFF2-40B4-BE49-F238E27FC236}">
                  <a16:creationId xmlns:a16="http://schemas.microsoft.com/office/drawing/2014/main" id="{EFA104CE-35C3-4987-B8B1-148A14139AD6}"/>
                </a:ext>
              </a:extLst>
            </p:cNvPr>
            <p:cNvSpPr txBox="1"/>
            <p:nvPr/>
          </p:nvSpPr>
          <p:spPr>
            <a:xfrm>
              <a:off x="7254659" y="6095951"/>
              <a:ext cx="3053946" cy="2789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213" b="1" dirty="0"/>
                <a:t> 7. Informa os valores recebidos (LDL0020R2)</a:t>
              </a:r>
            </a:p>
          </p:txBody>
        </p:sp>
        <p:cxnSp>
          <p:nvCxnSpPr>
            <p:cNvPr id="27" name="Conector de Seta Reta 65">
              <a:extLst>
                <a:ext uri="{FF2B5EF4-FFF2-40B4-BE49-F238E27FC236}">
                  <a16:creationId xmlns:a16="http://schemas.microsoft.com/office/drawing/2014/main" id="{44E42495-CC74-4456-9F84-2461427323D8}"/>
                </a:ext>
              </a:extLst>
            </p:cNvPr>
            <p:cNvCxnSpPr>
              <a:cxnSpLocks/>
              <a:endCxn id="46" idx="0"/>
            </p:cNvCxnSpPr>
            <p:nvPr/>
          </p:nvCxnSpPr>
          <p:spPr>
            <a:xfrm>
              <a:off x="6415244" y="1164821"/>
              <a:ext cx="4539238" cy="1195914"/>
            </a:xfrm>
            <a:prstGeom prst="bentConnector2">
              <a:avLst/>
            </a:prstGeom>
            <a:ln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Conector de Seta Reta 27">
              <a:extLst>
                <a:ext uri="{FF2B5EF4-FFF2-40B4-BE49-F238E27FC236}">
                  <a16:creationId xmlns:a16="http://schemas.microsoft.com/office/drawing/2014/main" id="{64F9DC7F-36F0-4CE9-9842-FAE8C914053A}"/>
                </a:ext>
              </a:extLst>
            </p:cNvPr>
            <p:cNvCxnSpPr>
              <a:cxnSpLocks/>
              <a:stCxn id="39" idx="1"/>
            </p:cNvCxnSpPr>
            <p:nvPr/>
          </p:nvCxnSpPr>
          <p:spPr>
            <a:xfrm flipH="1">
              <a:off x="1754400" y="2924717"/>
              <a:ext cx="3435544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9" name="CaixaDeTexto 28">
              <a:extLst>
                <a:ext uri="{FF2B5EF4-FFF2-40B4-BE49-F238E27FC236}">
                  <a16:creationId xmlns:a16="http://schemas.microsoft.com/office/drawing/2014/main" id="{B3BB1F7B-7B49-4B34-96F6-5C5E527B1857}"/>
                </a:ext>
              </a:extLst>
            </p:cNvPr>
            <p:cNvSpPr txBox="1"/>
            <p:nvPr/>
          </p:nvSpPr>
          <p:spPr>
            <a:xfrm>
              <a:off x="7805687" y="1226655"/>
              <a:ext cx="2868345" cy="46564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213" b="1" dirty="0"/>
                <a:t> 1. Relatórios para a Liquidação. (ROC640)</a:t>
              </a:r>
            </a:p>
            <a:p>
              <a:endParaRPr lang="pt-BR" sz="1213" b="1" dirty="0"/>
            </a:p>
          </p:txBody>
        </p:sp>
        <p:sp>
          <p:nvSpPr>
            <p:cNvPr id="30" name="CaixaDeTexto 29">
              <a:extLst>
                <a:ext uri="{FF2B5EF4-FFF2-40B4-BE49-F238E27FC236}">
                  <a16:creationId xmlns:a16="http://schemas.microsoft.com/office/drawing/2014/main" id="{1F6C4CC4-05C1-48D0-92DC-F19C35DA2E8C}"/>
                </a:ext>
              </a:extLst>
            </p:cNvPr>
            <p:cNvSpPr txBox="1"/>
            <p:nvPr/>
          </p:nvSpPr>
          <p:spPr>
            <a:xfrm>
              <a:off x="1617313" y="1249086"/>
              <a:ext cx="2953831" cy="2789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213" b="1" dirty="0"/>
                <a:t> 1. Relatórios para a Liquidação. (ROC640)</a:t>
              </a:r>
            </a:p>
          </p:txBody>
        </p:sp>
        <p:cxnSp>
          <p:nvCxnSpPr>
            <p:cNvPr id="31" name="Conector de Seta Reta 30">
              <a:extLst>
                <a:ext uri="{FF2B5EF4-FFF2-40B4-BE49-F238E27FC236}">
                  <a16:creationId xmlns:a16="http://schemas.microsoft.com/office/drawing/2014/main" id="{86732353-AA2E-4176-90B4-7E90812D1A7E}"/>
                </a:ext>
              </a:extLst>
            </p:cNvPr>
            <p:cNvCxnSpPr>
              <a:cxnSpLocks/>
              <a:stCxn id="39" idx="3"/>
            </p:cNvCxnSpPr>
            <p:nvPr/>
          </p:nvCxnSpPr>
          <p:spPr>
            <a:xfrm flipV="1">
              <a:off x="6655029" y="2920715"/>
              <a:ext cx="3777223" cy="4002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2" name="CaixaDeTexto 31">
              <a:extLst>
                <a:ext uri="{FF2B5EF4-FFF2-40B4-BE49-F238E27FC236}">
                  <a16:creationId xmlns:a16="http://schemas.microsoft.com/office/drawing/2014/main" id="{17BC59DB-7502-4DCF-B438-FE7919E1F713}"/>
                </a:ext>
              </a:extLst>
            </p:cNvPr>
            <p:cNvSpPr txBox="1"/>
            <p:nvPr/>
          </p:nvSpPr>
          <p:spPr>
            <a:xfrm>
              <a:off x="7578113" y="2920715"/>
              <a:ext cx="2136701" cy="46564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213" b="1" dirty="0"/>
                <a:t>3. Informa valores apurados (LDL0021).</a:t>
              </a:r>
            </a:p>
          </p:txBody>
        </p:sp>
      </p:grpSp>
      <p:sp>
        <p:nvSpPr>
          <p:cNvPr id="48" name="Retângulo Arredondado 33">
            <a:extLst>
              <a:ext uri="{FF2B5EF4-FFF2-40B4-BE49-F238E27FC236}">
                <a16:creationId xmlns:a16="http://schemas.microsoft.com/office/drawing/2014/main" id="{599925A3-202A-494F-9FDD-E09EBFD43000}"/>
              </a:ext>
            </a:extLst>
          </p:cNvPr>
          <p:cNvSpPr/>
          <p:nvPr/>
        </p:nvSpPr>
        <p:spPr>
          <a:xfrm>
            <a:off x="5263613" y="866947"/>
            <a:ext cx="1026376" cy="78521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pt-BR" sz="1092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BB Processador</a:t>
            </a:r>
          </a:p>
        </p:txBody>
      </p:sp>
      <p:pic>
        <p:nvPicPr>
          <p:cNvPr id="49" name="Imagem 48">
            <a:extLst>
              <a:ext uri="{FF2B5EF4-FFF2-40B4-BE49-F238E27FC236}">
                <a16:creationId xmlns:a16="http://schemas.microsoft.com/office/drawing/2014/main" id="{2A8BBE08-8C72-4B83-8E21-5C04B2BCFF2B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9F8E1"/>
              </a:clrFrom>
              <a:clrTo>
                <a:srgbClr val="F9F8E1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72805" y="859744"/>
            <a:ext cx="404539" cy="407053"/>
          </a:xfrm>
          <a:prstGeom prst="rect">
            <a:avLst/>
          </a:prstGeom>
        </p:spPr>
      </p:pic>
      <p:sp>
        <p:nvSpPr>
          <p:cNvPr id="51" name="Retângulo Arredondado 19">
            <a:extLst>
              <a:ext uri="{FF2B5EF4-FFF2-40B4-BE49-F238E27FC236}">
                <a16:creationId xmlns:a16="http://schemas.microsoft.com/office/drawing/2014/main" id="{AAA51637-D288-4039-BA6B-103E00E30D0D}"/>
              </a:ext>
            </a:extLst>
          </p:cNvPr>
          <p:cNvSpPr/>
          <p:nvPr/>
        </p:nvSpPr>
        <p:spPr>
          <a:xfrm>
            <a:off x="5402054" y="6115499"/>
            <a:ext cx="1050345" cy="516495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13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CaixaDeTexto 51">
            <a:extLst>
              <a:ext uri="{FF2B5EF4-FFF2-40B4-BE49-F238E27FC236}">
                <a16:creationId xmlns:a16="http://schemas.microsoft.com/office/drawing/2014/main" id="{B5843666-CCD8-4A1C-925B-9A0A04C6F28A}"/>
              </a:ext>
            </a:extLst>
          </p:cNvPr>
          <p:cNvSpPr txBox="1"/>
          <p:nvPr/>
        </p:nvSpPr>
        <p:spPr>
          <a:xfrm>
            <a:off x="5988802" y="6280338"/>
            <a:ext cx="446397" cy="253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3" b="1" dirty="0"/>
              <a:t>STR</a:t>
            </a:r>
          </a:p>
        </p:txBody>
      </p:sp>
      <p:pic>
        <p:nvPicPr>
          <p:cNvPr id="53" name="Imagem 52">
            <a:extLst>
              <a:ext uri="{FF2B5EF4-FFF2-40B4-BE49-F238E27FC236}">
                <a16:creationId xmlns:a16="http://schemas.microsoft.com/office/drawing/2014/main" id="{53E4431B-276F-49B3-BA2A-46F2EA29032D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85754" y="6223770"/>
            <a:ext cx="720890" cy="299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802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Etapas de liquidação – </a:t>
            </a:r>
            <a:r>
              <a:rPr lang="pt-BR" sz="1600" b="1" kern="0" dirty="0">
                <a:solidFill>
                  <a:schemeClr val="accent4"/>
                </a:solidFill>
              </a:rPr>
              <a:t>Estratégia de implantação </a:t>
            </a: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A5E6E831-0872-4B35-91D2-58F0B8EB56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421" y="845171"/>
            <a:ext cx="11301530" cy="5794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410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Etapas de liquidação – </a:t>
            </a:r>
            <a:r>
              <a:rPr lang="pt-BR" sz="1600" b="1" kern="0" dirty="0">
                <a:solidFill>
                  <a:schemeClr val="accent4"/>
                </a:solidFill>
              </a:rPr>
              <a:t>Estratégia de implantação </a:t>
            </a: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ixaDeTexto 2">
            <a:extLst>
              <a:ext uri="{FF2B5EF4-FFF2-40B4-BE49-F238E27FC236}">
                <a16:creationId xmlns:a16="http://schemas.microsoft.com/office/drawing/2014/main" id="{F7069445-1419-48FD-85DC-6FD973EE7359}"/>
              </a:ext>
            </a:extLst>
          </p:cNvPr>
          <p:cNvSpPr txBox="1"/>
          <p:nvPr/>
        </p:nvSpPr>
        <p:spPr>
          <a:xfrm>
            <a:off x="278607" y="1056905"/>
            <a:ext cx="7190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Fase 1 – Implantação das alterações no ambiente de homologação.</a:t>
            </a:r>
          </a:p>
        </p:txBody>
      </p:sp>
      <p:grpSp>
        <p:nvGrpSpPr>
          <p:cNvPr id="33" name="Agrupar 32">
            <a:extLst>
              <a:ext uri="{FF2B5EF4-FFF2-40B4-BE49-F238E27FC236}">
                <a16:creationId xmlns:a16="http://schemas.microsoft.com/office/drawing/2014/main" id="{605527B6-98BC-4A0E-BFA2-2CA0F337B732}"/>
              </a:ext>
            </a:extLst>
          </p:cNvPr>
          <p:cNvGrpSpPr/>
          <p:nvPr/>
        </p:nvGrpSpPr>
        <p:grpSpPr>
          <a:xfrm>
            <a:off x="219720" y="1910745"/>
            <a:ext cx="10584641" cy="1499478"/>
            <a:chOff x="109211" y="1650668"/>
            <a:chExt cx="10584641" cy="1499478"/>
          </a:xfrm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24EAEC6D-515B-417D-97F7-5FDA901BDC07}"/>
                </a:ext>
              </a:extLst>
            </p:cNvPr>
            <p:cNvSpPr/>
            <p:nvPr/>
          </p:nvSpPr>
          <p:spPr>
            <a:xfrm>
              <a:off x="2981294" y="1650671"/>
              <a:ext cx="1864426" cy="6768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PCR</a:t>
              </a:r>
            </a:p>
            <a:p>
              <a:pPr algn="ctr"/>
              <a:r>
                <a:rPr lang="pt-BR" sz="1200" dirty="0"/>
                <a:t>Ambiente de Homologação</a:t>
              </a:r>
            </a:p>
          </p:txBody>
        </p:sp>
        <p:sp>
          <p:nvSpPr>
            <p:cNvPr id="11" name="Retângulo 10">
              <a:extLst>
                <a:ext uri="{FF2B5EF4-FFF2-40B4-BE49-F238E27FC236}">
                  <a16:creationId xmlns:a16="http://schemas.microsoft.com/office/drawing/2014/main" id="{B3836427-5C3C-412B-ACE5-0C5CA99E3849}"/>
                </a:ext>
              </a:extLst>
            </p:cNvPr>
            <p:cNvSpPr/>
            <p:nvPr/>
          </p:nvSpPr>
          <p:spPr>
            <a:xfrm>
              <a:off x="5957577" y="1650670"/>
              <a:ext cx="1864426" cy="6768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SILOC</a:t>
              </a:r>
            </a:p>
            <a:p>
              <a:pPr algn="ctr"/>
              <a:r>
                <a:rPr lang="pt-BR" sz="1200" dirty="0"/>
                <a:t>Ambiente de Homologação</a:t>
              </a:r>
            </a:p>
          </p:txBody>
        </p:sp>
        <p:sp>
          <p:nvSpPr>
            <p:cNvPr id="12" name="Retângulo 11">
              <a:extLst>
                <a:ext uri="{FF2B5EF4-FFF2-40B4-BE49-F238E27FC236}">
                  <a16:creationId xmlns:a16="http://schemas.microsoft.com/office/drawing/2014/main" id="{F4372F11-B9E2-4BFE-8610-F554E0438167}"/>
                </a:ext>
              </a:extLst>
            </p:cNvPr>
            <p:cNvSpPr/>
            <p:nvPr/>
          </p:nvSpPr>
          <p:spPr>
            <a:xfrm>
              <a:off x="8829426" y="1650669"/>
              <a:ext cx="1864426" cy="6768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BB Processador</a:t>
              </a:r>
            </a:p>
            <a:p>
              <a:pPr algn="ctr"/>
              <a:r>
                <a:rPr lang="pt-BR" sz="1200" dirty="0"/>
                <a:t>Ambiente de Homologação</a:t>
              </a:r>
            </a:p>
          </p:txBody>
        </p:sp>
        <p:cxnSp>
          <p:nvCxnSpPr>
            <p:cNvPr id="6" name="Conector de Seta Reta 5">
              <a:extLst>
                <a:ext uri="{FF2B5EF4-FFF2-40B4-BE49-F238E27FC236}">
                  <a16:creationId xmlns:a16="http://schemas.microsoft.com/office/drawing/2014/main" id="{1523DA3E-F8C1-4924-A445-44DB49C1E74C}"/>
                </a:ext>
              </a:extLst>
            </p:cNvPr>
            <p:cNvCxnSpPr>
              <a:cxnSpLocks/>
            </p:cNvCxnSpPr>
            <p:nvPr/>
          </p:nvCxnSpPr>
          <p:spPr>
            <a:xfrm>
              <a:off x="5016689" y="1989115"/>
              <a:ext cx="72315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de Seta Reta 15">
              <a:extLst>
                <a:ext uri="{FF2B5EF4-FFF2-40B4-BE49-F238E27FC236}">
                  <a16:creationId xmlns:a16="http://schemas.microsoft.com/office/drawing/2014/main" id="{D140214E-7469-4F85-90EC-40D09BA4FA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24040" y="1993071"/>
              <a:ext cx="72315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de Seta Reta 16">
              <a:extLst>
                <a:ext uri="{FF2B5EF4-FFF2-40B4-BE49-F238E27FC236}">
                  <a16:creationId xmlns:a16="http://schemas.microsoft.com/office/drawing/2014/main" id="{3A784F19-8780-414A-A5E6-6DE7A7124F7E}"/>
                </a:ext>
              </a:extLst>
            </p:cNvPr>
            <p:cNvCxnSpPr>
              <a:cxnSpLocks/>
            </p:cNvCxnSpPr>
            <p:nvPr/>
          </p:nvCxnSpPr>
          <p:spPr>
            <a:xfrm>
              <a:off x="2091577" y="1989115"/>
              <a:ext cx="72315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tângulo 17">
              <a:extLst>
                <a:ext uri="{FF2B5EF4-FFF2-40B4-BE49-F238E27FC236}">
                  <a16:creationId xmlns:a16="http://schemas.microsoft.com/office/drawing/2014/main" id="{8FC287AA-7217-479E-8986-4211261E4034}"/>
                </a:ext>
              </a:extLst>
            </p:cNvPr>
            <p:cNvSpPr/>
            <p:nvPr/>
          </p:nvSpPr>
          <p:spPr>
            <a:xfrm>
              <a:off x="109211" y="1650668"/>
              <a:ext cx="1864426" cy="6768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Instituições Participantes</a:t>
              </a:r>
            </a:p>
            <a:p>
              <a:pPr algn="ctr"/>
              <a:r>
                <a:rPr lang="pt-BR" sz="1100" dirty="0"/>
                <a:t>Ambiente de Homologação</a:t>
              </a:r>
            </a:p>
          </p:txBody>
        </p:sp>
        <p:grpSp>
          <p:nvGrpSpPr>
            <p:cNvPr id="29" name="Agrupar 28">
              <a:extLst>
                <a:ext uri="{FF2B5EF4-FFF2-40B4-BE49-F238E27FC236}">
                  <a16:creationId xmlns:a16="http://schemas.microsoft.com/office/drawing/2014/main" id="{1C33D3B1-1089-4F41-9634-76B5BD12474F}"/>
                </a:ext>
              </a:extLst>
            </p:cNvPr>
            <p:cNvGrpSpPr/>
            <p:nvPr/>
          </p:nvGrpSpPr>
          <p:grpSpPr>
            <a:xfrm>
              <a:off x="1344832" y="2327561"/>
              <a:ext cx="2568675" cy="472044"/>
              <a:chOff x="1041424" y="2956956"/>
              <a:chExt cx="2568675" cy="472044"/>
            </a:xfrm>
          </p:grpSpPr>
          <p:cxnSp>
            <p:nvCxnSpPr>
              <p:cNvPr id="23" name="Conector reto 22">
                <a:extLst>
                  <a:ext uri="{FF2B5EF4-FFF2-40B4-BE49-F238E27FC236}">
                    <a16:creationId xmlns:a16="http://schemas.microsoft.com/office/drawing/2014/main" id="{666DA55D-639C-4910-BB8F-A92602B4903A}"/>
                  </a:ext>
                </a:extLst>
              </p:cNvPr>
              <p:cNvCxnSpPr/>
              <p:nvPr/>
            </p:nvCxnSpPr>
            <p:spPr>
              <a:xfrm>
                <a:off x="1041424" y="2956956"/>
                <a:ext cx="0" cy="47204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ector reto 25">
                <a:extLst>
                  <a:ext uri="{FF2B5EF4-FFF2-40B4-BE49-F238E27FC236}">
                    <a16:creationId xmlns:a16="http://schemas.microsoft.com/office/drawing/2014/main" id="{71262711-60D8-497E-95C7-B18D45F8139C}"/>
                  </a:ext>
                </a:extLst>
              </p:cNvPr>
              <p:cNvCxnSpPr/>
              <p:nvPr/>
            </p:nvCxnSpPr>
            <p:spPr>
              <a:xfrm>
                <a:off x="1041424" y="3429000"/>
                <a:ext cx="256867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ector de Seta Reta 27">
                <a:extLst>
                  <a:ext uri="{FF2B5EF4-FFF2-40B4-BE49-F238E27FC236}">
                    <a16:creationId xmlns:a16="http://schemas.microsoft.com/office/drawing/2014/main" id="{B9E5C8FE-108F-4910-B5C2-5446B5B5D45C}"/>
                  </a:ext>
                </a:extLst>
              </p:cNvPr>
              <p:cNvCxnSpPr/>
              <p:nvPr/>
            </p:nvCxnSpPr>
            <p:spPr>
              <a:xfrm flipV="1">
                <a:off x="3610098" y="2956956"/>
                <a:ext cx="0" cy="47204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Agrupar 35">
              <a:extLst>
                <a:ext uri="{FF2B5EF4-FFF2-40B4-BE49-F238E27FC236}">
                  <a16:creationId xmlns:a16="http://schemas.microsoft.com/office/drawing/2014/main" id="{32C38FC6-DE2B-4B5A-949B-27E26774E496}"/>
                </a:ext>
              </a:extLst>
            </p:cNvPr>
            <p:cNvGrpSpPr/>
            <p:nvPr/>
          </p:nvGrpSpPr>
          <p:grpSpPr>
            <a:xfrm>
              <a:off x="500927" y="2327561"/>
              <a:ext cx="9254605" cy="648000"/>
              <a:chOff x="1041423" y="2956956"/>
              <a:chExt cx="9254605" cy="648000"/>
            </a:xfrm>
          </p:grpSpPr>
          <p:cxnSp>
            <p:nvCxnSpPr>
              <p:cNvPr id="37" name="Conector reto 36">
                <a:extLst>
                  <a:ext uri="{FF2B5EF4-FFF2-40B4-BE49-F238E27FC236}">
                    <a16:creationId xmlns:a16="http://schemas.microsoft.com/office/drawing/2014/main" id="{852168CA-5BDB-4586-9BBD-883C47B05123}"/>
                  </a:ext>
                </a:extLst>
              </p:cNvPr>
              <p:cNvCxnSpPr/>
              <p:nvPr/>
            </p:nvCxnSpPr>
            <p:spPr>
              <a:xfrm>
                <a:off x="1041424" y="2956956"/>
                <a:ext cx="0" cy="648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ector reto 37">
                <a:extLst>
                  <a:ext uri="{FF2B5EF4-FFF2-40B4-BE49-F238E27FC236}">
                    <a16:creationId xmlns:a16="http://schemas.microsoft.com/office/drawing/2014/main" id="{BA0AD401-E426-4DB9-A690-84EC9FD4DC5B}"/>
                  </a:ext>
                </a:extLst>
              </p:cNvPr>
              <p:cNvCxnSpPr/>
              <p:nvPr/>
            </p:nvCxnSpPr>
            <p:spPr>
              <a:xfrm>
                <a:off x="1041423" y="3595253"/>
                <a:ext cx="9252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ector de Seta Reta 38">
                <a:extLst>
                  <a:ext uri="{FF2B5EF4-FFF2-40B4-BE49-F238E27FC236}">
                    <a16:creationId xmlns:a16="http://schemas.microsoft.com/office/drawing/2014/main" id="{37CEB886-9C96-409F-98E9-B42C66476630}"/>
                  </a:ext>
                </a:extLst>
              </p:cNvPr>
              <p:cNvCxnSpPr/>
              <p:nvPr/>
            </p:nvCxnSpPr>
            <p:spPr>
              <a:xfrm flipV="1">
                <a:off x="10296028" y="2956956"/>
                <a:ext cx="0" cy="6480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CaixaDeTexto 29">
              <a:extLst>
                <a:ext uri="{FF2B5EF4-FFF2-40B4-BE49-F238E27FC236}">
                  <a16:creationId xmlns:a16="http://schemas.microsoft.com/office/drawing/2014/main" id="{F2ECBDCA-13BD-4F5E-84A1-8AC0A6BCE151}"/>
                </a:ext>
              </a:extLst>
            </p:cNvPr>
            <p:cNvSpPr txBox="1"/>
            <p:nvPr/>
          </p:nvSpPr>
          <p:spPr>
            <a:xfrm>
              <a:off x="1531917" y="2493817"/>
              <a:ext cx="19475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/>
                <a:t>Baixas Operacionais</a:t>
              </a:r>
            </a:p>
          </p:txBody>
        </p:sp>
        <p:sp>
          <p:nvSpPr>
            <p:cNvPr id="40" name="CaixaDeTexto 39">
              <a:extLst>
                <a:ext uri="{FF2B5EF4-FFF2-40B4-BE49-F238E27FC236}">
                  <a16:creationId xmlns:a16="http://schemas.microsoft.com/office/drawing/2014/main" id="{91D5EA71-A28C-486B-A798-B6F6396471C2}"/>
                </a:ext>
              </a:extLst>
            </p:cNvPr>
            <p:cNvSpPr txBox="1"/>
            <p:nvPr/>
          </p:nvSpPr>
          <p:spPr>
            <a:xfrm>
              <a:off x="7076532" y="2667784"/>
              <a:ext cx="26763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/>
                <a:t>Arquivos da Compensação (COB)</a:t>
              </a:r>
            </a:p>
          </p:txBody>
        </p:sp>
        <p:pic>
          <p:nvPicPr>
            <p:cNvPr id="32" name="Gráfico 31" descr="Fechar com preenchimento sólido">
              <a:extLst>
                <a:ext uri="{FF2B5EF4-FFF2-40B4-BE49-F238E27FC236}">
                  <a16:creationId xmlns:a16="http://schemas.microsoft.com/office/drawing/2014/main" id="{54FDF10B-FC63-4A84-BB9A-0CDF258817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211484" y="1858841"/>
              <a:ext cx="320572" cy="320572"/>
            </a:xfrm>
            <a:prstGeom prst="rect">
              <a:avLst/>
            </a:prstGeom>
          </p:spPr>
        </p:pic>
        <p:pic>
          <p:nvPicPr>
            <p:cNvPr id="43" name="Gráfico 42" descr="Fechar com preenchimento sólido">
              <a:extLst>
                <a:ext uri="{FF2B5EF4-FFF2-40B4-BE49-F238E27FC236}">
                  <a16:creationId xmlns:a16="http://schemas.microsoft.com/office/drawing/2014/main" id="{5E546081-53F9-46EC-AFCF-A329FAF21E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250455" y="2829574"/>
              <a:ext cx="320572" cy="320572"/>
            </a:xfrm>
            <a:prstGeom prst="rect">
              <a:avLst/>
            </a:prstGeom>
          </p:spPr>
        </p:pic>
      </p:grp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B4F2D067-588C-4554-BB4E-7DE9F6A476F1}"/>
              </a:ext>
            </a:extLst>
          </p:cNvPr>
          <p:cNvSpPr txBox="1"/>
          <p:nvPr/>
        </p:nvSpPr>
        <p:spPr>
          <a:xfrm>
            <a:off x="270361" y="3955430"/>
            <a:ext cx="10423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Fase 2 – Implantação das alterações no ambiente de produção, mantendo o processo atual de liquidação.</a:t>
            </a:r>
          </a:p>
        </p:txBody>
      </p:sp>
      <p:grpSp>
        <p:nvGrpSpPr>
          <p:cNvPr id="46" name="Agrupar 45">
            <a:extLst>
              <a:ext uri="{FF2B5EF4-FFF2-40B4-BE49-F238E27FC236}">
                <a16:creationId xmlns:a16="http://schemas.microsoft.com/office/drawing/2014/main" id="{4EEBC110-10D2-4481-9921-C0C229EA52BD}"/>
              </a:ext>
            </a:extLst>
          </p:cNvPr>
          <p:cNvGrpSpPr/>
          <p:nvPr/>
        </p:nvGrpSpPr>
        <p:grpSpPr>
          <a:xfrm>
            <a:off x="186958" y="4825253"/>
            <a:ext cx="10584641" cy="1324893"/>
            <a:chOff x="109211" y="1650668"/>
            <a:chExt cx="10584641" cy="1324893"/>
          </a:xfrm>
        </p:grpSpPr>
        <p:sp>
          <p:nvSpPr>
            <p:cNvPr id="47" name="Retângulo 46">
              <a:extLst>
                <a:ext uri="{FF2B5EF4-FFF2-40B4-BE49-F238E27FC236}">
                  <a16:creationId xmlns:a16="http://schemas.microsoft.com/office/drawing/2014/main" id="{EDD53081-7942-4801-AA03-0B04CB458F74}"/>
                </a:ext>
              </a:extLst>
            </p:cNvPr>
            <p:cNvSpPr/>
            <p:nvPr/>
          </p:nvSpPr>
          <p:spPr>
            <a:xfrm>
              <a:off x="2981294" y="1650671"/>
              <a:ext cx="1864426" cy="6768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PCR</a:t>
              </a:r>
            </a:p>
            <a:p>
              <a:pPr algn="ctr"/>
              <a:r>
                <a:rPr lang="pt-BR" sz="1200" dirty="0"/>
                <a:t>Ambiente de Produção</a:t>
              </a:r>
            </a:p>
          </p:txBody>
        </p:sp>
        <p:sp>
          <p:nvSpPr>
            <p:cNvPr id="48" name="Retângulo 47">
              <a:extLst>
                <a:ext uri="{FF2B5EF4-FFF2-40B4-BE49-F238E27FC236}">
                  <a16:creationId xmlns:a16="http://schemas.microsoft.com/office/drawing/2014/main" id="{C668A95F-EBD7-4CF6-A707-3E572D02A27A}"/>
                </a:ext>
              </a:extLst>
            </p:cNvPr>
            <p:cNvSpPr/>
            <p:nvPr/>
          </p:nvSpPr>
          <p:spPr>
            <a:xfrm>
              <a:off x="5957577" y="1650670"/>
              <a:ext cx="1864426" cy="6768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SILOC</a:t>
              </a:r>
            </a:p>
            <a:p>
              <a:pPr algn="ctr"/>
              <a:r>
                <a:rPr lang="pt-BR" sz="1200" dirty="0"/>
                <a:t>Ambiente de Produção</a:t>
              </a:r>
            </a:p>
          </p:txBody>
        </p:sp>
        <p:sp>
          <p:nvSpPr>
            <p:cNvPr id="49" name="Retângulo 48">
              <a:extLst>
                <a:ext uri="{FF2B5EF4-FFF2-40B4-BE49-F238E27FC236}">
                  <a16:creationId xmlns:a16="http://schemas.microsoft.com/office/drawing/2014/main" id="{76100C3C-2E53-46A7-A7D5-1AEA7BD7198A}"/>
                </a:ext>
              </a:extLst>
            </p:cNvPr>
            <p:cNvSpPr/>
            <p:nvPr/>
          </p:nvSpPr>
          <p:spPr>
            <a:xfrm>
              <a:off x="8829426" y="1650669"/>
              <a:ext cx="1864426" cy="6768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BB Processador</a:t>
              </a:r>
            </a:p>
            <a:p>
              <a:pPr algn="ctr"/>
              <a:r>
                <a:rPr lang="pt-BR" sz="1200" dirty="0"/>
                <a:t>Ambiente de Produção</a:t>
              </a:r>
            </a:p>
          </p:txBody>
        </p:sp>
        <p:cxnSp>
          <p:nvCxnSpPr>
            <p:cNvPr id="50" name="Conector de Seta Reta 49">
              <a:extLst>
                <a:ext uri="{FF2B5EF4-FFF2-40B4-BE49-F238E27FC236}">
                  <a16:creationId xmlns:a16="http://schemas.microsoft.com/office/drawing/2014/main" id="{E4B4D9DC-6F11-4557-82F3-2F845014D769}"/>
                </a:ext>
              </a:extLst>
            </p:cNvPr>
            <p:cNvCxnSpPr>
              <a:cxnSpLocks/>
            </p:cNvCxnSpPr>
            <p:nvPr/>
          </p:nvCxnSpPr>
          <p:spPr>
            <a:xfrm>
              <a:off x="5016689" y="1989115"/>
              <a:ext cx="72315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ector de Seta Reta 50">
              <a:extLst>
                <a:ext uri="{FF2B5EF4-FFF2-40B4-BE49-F238E27FC236}">
                  <a16:creationId xmlns:a16="http://schemas.microsoft.com/office/drawing/2014/main" id="{7C5A2309-DC89-4087-AF55-369BABCAB2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24040" y="1993071"/>
              <a:ext cx="72315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ector de Seta Reta 51">
              <a:extLst>
                <a:ext uri="{FF2B5EF4-FFF2-40B4-BE49-F238E27FC236}">
                  <a16:creationId xmlns:a16="http://schemas.microsoft.com/office/drawing/2014/main" id="{76B1EB7D-F49E-4494-A979-B2DEB8662434}"/>
                </a:ext>
              </a:extLst>
            </p:cNvPr>
            <p:cNvCxnSpPr>
              <a:cxnSpLocks/>
            </p:cNvCxnSpPr>
            <p:nvPr/>
          </p:nvCxnSpPr>
          <p:spPr>
            <a:xfrm>
              <a:off x="2091577" y="1989115"/>
              <a:ext cx="72315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tângulo 52">
              <a:extLst>
                <a:ext uri="{FF2B5EF4-FFF2-40B4-BE49-F238E27FC236}">
                  <a16:creationId xmlns:a16="http://schemas.microsoft.com/office/drawing/2014/main" id="{7D205B77-BA19-4207-90FF-9EA8DD6ED422}"/>
                </a:ext>
              </a:extLst>
            </p:cNvPr>
            <p:cNvSpPr/>
            <p:nvPr/>
          </p:nvSpPr>
          <p:spPr>
            <a:xfrm>
              <a:off x="109211" y="1650668"/>
              <a:ext cx="1864426" cy="6768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Instituições Participantes</a:t>
              </a:r>
            </a:p>
            <a:p>
              <a:pPr algn="ctr"/>
              <a:r>
                <a:rPr lang="pt-BR" sz="1100" dirty="0"/>
                <a:t>Ambiente de Produção</a:t>
              </a:r>
            </a:p>
          </p:txBody>
        </p:sp>
        <p:grpSp>
          <p:nvGrpSpPr>
            <p:cNvPr id="54" name="Agrupar 53">
              <a:extLst>
                <a:ext uri="{FF2B5EF4-FFF2-40B4-BE49-F238E27FC236}">
                  <a16:creationId xmlns:a16="http://schemas.microsoft.com/office/drawing/2014/main" id="{D9A9F078-EB44-4E03-A2CD-84C6178990C1}"/>
                </a:ext>
              </a:extLst>
            </p:cNvPr>
            <p:cNvGrpSpPr/>
            <p:nvPr/>
          </p:nvGrpSpPr>
          <p:grpSpPr>
            <a:xfrm>
              <a:off x="1344832" y="2327561"/>
              <a:ext cx="2568675" cy="472044"/>
              <a:chOff x="1041424" y="2956956"/>
              <a:chExt cx="2568675" cy="472044"/>
            </a:xfrm>
          </p:grpSpPr>
          <p:cxnSp>
            <p:nvCxnSpPr>
              <p:cNvPr id="63" name="Conector reto 62">
                <a:extLst>
                  <a:ext uri="{FF2B5EF4-FFF2-40B4-BE49-F238E27FC236}">
                    <a16:creationId xmlns:a16="http://schemas.microsoft.com/office/drawing/2014/main" id="{8B20011A-7DF3-4CDF-BB51-2C8D9C927FB3}"/>
                  </a:ext>
                </a:extLst>
              </p:cNvPr>
              <p:cNvCxnSpPr/>
              <p:nvPr/>
            </p:nvCxnSpPr>
            <p:spPr>
              <a:xfrm>
                <a:off x="1041424" y="2956956"/>
                <a:ext cx="0" cy="47204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ector reto 63">
                <a:extLst>
                  <a:ext uri="{FF2B5EF4-FFF2-40B4-BE49-F238E27FC236}">
                    <a16:creationId xmlns:a16="http://schemas.microsoft.com/office/drawing/2014/main" id="{9A4880A4-1DA7-48D0-BEFB-9B164DDC19BE}"/>
                  </a:ext>
                </a:extLst>
              </p:cNvPr>
              <p:cNvCxnSpPr/>
              <p:nvPr/>
            </p:nvCxnSpPr>
            <p:spPr>
              <a:xfrm>
                <a:off x="1041424" y="3429000"/>
                <a:ext cx="256867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ector de Seta Reta 64">
                <a:extLst>
                  <a:ext uri="{FF2B5EF4-FFF2-40B4-BE49-F238E27FC236}">
                    <a16:creationId xmlns:a16="http://schemas.microsoft.com/office/drawing/2014/main" id="{18A68562-9401-4DB6-8169-471CFAC8D1C9}"/>
                  </a:ext>
                </a:extLst>
              </p:cNvPr>
              <p:cNvCxnSpPr/>
              <p:nvPr/>
            </p:nvCxnSpPr>
            <p:spPr>
              <a:xfrm flipV="1">
                <a:off x="3610098" y="2956956"/>
                <a:ext cx="0" cy="47204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Agrupar 54">
              <a:extLst>
                <a:ext uri="{FF2B5EF4-FFF2-40B4-BE49-F238E27FC236}">
                  <a16:creationId xmlns:a16="http://schemas.microsoft.com/office/drawing/2014/main" id="{AA9B0DA6-CD74-4A11-98DF-A6AAE04EBAA2}"/>
                </a:ext>
              </a:extLst>
            </p:cNvPr>
            <p:cNvGrpSpPr/>
            <p:nvPr/>
          </p:nvGrpSpPr>
          <p:grpSpPr>
            <a:xfrm>
              <a:off x="500927" y="2327561"/>
              <a:ext cx="9254605" cy="648000"/>
              <a:chOff x="1041423" y="2956956"/>
              <a:chExt cx="9254605" cy="648000"/>
            </a:xfrm>
          </p:grpSpPr>
          <p:cxnSp>
            <p:nvCxnSpPr>
              <p:cNvPr id="60" name="Conector reto 59">
                <a:extLst>
                  <a:ext uri="{FF2B5EF4-FFF2-40B4-BE49-F238E27FC236}">
                    <a16:creationId xmlns:a16="http://schemas.microsoft.com/office/drawing/2014/main" id="{E34474EF-4DF4-4B83-B7BB-24F38E53253B}"/>
                  </a:ext>
                </a:extLst>
              </p:cNvPr>
              <p:cNvCxnSpPr/>
              <p:nvPr/>
            </p:nvCxnSpPr>
            <p:spPr>
              <a:xfrm>
                <a:off x="1041424" y="2956956"/>
                <a:ext cx="0" cy="648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ector reto 60">
                <a:extLst>
                  <a:ext uri="{FF2B5EF4-FFF2-40B4-BE49-F238E27FC236}">
                    <a16:creationId xmlns:a16="http://schemas.microsoft.com/office/drawing/2014/main" id="{75BB61B7-0622-4C9A-93EF-7C9CCB44A4E9}"/>
                  </a:ext>
                </a:extLst>
              </p:cNvPr>
              <p:cNvCxnSpPr/>
              <p:nvPr/>
            </p:nvCxnSpPr>
            <p:spPr>
              <a:xfrm>
                <a:off x="1041423" y="3595253"/>
                <a:ext cx="9252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ector de Seta Reta 61">
                <a:extLst>
                  <a:ext uri="{FF2B5EF4-FFF2-40B4-BE49-F238E27FC236}">
                    <a16:creationId xmlns:a16="http://schemas.microsoft.com/office/drawing/2014/main" id="{99915E98-9593-41AD-A3AB-07BFE4C797E3}"/>
                  </a:ext>
                </a:extLst>
              </p:cNvPr>
              <p:cNvCxnSpPr/>
              <p:nvPr/>
            </p:nvCxnSpPr>
            <p:spPr>
              <a:xfrm flipV="1">
                <a:off x="10296028" y="2956956"/>
                <a:ext cx="0" cy="6480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CaixaDeTexto 55">
              <a:extLst>
                <a:ext uri="{FF2B5EF4-FFF2-40B4-BE49-F238E27FC236}">
                  <a16:creationId xmlns:a16="http://schemas.microsoft.com/office/drawing/2014/main" id="{2107215A-5101-4487-8364-96DE7B959EC7}"/>
                </a:ext>
              </a:extLst>
            </p:cNvPr>
            <p:cNvSpPr txBox="1"/>
            <p:nvPr/>
          </p:nvSpPr>
          <p:spPr>
            <a:xfrm>
              <a:off x="1531917" y="2493817"/>
              <a:ext cx="19475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/>
                <a:t>Baixas Operacionais</a:t>
              </a:r>
            </a:p>
          </p:txBody>
        </p:sp>
        <p:sp>
          <p:nvSpPr>
            <p:cNvPr id="57" name="CaixaDeTexto 56">
              <a:extLst>
                <a:ext uri="{FF2B5EF4-FFF2-40B4-BE49-F238E27FC236}">
                  <a16:creationId xmlns:a16="http://schemas.microsoft.com/office/drawing/2014/main" id="{433F45D4-8520-4E71-899E-51BB3DBA8312}"/>
                </a:ext>
              </a:extLst>
            </p:cNvPr>
            <p:cNvSpPr txBox="1"/>
            <p:nvPr/>
          </p:nvSpPr>
          <p:spPr>
            <a:xfrm>
              <a:off x="7076532" y="2667784"/>
              <a:ext cx="26763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/>
                <a:t>Arquivos da Compensação (COB)</a:t>
              </a:r>
            </a:p>
          </p:txBody>
        </p:sp>
      </p:grpSp>
      <p:cxnSp>
        <p:nvCxnSpPr>
          <p:cNvPr id="66" name="Conector reto 65">
            <a:extLst>
              <a:ext uri="{FF2B5EF4-FFF2-40B4-BE49-F238E27FC236}">
                <a16:creationId xmlns:a16="http://schemas.microsoft.com/office/drawing/2014/main" id="{4DE70FFE-463A-413B-92E4-9BD86A6E49CD}"/>
              </a:ext>
            </a:extLst>
          </p:cNvPr>
          <p:cNvCxnSpPr/>
          <p:nvPr/>
        </p:nvCxnSpPr>
        <p:spPr>
          <a:xfrm>
            <a:off x="3991253" y="1449987"/>
            <a:ext cx="0" cy="472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ctor reto 66">
            <a:extLst>
              <a:ext uri="{FF2B5EF4-FFF2-40B4-BE49-F238E27FC236}">
                <a16:creationId xmlns:a16="http://schemas.microsoft.com/office/drawing/2014/main" id="{4C249E9B-60C8-4F29-BD29-7B1D1F3606E9}"/>
              </a:ext>
            </a:extLst>
          </p:cNvPr>
          <p:cNvCxnSpPr/>
          <p:nvPr/>
        </p:nvCxnSpPr>
        <p:spPr>
          <a:xfrm>
            <a:off x="1079845" y="1438701"/>
            <a:ext cx="2916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ector de Seta Reta 67">
            <a:extLst>
              <a:ext uri="{FF2B5EF4-FFF2-40B4-BE49-F238E27FC236}">
                <a16:creationId xmlns:a16="http://schemas.microsoft.com/office/drawing/2014/main" id="{13677F84-FFC8-416D-9BC8-28110382F6F9}"/>
              </a:ext>
            </a:extLst>
          </p:cNvPr>
          <p:cNvCxnSpPr>
            <a:cxnSpLocks/>
          </p:cNvCxnSpPr>
          <p:nvPr/>
        </p:nvCxnSpPr>
        <p:spPr>
          <a:xfrm flipH="1">
            <a:off x="1079846" y="1438701"/>
            <a:ext cx="0" cy="472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CaixaDeTexto 68">
            <a:extLst>
              <a:ext uri="{FF2B5EF4-FFF2-40B4-BE49-F238E27FC236}">
                <a16:creationId xmlns:a16="http://schemas.microsoft.com/office/drawing/2014/main" id="{B78DFCD8-3C2F-48D9-B9A1-264B955ED2BA}"/>
              </a:ext>
            </a:extLst>
          </p:cNvPr>
          <p:cNvSpPr txBox="1"/>
          <p:nvPr/>
        </p:nvSpPr>
        <p:spPr>
          <a:xfrm>
            <a:off x="1077870" y="1435039"/>
            <a:ext cx="2946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/>
              <a:t>Arquivos Analíticos (COB) e Sintéticos (ROC)</a:t>
            </a:r>
          </a:p>
        </p:txBody>
      </p:sp>
      <p:pic>
        <p:nvPicPr>
          <p:cNvPr id="70" name="Gráfico 69" descr="Fechar com preenchimento sólido">
            <a:extLst>
              <a:ext uri="{FF2B5EF4-FFF2-40B4-BE49-F238E27FC236}">
                <a16:creationId xmlns:a16="http://schemas.microsoft.com/office/drawing/2014/main" id="{0B83CFC1-0E77-4637-8B8D-41E720E919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95729" y="5028559"/>
            <a:ext cx="320572" cy="320572"/>
          </a:xfrm>
          <a:prstGeom prst="rect">
            <a:avLst/>
          </a:prstGeom>
        </p:spPr>
      </p:pic>
      <p:cxnSp>
        <p:nvCxnSpPr>
          <p:cNvPr id="71" name="Conector reto 70">
            <a:extLst>
              <a:ext uri="{FF2B5EF4-FFF2-40B4-BE49-F238E27FC236}">
                <a16:creationId xmlns:a16="http://schemas.microsoft.com/office/drawing/2014/main" id="{CDB36378-8EE4-41FF-9882-A12C2A3DA45F}"/>
              </a:ext>
            </a:extLst>
          </p:cNvPr>
          <p:cNvCxnSpPr/>
          <p:nvPr/>
        </p:nvCxnSpPr>
        <p:spPr>
          <a:xfrm>
            <a:off x="3989278" y="4357459"/>
            <a:ext cx="0" cy="472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ector reto 71">
            <a:extLst>
              <a:ext uri="{FF2B5EF4-FFF2-40B4-BE49-F238E27FC236}">
                <a16:creationId xmlns:a16="http://schemas.microsoft.com/office/drawing/2014/main" id="{BE8A54B8-E6FA-40D9-8980-7F42A9DECC56}"/>
              </a:ext>
            </a:extLst>
          </p:cNvPr>
          <p:cNvCxnSpPr/>
          <p:nvPr/>
        </p:nvCxnSpPr>
        <p:spPr>
          <a:xfrm>
            <a:off x="1077870" y="4346173"/>
            <a:ext cx="2916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ector de Seta Reta 72">
            <a:extLst>
              <a:ext uri="{FF2B5EF4-FFF2-40B4-BE49-F238E27FC236}">
                <a16:creationId xmlns:a16="http://schemas.microsoft.com/office/drawing/2014/main" id="{E41CF247-0321-4BC2-BE0F-6AD70CEBECCC}"/>
              </a:ext>
            </a:extLst>
          </p:cNvPr>
          <p:cNvCxnSpPr>
            <a:cxnSpLocks/>
          </p:cNvCxnSpPr>
          <p:nvPr/>
        </p:nvCxnSpPr>
        <p:spPr>
          <a:xfrm flipH="1">
            <a:off x="1077871" y="4346173"/>
            <a:ext cx="0" cy="472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CaixaDeTexto 73">
            <a:extLst>
              <a:ext uri="{FF2B5EF4-FFF2-40B4-BE49-F238E27FC236}">
                <a16:creationId xmlns:a16="http://schemas.microsoft.com/office/drawing/2014/main" id="{86A69EA6-7887-4EC1-82A7-1093A12405F9}"/>
              </a:ext>
            </a:extLst>
          </p:cNvPr>
          <p:cNvSpPr txBox="1"/>
          <p:nvPr/>
        </p:nvSpPr>
        <p:spPr>
          <a:xfrm>
            <a:off x="1125511" y="4342511"/>
            <a:ext cx="2915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/>
              <a:t>Arquivos Analíticos (COB) e Sintéticos (ROC)</a:t>
            </a:r>
          </a:p>
        </p:txBody>
      </p:sp>
    </p:spTree>
    <p:extLst>
      <p:ext uri="{BB962C8B-B14F-4D97-AF65-F5344CB8AC3E}">
        <p14:creationId xmlns:p14="http://schemas.microsoft.com/office/powerpoint/2010/main" val="2921343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Etapas de liquidação – </a:t>
            </a:r>
            <a:r>
              <a:rPr lang="pt-BR" sz="1600" b="1" kern="0" dirty="0">
                <a:solidFill>
                  <a:schemeClr val="accent4"/>
                </a:solidFill>
              </a:rPr>
              <a:t>Estratégia de implantação </a:t>
            </a: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ixaDeTexto 2">
            <a:extLst>
              <a:ext uri="{FF2B5EF4-FFF2-40B4-BE49-F238E27FC236}">
                <a16:creationId xmlns:a16="http://schemas.microsoft.com/office/drawing/2014/main" id="{F7069445-1419-48FD-85DC-6FD973EE7359}"/>
              </a:ext>
            </a:extLst>
          </p:cNvPr>
          <p:cNvSpPr txBox="1"/>
          <p:nvPr/>
        </p:nvSpPr>
        <p:spPr>
          <a:xfrm>
            <a:off x="278606" y="1092530"/>
            <a:ext cx="10152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Fase 3 – Desativação do modelo atual de liquidação e ativa em definitivo a modernização (PCR + SILOC).</a:t>
            </a:r>
          </a:p>
        </p:txBody>
      </p:sp>
      <p:grpSp>
        <p:nvGrpSpPr>
          <p:cNvPr id="33" name="Agrupar 32">
            <a:extLst>
              <a:ext uri="{FF2B5EF4-FFF2-40B4-BE49-F238E27FC236}">
                <a16:creationId xmlns:a16="http://schemas.microsoft.com/office/drawing/2014/main" id="{605527B6-98BC-4A0E-BFA2-2CA0F337B732}"/>
              </a:ext>
            </a:extLst>
          </p:cNvPr>
          <p:cNvGrpSpPr/>
          <p:nvPr/>
        </p:nvGrpSpPr>
        <p:grpSpPr>
          <a:xfrm>
            <a:off x="219720" y="2231378"/>
            <a:ext cx="10584641" cy="1499478"/>
            <a:chOff x="109211" y="1650668"/>
            <a:chExt cx="10584641" cy="1499478"/>
          </a:xfrm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24EAEC6D-515B-417D-97F7-5FDA901BDC07}"/>
                </a:ext>
              </a:extLst>
            </p:cNvPr>
            <p:cNvSpPr/>
            <p:nvPr/>
          </p:nvSpPr>
          <p:spPr>
            <a:xfrm>
              <a:off x="2981294" y="1650671"/>
              <a:ext cx="1864426" cy="6768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PCR</a:t>
              </a:r>
            </a:p>
            <a:p>
              <a:pPr algn="ctr"/>
              <a:r>
                <a:rPr lang="pt-BR" sz="1200" dirty="0"/>
                <a:t>Ambiente de Produção</a:t>
              </a:r>
            </a:p>
          </p:txBody>
        </p:sp>
        <p:sp>
          <p:nvSpPr>
            <p:cNvPr id="11" name="Retângulo 10">
              <a:extLst>
                <a:ext uri="{FF2B5EF4-FFF2-40B4-BE49-F238E27FC236}">
                  <a16:creationId xmlns:a16="http://schemas.microsoft.com/office/drawing/2014/main" id="{B3836427-5C3C-412B-ACE5-0C5CA99E3849}"/>
                </a:ext>
              </a:extLst>
            </p:cNvPr>
            <p:cNvSpPr/>
            <p:nvPr/>
          </p:nvSpPr>
          <p:spPr>
            <a:xfrm>
              <a:off x="5957577" y="1650670"/>
              <a:ext cx="1864426" cy="6768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SILOC</a:t>
              </a:r>
            </a:p>
            <a:p>
              <a:pPr algn="ctr"/>
              <a:r>
                <a:rPr lang="pt-BR" sz="1200" dirty="0"/>
                <a:t>Ambiente de Produção</a:t>
              </a:r>
            </a:p>
          </p:txBody>
        </p:sp>
        <p:sp>
          <p:nvSpPr>
            <p:cNvPr id="12" name="Retângulo 11">
              <a:extLst>
                <a:ext uri="{FF2B5EF4-FFF2-40B4-BE49-F238E27FC236}">
                  <a16:creationId xmlns:a16="http://schemas.microsoft.com/office/drawing/2014/main" id="{F4372F11-B9E2-4BFE-8610-F554E0438167}"/>
                </a:ext>
              </a:extLst>
            </p:cNvPr>
            <p:cNvSpPr/>
            <p:nvPr/>
          </p:nvSpPr>
          <p:spPr>
            <a:xfrm>
              <a:off x="8829426" y="1650669"/>
              <a:ext cx="1864426" cy="6768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BB Processador</a:t>
              </a:r>
            </a:p>
            <a:p>
              <a:pPr algn="ctr"/>
              <a:r>
                <a:rPr lang="pt-BR" sz="1200" dirty="0"/>
                <a:t>Ambiente de Produção</a:t>
              </a:r>
            </a:p>
          </p:txBody>
        </p:sp>
        <p:cxnSp>
          <p:nvCxnSpPr>
            <p:cNvPr id="6" name="Conector de Seta Reta 5">
              <a:extLst>
                <a:ext uri="{FF2B5EF4-FFF2-40B4-BE49-F238E27FC236}">
                  <a16:creationId xmlns:a16="http://schemas.microsoft.com/office/drawing/2014/main" id="{1523DA3E-F8C1-4924-A445-44DB49C1E74C}"/>
                </a:ext>
              </a:extLst>
            </p:cNvPr>
            <p:cNvCxnSpPr>
              <a:cxnSpLocks/>
            </p:cNvCxnSpPr>
            <p:nvPr/>
          </p:nvCxnSpPr>
          <p:spPr>
            <a:xfrm>
              <a:off x="5016689" y="1989115"/>
              <a:ext cx="72315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de Seta Reta 15">
              <a:extLst>
                <a:ext uri="{FF2B5EF4-FFF2-40B4-BE49-F238E27FC236}">
                  <a16:creationId xmlns:a16="http://schemas.microsoft.com/office/drawing/2014/main" id="{D140214E-7469-4F85-90EC-40D09BA4FA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24040" y="1993071"/>
              <a:ext cx="72315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de Seta Reta 16">
              <a:extLst>
                <a:ext uri="{FF2B5EF4-FFF2-40B4-BE49-F238E27FC236}">
                  <a16:creationId xmlns:a16="http://schemas.microsoft.com/office/drawing/2014/main" id="{3A784F19-8780-414A-A5E6-6DE7A7124F7E}"/>
                </a:ext>
              </a:extLst>
            </p:cNvPr>
            <p:cNvCxnSpPr>
              <a:cxnSpLocks/>
            </p:cNvCxnSpPr>
            <p:nvPr/>
          </p:nvCxnSpPr>
          <p:spPr>
            <a:xfrm>
              <a:off x="2091577" y="1989115"/>
              <a:ext cx="72315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tângulo 17">
              <a:extLst>
                <a:ext uri="{FF2B5EF4-FFF2-40B4-BE49-F238E27FC236}">
                  <a16:creationId xmlns:a16="http://schemas.microsoft.com/office/drawing/2014/main" id="{8FC287AA-7217-479E-8986-4211261E4034}"/>
                </a:ext>
              </a:extLst>
            </p:cNvPr>
            <p:cNvSpPr/>
            <p:nvPr/>
          </p:nvSpPr>
          <p:spPr>
            <a:xfrm>
              <a:off x="109211" y="1650668"/>
              <a:ext cx="1864426" cy="6768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Instituições Participantes</a:t>
              </a:r>
            </a:p>
            <a:p>
              <a:pPr algn="ctr"/>
              <a:r>
                <a:rPr lang="pt-BR" sz="1100" dirty="0"/>
                <a:t>Ambiente de Produção</a:t>
              </a:r>
            </a:p>
          </p:txBody>
        </p:sp>
        <p:grpSp>
          <p:nvGrpSpPr>
            <p:cNvPr id="29" name="Agrupar 28">
              <a:extLst>
                <a:ext uri="{FF2B5EF4-FFF2-40B4-BE49-F238E27FC236}">
                  <a16:creationId xmlns:a16="http://schemas.microsoft.com/office/drawing/2014/main" id="{1C33D3B1-1089-4F41-9634-76B5BD12474F}"/>
                </a:ext>
              </a:extLst>
            </p:cNvPr>
            <p:cNvGrpSpPr/>
            <p:nvPr/>
          </p:nvGrpSpPr>
          <p:grpSpPr>
            <a:xfrm>
              <a:off x="1344832" y="2327561"/>
              <a:ext cx="2568675" cy="472044"/>
              <a:chOff x="1041424" y="2956956"/>
              <a:chExt cx="2568675" cy="472044"/>
            </a:xfrm>
          </p:grpSpPr>
          <p:cxnSp>
            <p:nvCxnSpPr>
              <p:cNvPr id="23" name="Conector reto 22">
                <a:extLst>
                  <a:ext uri="{FF2B5EF4-FFF2-40B4-BE49-F238E27FC236}">
                    <a16:creationId xmlns:a16="http://schemas.microsoft.com/office/drawing/2014/main" id="{666DA55D-639C-4910-BB8F-A92602B4903A}"/>
                  </a:ext>
                </a:extLst>
              </p:cNvPr>
              <p:cNvCxnSpPr/>
              <p:nvPr/>
            </p:nvCxnSpPr>
            <p:spPr>
              <a:xfrm>
                <a:off x="1041424" y="2956956"/>
                <a:ext cx="0" cy="47204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ector reto 25">
                <a:extLst>
                  <a:ext uri="{FF2B5EF4-FFF2-40B4-BE49-F238E27FC236}">
                    <a16:creationId xmlns:a16="http://schemas.microsoft.com/office/drawing/2014/main" id="{71262711-60D8-497E-95C7-B18D45F8139C}"/>
                  </a:ext>
                </a:extLst>
              </p:cNvPr>
              <p:cNvCxnSpPr/>
              <p:nvPr/>
            </p:nvCxnSpPr>
            <p:spPr>
              <a:xfrm>
                <a:off x="1041424" y="3429000"/>
                <a:ext cx="256867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ector de Seta Reta 27">
                <a:extLst>
                  <a:ext uri="{FF2B5EF4-FFF2-40B4-BE49-F238E27FC236}">
                    <a16:creationId xmlns:a16="http://schemas.microsoft.com/office/drawing/2014/main" id="{B9E5C8FE-108F-4910-B5C2-5446B5B5D45C}"/>
                  </a:ext>
                </a:extLst>
              </p:cNvPr>
              <p:cNvCxnSpPr/>
              <p:nvPr/>
            </p:nvCxnSpPr>
            <p:spPr>
              <a:xfrm flipV="1">
                <a:off x="3610098" y="2956956"/>
                <a:ext cx="0" cy="47204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Agrupar 35">
              <a:extLst>
                <a:ext uri="{FF2B5EF4-FFF2-40B4-BE49-F238E27FC236}">
                  <a16:creationId xmlns:a16="http://schemas.microsoft.com/office/drawing/2014/main" id="{32C38FC6-DE2B-4B5A-949B-27E26774E496}"/>
                </a:ext>
              </a:extLst>
            </p:cNvPr>
            <p:cNvGrpSpPr/>
            <p:nvPr/>
          </p:nvGrpSpPr>
          <p:grpSpPr>
            <a:xfrm>
              <a:off x="500927" y="2327561"/>
              <a:ext cx="9254605" cy="648000"/>
              <a:chOff x="1041423" y="2956956"/>
              <a:chExt cx="9254605" cy="648000"/>
            </a:xfrm>
          </p:grpSpPr>
          <p:cxnSp>
            <p:nvCxnSpPr>
              <p:cNvPr id="37" name="Conector reto 36">
                <a:extLst>
                  <a:ext uri="{FF2B5EF4-FFF2-40B4-BE49-F238E27FC236}">
                    <a16:creationId xmlns:a16="http://schemas.microsoft.com/office/drawing/2014/main" id="{852168CA-5BDB-4586-9BBD-883C47B05123}"/>
                  </a:ext>
                </a:extLst>
              </p:cNvPr>
              <p:cNvCxnSpPr/>
              <p:nvPr/>
            </p:nvCxnSpPr>
            <p:spPr>
              <a:xfrm>
                <a:off x="1041424" y="2956956"/>
                <a:ext cx="0" cy="648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ector reto 37">
                <a:extLst>
                  <a:ext uri="{FF2B5EF4-FFF2-40B4-BE49-F238E27FC236}">
                    <a16:creationId xmlns:a16="http://schemas.microsoft.com/office/drawing/2014/main" id="{BA0AD401-E426-4DB9-A690-84EC9FD4DC5B}"/>
                  </a:ext>
                </a:extLst>
              </p:cNvPr>
              <p:cNvCxnSpPr/>
              <p:nvPr/>
            </p:nvCxnSpPr>
            <p:spPr>
              <a:xfrm>
                <a:off x="1041423" y="3595253"/>
                <a:ext cx="9252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ector de Seta Reta 38">
                <a:extLst>
                  <a:ext uri="{FF2B5EF4-FFF2-40B4-BE49-F238E27FC236}">
                    <a16:creationId xmlns:a16="http://schemas.microsoft.com/office/drawing/2014/main" id="{37CEB886-9C96-409F-98E9-B42C66476630}"/>
                  </a:ext>
                </a:extLst>
              </p:cNvPr>
              <p:cNvCxnSpPr/>
              <p:nvPr/>
            </p:nvCxnSpPr>
            <p:spPr>
              <a:xfrm flipV="1">
                <a:off x="10296028" y="2956956"/>
                <a:ext cx="0" cy="6480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CaixaDeTexto 29">
              <a:extLst>
                <a:ext uri="{FF2B5EF4-FFF2-40B4-BE49-F238E27FC236}">
                  <a16:creationId xmlns:a16="http://schemas.microsoft.com/office/drawing/2014/main" id="{F2ECBDCA-13BD-4F5E-84A1-8AC0A6BCE151}"/>
                </a:ext>
              </a:extLst>
            </p:cNvPr>
            <p:cNvSpPr txBox="1"/>
            <p:nvPr/>
          </p:nvSpPr>
          <p:spPr>
            <a:xfrm>
              <a:off x="1531917" y="2493817"/>
              <a:ext cx="19475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/>
                <a:t>Baixas Operacionais</a:t>
              </a:r>
            </a:p>
          </p:txBody>
        </p:sp>
        <p:sp>
          <p:nvSpPr>
            <p:cNvPr id="40" name="CaixaDeTexto 39">
              <a:extLst>
                <a:ext uri="{FF2B5EF4-FFF2-40B4-BE49-F238E27FC236}">
                  <a16:creationId xmlns:a16="http://schemas.microsoft.com/office/drawing/2014/main" id="{91D5EA71-A28C-486B-A798-B6F6396471C2}"/>
                </a:ext>
              </a:extLst>
            </p:cNvPr>
            <p:cNvSpPr txBox="1"/>
            <p:nvPr/>
          </p:nvSpPr>
          <p:spPr>
            <a:xfrm>
              <a:off x="7076532" y="2667784"/>
              <a:ext cx="26763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/>
                <a:t>Arquivos da Compensação (COB)</a:t>
              </a:r>
            </a:p>
          </p:txBody>
        </p:sp>
        <p:pic>
          <p:nvPicPr>
            <p:cNvPr id="32" name="Gráfico 31" descr="Fechar com preenchimento sólido">
              <a:extLst>
                <a:ext uri="{FF2B5EF4-FFF2-40B4-BE49-F238E27FC236}">
                  <a16:creationId xmlns:a16="http://schemas.microsoft.com/office/drawing/2014/main" id="{54FDF10B-FC63-4A84-BB9A-0CDF258817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211484" y="1858841"/>
              <a:ext cx="320572" cy="320572"/>
            </a:xfrm>
            <a:prstGeom prst="rect">
              <a:avLst/>
            </a:prstGeom>
          </p:spPr>
        </p:pic>
        <p:pic>
          <p:nvPicPr>
            <p:cNvPr id="43" name="Gráfico 42" descr="Fechar com preenchimento sólido">
              <a:extLst>
                <a:ext uri="{FF2B5EF4-FFF2-40B4-BE49-F238E27FC236}">
                  <a16:creationId xmlns:a16="http://schemas.microsoft.com/office/drawing/2014/main" id="{5E546081-53F9-46EC-AFCF-A329FAF21E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250455" y="2829574"/>
              <a:ext cx="320572" cy="320572"/>
            </a:xfrm>
            <a:prstGeom prst="rect">
              <a:avLst/>
            </a:prstGeom>
          </p:spPr>
        </p:pic>
      </p:grpSp>
      <p:cxnSp>
        <p:nvCxnSpPr>
          <p:cNvPr id="66" name="Conector reto 65">
            <a:extLst>
              <a:ext uri="{FF2B5EF4-FFF2-40B4-BE49-F238E27FC236}">
                <a16:creationId xmlns:a16="http://schemas.microsoft.com/office/drawing/2014/main" id="{4DE70FFE-463A-413B-92E4-9BD86A6E49CD}"/>
              </a:ext>
            </a:extLst>
          </p:cNvPr>
          <p:cNvCxnSpPr/>
          <p:nvPr/>
        </p:nvCxnSpPr>
        <p:spPr>
          <a:xfrm>
            <a:off x="3991253" y="1770620"/>
            <a:ext cx="0" cy="472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ctor reto 66">
            <a:extLst>
              <a:ext uri="{FF2B5EF4-FFF2-40B4-BE49-F238E27FC236}">
                <a16:creationId xmlns:a16="http://schemas.microsoft.com/office/drawing/2014/main" id="{4C249E9B-60C8-4F29-BD29-7B1D1F3606E9}"/>
              </a:ext>
            </a:extLst>
          </p:cNvPr>
          <p:cNvCxnSpPr/>
          <p:nvPr/>
        </p:nvCxnSpPr>
        <p:spPr>
          <a:xfrm>
            <a:off x="1079845" y="1759334"/>
            <a:ext cx="2916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ector de Seta Reta 67">
            <a:extLst>
              <a:ext uri="{FF2B5EF4-FFF2-40B4-BE49-F238E27FC236}">
                <a16:creationId xmlns:a16="http://schemas.microsoft.com/office/drawing/2014/main" id="{13677F84-FFC8-416D-9BC8-28110382F6F9}"/>
              </a:ext>
            </a:extLst>
          </p:cNvPr>
          <p:cNvCxnSpPr>
            <a:cxnSpLocks/>
          </p:cNvCxnSpPr>
          <p:nvPr/>
        </p:nvCxnSpPr>
        <p:spPr>
          <a:xfrm flipH="1">
            <a:off x="1079846" y="1759334"/>
            <a:ext cx="0" cy="472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CaixaDeTexto 68">
            <a:extLst>
              <a:ext uri="{FF2B5EF4-FFF2-40B4-BE49-F238E27FC236}">
                <a16:creationId xmlns:a16="http://schemas.microsoft.com/office/drawing/2014/main" id="{B78DFCD8-3C2F-48D9-B9A1-264B955ED2BA}"/>
              </a:ext>
            </a:extLst>
          </p:cNvPr>
          <p:cNvSpPr txBox="1"/>
          <p:nvPr/>
        </p:nvSpPr>
        <p:spPr>
          <a:xfrm>
            <a:off x="1079844" y="1755672"/>
            <a:ext cx="29441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/>
              <a:t>Arquivos Analíticos (COB) e Sintéticos (ROC)</a:t>
            </a:r>
          </a:p>
        </p:txBody>
      </p:sp>
    </p:spTree>
    <p:extLst>
      <p:ext uri="{BB962C8B-B14F-4D97-AF65-F5344CB8AC3E}">
        <p14:creationId xmlns:p14="http://schemas.microsoft.com/office/powerpoint/2010/main" val="3853884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Etapas de liquidação – </a:t>
            </a:r>
            <a:r>
              <a:rPr lang="pt-BR" sz="1600" b="1" kern="0" dirty="0">
                <a:solidFill>
                  <a:schemeClr val="accent4"/>
                </a:solidFill>
              </a:rPr>
              <a:t>Fluxo Novo  </a:t>
            </a: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Agrupar 47">
            <a:extLst>
              <a:ext uri="{FF2B5EF4-FFF2-40B4-BE49-F238E27FC236}">
                <a16:creationId xmlns:a16="http://schemas.microsoft.com/office/drawing/2014/main" id="{EB3C6A34-8BC8-4709-9946-C7BB155511AD}"/>
              </a:ext>
            </a:extLst>
          </p:cNvPr>
          <p:cNvGrpSpPr/>
          <p:nvPr/>
        </p:nvGrpSpPr>
        <p:grpSpPr>
          <a:xfrm>
            <a:off x="148504" y="1075545"/>
            <a:ext cx="10367095" cy="5256000"/>
            <a:chOff x="959007" y="610327"/>
            <a:chExt cx="10724665" cy="5775969"/>
          </a:xfrm>
        </p:grpSpPr>
        <p:grpSp>
          <p:nvGrpSpPr>
            <p:cNvPr id="49" name="Agrupar 48">
              <a:extLst>
                <a:ext uri="{FF2B5EF4-FFF2-40B4-BE49-F238E27FC236}">
                  <a16:creationId xmlns:a16="http://schemas.microsoft.com/office/drawing/2014/main" id="{24E689C3-7680-4085-86F5-514C6A3C524D}"/>
                </a:ext>
              </a:extLst>
            </p:cNvPr>
            <p:cNvGrpSpPr/>
            <p:nvPr/>
          </p:nvGrpSpPr>
          <p:grpSpPr>
            <a:xfrm>
              <a:off x="5340890" y="610327"/>
              <a:ext cx="1510221" cy="654913"/>
              <a:chOff x="5885183" y="4719039"/>
              <a:chExt cx="2490467" cy="1080000"/>
            </a:xfrm>
          </p:grpSpPr>
          <p:sp>
            <p:nvSpPr>
              <p:cNvPr id="91" name="Retângulo Arredondado 3">
                <a:extLst>
                  <a:ext uri="{FF2B5EF4-FFF2-40B4-BE49-F238E27FC236}">
                    <a16:creationId xmlns:a16="http://schemas.microsoft.com/office/drawing/2014/main" id="{ADCBAAC0-1EEB-4EE9-93D5-58C246687CFF}"/>
                  </a:ext>
                </a:extLst>
              </p:cNvPr>
              <p:cNvSpPr/>
              <p:nvPr/>
            </p:nvSpPr>
            <p:spPr>
              <a:xfrm>
                <a:off x="7766050" y="4879365"/>
                <a:ext cx="358604" cy="251011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1092" b="1"/>
              </a:p>
            </p:txBody>
          </p:sp>
          <p:grpSp>
            <p:nvGrpSpPr>
              <p:cNvPr id="92" name="Agrupar 91">
                <a:extLst>
                  <a:ext uri="{FF2B5EF4-FFF2-40B4-BE49-F238E27FC236}">
                    <a16:creationId xmlns:a16="http://schemas.microsoft.com/office/drawing/2014/main" id="{EE01CD12-C4CC-402B-BC06-2D177A2A1AF6}"/>
                  </a:ext>
                </a:extLst>
              </p:cNvPr>
              <p:cNvGrpSpPr/>
              <p:nvPr/>
            </p:nvGrpSpPr>
            <p:grpSpPr>
              <a:xfrm>
                <a:off x="5959617" y="4719039"/>
                <a:ext cx="2416033" cy="1080000"/>
                <a:chOff x="5362573" y="529538"/>
                <a:chExt cx="2056198" cy="1080000"/>
              </a:xfrm>
            </p:grpSpPr>
            <p:sp>
              <p:nvSpPr>
                <p:cNvPr id="96" name="Retângulo Arredondado 23">
                  <a:extLst>
                    <a:ext uri="{FF2B5EF4-FFF2-40B4-BE49-F238E27FC236}">
                      <a16:creationId xmlns:a16="http://schemas.microsoft.com/office/drawing/2014/main" id="{2678936B-0BA2-451A-BD81-6C09858172F8}"/>
                    </a:ext>
                  </a:extLst>
                </p:cNvPr>
                <p:cNvSpPr/>
                <p:nvPr/>
              </p:nvSpPr>
              <p:spPr>
                <a:xfrm>
                  <a:off x="5362573" y="529538"/>
                  <a:ext cx="2056198" cy="1080000"/>
                </a:xfrm>
                <a:prstGeom prst="round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 sz="1213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7" name="CaixaDeTexto 96">
                  <a:extLst>
                    <a:ext uri="{FF2B5EF4-FFF2-40B4-BE49-F238E27FC236}">
                      <a16:creationId xmlns:a16="http://schemas.microsoft.com/office/drawing/2014/main" id="{CAB9C18D-EF5B-41D2-937B-B6A73EA6A45A}"/>
                    </a:ext>
                  </a:extLst>
                </p:cNvPr>
                <p:cNvSpPr txBox="1"/>
                <p:nvPr/>
              </p:nvSpPr>
              <p:spPr>
                <a:xfrm>
                  <a:off x="6669920" y="900261"/>
                  <a:ext cx="684000" cy="4600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BR" sz="1213" b="1" dirty="0"/>
                    <a:t>PCR</a:t>
                  </a:r>
                </a:p>
              </p:txBody>
            </p:sp>
            <p:pic>
              <p:nvPicPr>
                <p:cNvPr id="98" name="Imagem 97">
                  <a:extLst>
                    <a:ext uri="{FF2B5EF4-FFF2-40B4-BE49-F238E27FC236}">
                      <a16:creationId xmlns:a16="http://schemas.microsoft.com/office/drawing/2014/main" id="{1D841C73-8BDB-4CF7-953C-3E8423177DE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>
                  <a:off x="6235383" y="736123"/>
                  <a:ext cx="470026" cy="649259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93" name="Retângulo Arredondado 55">
                <a:extLst>
                  <a:ext uri="{FF2B5EF4-FFF2-40B4-BE49-F238E27FC236}">
                    <a16:creationId xmlns:a16="http://schemas.microsoft.com/office/drawing/2014/main" id="{19C0D12E-E02B-4A2A-A5B2-627DD2706D18}"/>
                  </a:ext>
                </a:extLst>
              </p:cNvPr>
              <p:cNvSpPr/>
              <p:nvPr/>
            </p:nvSpPr>
            <p:spPr>
              <a:xfrm>
                <a:off x="5885183" y="5272657"/>
                <a:ext cx="358604" cy="251011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1092" b="1"/>
              </a:p>
            </p:txBody>
          </p:sp>
          <p:sp>
            <p:nvSpPr>
              <p:cNvPr id="94" name="Retângulo Arredondado 91">
                <a:extLst>
                  <a:ext uri="{FF2B5EF4-FFF2-40B4-BE49-F238E27FC236}">
                    <a16:creationId xmlns:a16="http://schemas.microsoft.com/office/drawing/2014/main" id="{14E0572E-A92D-42E3-A125-9A45BA03CFAC}"/>
                  </a:ext>
                </a:extLst>
              </p:cNvPr>
              <p:cNvSpPr/>
              <p:nvPr/>
            </p:nvSpPr>
            <p:spPr>
              <a:xfrm>
                <a:off x="6037583" y="5425057"/>
                <a:ext cx="358604" cy="251011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1092" b="1"/>
              </a:p>
            </p:txBody>
          </p:sp>
          <p:pic>
            <p:nvPicPr>
              <p:cNvPr id="95" name="Imagem 94">
                <a:extLst>
                  <a:ext uri="{FF2B5EF4-FFF2-40B4-BE49-F238E27FC236}">
                    <a16:creationId xmlns:a16="http://schemas.microsoft.com/office/drawing/2014/main" id="{1CD92CFA-44FD-4A77-BF45-6330F7E154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6083847" y="4974376"/>
                <a:ext cx="752110" cy="549292"/>
              </a:xfrm>
              <a:prstGeom prst="rect">
                <a:avLst/>
              </a:prstGeom>
            </p:spPr>
          </p:pic>
        </p:grpSp>
        <p:grpSp>
          <p:nvGrpSpPr>
            <p:cNvPr id="50" name="Agrupar 49">
              <a:extLst>
                <a:ext uri="{FF2B5EF4-FFF2-40B4-BE49-F238E27FC236}">
                  <a16:creationId xmlns:a16="http://schemas.microsoft.com/office/drawing/2014/main" id="{60255FF3-7096-4EC1-A07F-4CA248A203B5}"/>
                </a:ext>
              </a:extLst>
            </p:cNvPr>
            <p:cNvGrpSpPr/>
            <p:nvPr/>
          </p:nvGrpSpPr>
          <p:grpSpPr>
            <a:xfrm>
              <a:off x="10659825" y="2097842"/>
              <a:ext cx="1023847" cy="1358327"/>
              <a:chOff x="1888416" y="6528000"/>
              <a:chExt cx="1688400" cy="2239982"/>
            </a:xfrm>
          </p:grpSpPr>
          <p:sp>
            <p:nvSpPr>
              <p:cNvPr id="88" name="Retângulo Arredondado 6">
                <a:extLst>
                  <a:ext uri="{FF2B5EF4-FFF2-40B4-BE49-F238E27FC236}">
                    <a16:creationId xmlns:a16="http://schemas.microsoft.com/office/drawing/2014/main" id="{D799DB57-D0DA-42C4-BB4D-3E5AD2384748}"/>
                  </a:ext>
                </a:extLst>
              </p:cNvPr>
              <p:cNvSpPr/>
              <p:nvPr/>
            </p:nvSpPr>
            <p:spPr>
              <a:xfrm>
                <a:off x="1888416" y="6528000"/>
                <a:ext cx="1688400" cy="2192400"/>
              </a:xfrm>
              <a:prstGeom prst="round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1213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pic>
            <p:nvPicPr>
              <p:cNvPr id="89" name="Imagem 88">
                <a:extLst>
                  <a:ext uri="{FF2B5EF4-FFF2-40B4-BE49-F238E27FC236}">
                    <a16:creationId xmlns:a16="http://schemas.microsoft.com/office/drawing/2014/main" id="{DC3797C6-8FDD-4674-BE73-F3C7A395AB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38309" y="6580530"/>
                <a:ext cx="1222605" cy="1080000"/>
              </a:xfrm>
              <a:prstGeom prst="rect">
                <a:avLst/>
              </a:prstGeom>
            </p:spPr>
          </p:pic>
          <p:sp>
            <p:nvSpPr>
              <p:cNvPr id="90" name="CaixaDeTexto 89">
                <a:extLst>
                  <a:ext uri="{FF2B5EF4-FFF2-40B4-BE49-F238E27FC236}">
                    <a16:creationId xmlns:a16="http://schemas.microsoft.com/office/drawing/2014/main" id="{48016EB9-2E00-47AD-9F53-9E20E88AEFBD}"/>
                  </a:ext>
                </a:extLst>
              </p:cNvPr>
              <p:cNvSpPr txBox="1"/>
              <p:nvPr/>
            </p:nvSpPr>
            <p:spPr>
              <a:xfrm>
                <a:off x="1999775" y="7680356"/>
                <a:ext cx="1499672" cy="10876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100" b="1" dirty="0"/>
                  <a:t>Instituição Destinatária/ </a:t>
                </a:r>
                <a:r>
                  <a:rPr lang="pt-BR" sz="1100" b="1" dirty="0">
                    <a:solidFill>
                      <a:srgbClr val="FF0000"/>
                    </a:solidFill>
                  </a:rPr>
                  <a:t>Credora</a:t>
                </a:r>
              </a:p>
            </p:txBody>
          </p:sp>
        </p:grpSp>
        <p:grpSp>
          <p:nvGrpSpPr>
            <p:cNvPr id="51" name="Agrupar 50">
              <a:extLst>
                <a:ext uri="{FF2B5EF4-FFF2-40B4-BE49-F238E27FC236}">
                  <a16:creationId xmlns:a16="http://schemas.microsoft.com/office/drawing/2014/main" id="{478D157E-EDD8-4422-A5B8-93CD7F638629}"/>
                </a:ext>
              </a:extLst>
            </p:cNvPr>
            <p:cNvGrpSpPr/>
            <p:nvPr/>
          </p:nvGrpSpPr>
          <p:grpSpPr>
            <a:xfrm>
              <a:off x="959007" y="2100200"/>
              <a:ext cx="1022967" cy="1370753"/>
              <a:chOff x="17356701" y="6528000"/>
              <a:chExt cx="1686949" cy="2260475"/>
            </a:xfrm>
          </p:grpSpPr>
          <p:sp>
            <p:nvSpPr>
              <p:cNvPr id="85" name="Retângulo Arredondado 82">
                <a:extLst>
                  <a:ext uri="{FF2B5EF4-FFF2-40B4-BE49-F238E27FC236}">
                    <a16:creationId xmlns:a16="http://schemas.microsoft.com/office/drawing/2014/main" id="{3532C262-85FD-4DFB-B1D9-0147ADB975D6}"/>
                  </a:ext>
                </a:extLst>
              </p:cNvPr>
              <p:cNvSpPr/>
              <p:nvPr/>
            </p:nvSpPr>
            <p:spPr>
              <a:xfrm>
                <a:off x="17356701" y="6528000"/>
                <a:ext cx="1686949" cy="2191287"/>
              </a:xfrm>
              <a:prstGeom prst="round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pt-BR" sz="1213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pic>
            <p:nvPicPr>
              <p:cNvPr id="86" name="Imagem 85">
                <a:extLst>
                  <a:ext uri="{FF2B5EF4-FFF2-40B4-BE49-F238E27FC236}">
                    <a16:creationId xmlns:a16="http://schemas.microsoft.com/office/drawing/2014/main" id="{7466F170-2AD2-4CF8-9DAA-601318C15D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588873" y="6597459"/>
                <a:ext cx="1222605" cy="1080000"/>
              </a:xfrm>
              <a:prstGeom prst="rect">
                <a:avLst/>
              </a:prstGeom>
            </p:spPr>
          </p:pic>
          <p:sp>
            <p:nvSpPr>
              <p:cNvPr id="87" name="CaixaDeTexto 86">
                <a:extLst>
                  <a:ext uri="{FF2B5EF4-FFF2-40B4-BE49-F238E27FC236}">
                    <a16:creationId xmlns:a16="http://schemas.microsoft.com/office/drawing/2014/main" id="{F6256737-9FCD-4CA6-A707-2BB78B8123C7}"/>
                  </a:ext>
                </a:extLst>
              </p:cNvPr>
              <p:cNvSpPr txBox="1"/>
              <p:nvPr/>
            </p:nvSpPr>
            <p:spPr>
              <a:xfrm>
                <a:off x="17450339" y="7700848"/>
                <a:ext cx="1499673" cy="10876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100" b="1" dirty="0"/>
                  <a:t>Instituição Recebedora/ </a:t>
                </a:r>
                <a:r>
                  <a:rPr lang="pt-BR" sz="1100" b="1" dirty="0">
                    <a:solidFill>
                      <a:srgbClr val="FF0000"/>
                    </a:solidFill>
                  </a:rPr>
                  <a:t>Devedora</a:t>
                </a:r>
              </a:p>
            </p:txBody>
          </p:sp>
        </p:grpSp>
        <p:grpSp>
          <p:nvGrpSpPr>
            <p:cNvPr id="52" name="Agrupar 51">
              <a:extLst>
                <a:ext uri="{FF2B5EF4-FFF2-40B4-BE49-F238E27FC236}">
                  <a16:creationId xmlns:a16="http://schemas.microsoft.com/office/drawing/2014/main" id="{C7683C59-69DB-4D4E-B2ED-5FDC4F641CF0}"/>
                </a:ext>
              </a:extLst>
            </p:cNvPr>
            <p:cNvGrpSpPr/>
            <p:nvPr/>
          </p:nvGrpSpPr>
          <p:grpSpPr>
            <a:xfrm>
              <a:off x="5372382" y="2366223"/>
              <a:ext cx="1555358" cy="719222"/>
              <a:chOff x="9775299" y="3584667"/>
              <a:chExt cx="2564901" cy="1186050"/>
            </a:xfrm>
          </p:grpSpPr>
          <p:sp>
            <p:nvSpPr>
              <p:cNvPr id="75" name="Retângulo Arredondado 47">
                <a:extLst>
                  <a:ext uri="{FF2B5EF4-FFF2-40B4-BE49-F238E27FC236}">
                    <a16:creationId xmlns:a16="http://schemas.microsoft.com/office/drawing/2014/main" id="{1BE9B866-F048-42BD-8133-286A079F264A}"/>
                  </a:ext>
                </a:extLst>
              </p:cNvPr>
              <p:cNvSpPr/>
              <p:nvPr/>
            </p:nvSpPr>
            <p:spPr>
              <a:xfrm>
                <a:off x="11656166" y="3744993"/>
                <a:ext cx="358604" cy="251011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1092" b="1"/>
              </a:p>
            </p:txBody>
          </p:sp>
          <p:grpSp>
            <p:nvGrpSpPr>
              <p:cNvPr id="76" name="Agrupar 75">
                <a:extLst>
                  <a:ext uri="{FF2B5EF4-FFF2-40B4-BE49-F238E27FC236}">
                    <a16:creationId xmlns:a16="http://schemas.microsoft.com/office/drawing/2014/main" id="{224C0EF1-9C82-4BEC-BE86-E65591A7FCD8}"/>
                  </a:ext>
                </a:extLst>
              </p:cNvPr>
              <p:cNvGrpSpPr/>
              <p:nvPr/>
            </p:nvGrpSpPr>
            <p:grpSpPr>
              <a:xfrm>
                <a:off x="9849733" y="3584667"/>
                <a:ext cx="2490467" cy="1186050"/>
                <a:chOff x="5362573" y="529538"/>
                <a:chExt cx="2119546" cy="1186050"/>
              </a:xfrm>
            </p:grpSpPr>
            <p:sp>
              <p:nvSpPr>
                <p:cNvPr id="82" name="Retângulo Arredondado 49">
                  <a:extLst>
                    <a:ext uri="{FF2B5EF4-FFF2-40B4-BE49-F238E27FC236}">
                      <a16:creationId xmlns:a16="http://schemas.microsoft.com/office/drawing/2014/main" id="{0B57EFC7-D24B-4F17-B0CC-26F9A78600C0}"/>
                    </a:ext>
                  </a:extLst>
                </p:cNvPr>
                <p:cNvSpPr/>
                <p:nvPr/>
              </p:nvSpPr>
              <p:spPr>
                <a:xfrm>
                  <a:off x="5362573" y="529538"/>
                  <a:ext cx="2056198" cy="1080000"/>
                </a:xfrm>
                <a:prstGeom prst="round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 sz="1213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3" name="CaixaDeTexto 82">
                  <a:extLst>
                    <a:ext uri="{FF2B5EF4-FFF2-40B4-BE49-F238E27FC236}">
                      <a16:creationId xmlns:a16="http://schemas.microsoft.com/office/drawing/2014/main" id="{A6925575-D675-4447-A20B-4448B547C497}"/>
                    </a:ext>
                  </a:extLst>
                </p:cNvPr>
                <p:cNvSpPr txBox="1"/>
                <p:nvPr/>
              </p:nvSpPr>
              <p:spPr>
                <a:xfrm>
                  <a:off x="5980719" y="1210003"/>
                  <a:ext cx="1501400" cy="5055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BR" sz="1213" b="1" dirty="0"/>
                    <a:t>SILOC</a:t>
                  </a:r>
                </a:p>
              </p:txBody>
            </p:sp>
            <p:pic>
              <p:nvPicPr>
                <p:cNvPr id="84" name="Imagem 83">
                  <a:extLst>
                    <a:ext uri="{FF2B5EF4-FFF2-40B4-BE49-F238E27FC236}">
                      <a16:creationId xmlns:a16="http://schemas.microsoft.com/office/drawing/2014/main" id="{5C2024A6-3632-4D15-8A03-A141985DD2E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>
                  <a:off x="6512255" y="609231"/>
                  <a:ext cx="470026" cy="649259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77" name="Retângulo Arredondado 52">
                <a:extLst>
                  <a:ext uri="{FF2B5EF4-FFF2-40B4-BE49-F238E27FC236}">
                    <a16:creationId xmlns:a16="http://schemas.microsoft.com/office/drawing/2014/main" id="{6721066C-81F6-4EB2-96BC-292B787B4663}"/>
                  </a:ext>
                </a:extLst>
              </p:cNvPr>
              <p:cNvSpPr/>
              <p:nvPr/>
            </p:nvSpPr>
            <p:spPr>
              <a:xfrm>
                <a:off x="9775299" y="4138285"/>
                <a:ext cx="358604" cy="251011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1092" b="1"/>
              </a:p>
            </p:txBody>
          </p:sp>
          <p:sp>
            <p:nvSpPr>
              <p:cNvPr id="78" name="Retângulo Arredondado 53">
                <a:extLst>
                  <a:ext uri="{FF2B5EF4-FFF2-40B4-BE49-F238E27FC236}">
                    <a16:creationId xmlns:a16="http://schemas.microsoft.com/office/drawing/2014/main" id="{F4265707-EDE6-49A7-8885-95DC2FFB772F}"/>
                  </a:ext>
                </a:extLst>
              </p:cNvPr>
              <p:cNvSpPr/>
              <p:nvPr/>
            </p:nvSpPr>
            <p:spPr>
              <a:xfrm>
                <a:off x="9927699" y="4290685"/>
                <a:ext cx="358604" cy="251011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1092" b="1"/>
              </a:p>
            </p:txBody>
          </p:sp>
          <p:pic>
            <p:nvPicPr>
              <p:cNvPr id="81" name="Imagem 80">
                <a:extLst>
                  <a:ext uri="{FF2B5EF4-FFF2-40B4-BE49-F238E27FC236}">
                    <a16:creationId xmlns:a16="http://schemas.microsoft.com/office/drawing/2014/main" id="{AC88BF48-6626-4096-8D7D-092FCCF16E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0071029" y="3822962"/>
                <a:ext cx="752110" cy="549292"/>
              </a:xfrm>
              <a:prstGeom prst="rect">
                <a:avLst/>
              </a:prstGeom>
            </p:spPr>
          </p:pic>
        </p:grpSp>
        <p:sp>
          <p:nvSpPr>
            <p:cNvPr id="53" name="CaixaDeTexto 52">
              <a:extLst>
                <a:ext uri="{FF2B5EF4-FFF2-40B4-BE49-F238E27FC236}">
                  <a16:creationId xmlns:a16="http://schemas.microsoft.com/office/drawing/2014/main" id="{588EAEEF-299F-4D15-9F63-481F68D29F31}"/>
                </a:ext>
              </a:extLst>
            </p:cNvPr>
            <p:cNvSpPr txBox="1"/>
            <p:nvPr/>
          </p:nvSpPr>
          <p:spPr>
            <a:xfrm>
              <a:off x="6234623" y="1611699"/>
              <a:ext cx="1986932" cy="3065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213" b="1" dirty="0"/>
                <a:t>2. Envia  ROC para o SILOC. </a:t>
              </a:r>
            </a:p>
          </p:txBody>
        </p:sp>
        <p:cxnSp>
          <p:nvCxnSpPr>
            <p:cNvPr id="54" name="Conector de Seta Reta 53">
              <a:extLst>
                <a:ext uri="{FF2B5EF4-FFF2-40B4-BE49-F238E27FC236}">
                  <a16:creationId xmlns:a16="http://schemas.microsoft.com/office/drawing/2014/main" id="{A282671E-CB43-41C7-9C07-2D40EB9B359D}"/>
                </a:ext>
              </a:extLst>
            </p:cNvPr>
            <p:cNvCxnSpPr>
              <a:cxnSpLocks/>
            </p:cNvCxnSpPr>
            <p:nvPr/>
          </p:nvCxnSpPr>
          <p:spPr>
            <a:xfrm>
              <a:off x="6118569" y="1257236"/>
              <a:ext cx="0" cy="1068480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grpSp>
          <p:nvGrpSpPr>
            <p:cNvPr id="55" name="Agrupar 54">
              <a:extLst>
                <a:ext uri="{FF2B5EF4-FFF2-40B4-BE49-F238E27FC236}">
                  <a16:creationId xmlns:a16="http://schemas.microsoft.com/office/drawing/2014/main" id="{FAF6B456-C76D-496F-ADE9-D80DED80F5A8}"/>
                </a:ext>
              </a:extLst>
            </p:cNvPr>
            <p:cNvGrpSpPr/>
            <p:nvPr/>
          </p:nvGrpSpPr>
          <p:grpSpPr>
            <a:xfrm>
              <a:off x="5680130" y="5818705"/>
              <a:ext cx="1026030" cy="567591"/>
              <a:chOff x="5340227" y="5780918"/>
              <a:chExt cx="1462347" cy="936000"/>
            </a:xfrm>
          </p:grpSpPr>
          <p:sp>
            <p:nvSpPr>
              <p:cNvPr id="72" name="Retângulo Arredondado 19">
                <a:extLst>
                  <a:ext uri="{FF2B5EF4-FFF2-40B4-BE49-F238E27FC236}">
                    <a16:creationId xmlns:a16="http://schemas.microsoft.com/office/drawing/2014/main" id="{DE46C241-3E54-4EC8-B926-CFC8B608FFD4}"/>
                  </a:ext>
                </a:extLst>
              </p:cNvPr>
              <p:cNvSpPr/>
              <p:nvPr/>
            </p:nvSpPr>
            <p:spPr>
              <a:xfrm>
                <a:off x="5362574" y="5780918"/>
                <a:ext cx="1440000" cy="936000"/>
              </a:xfrm>
              <a:prstGeom prst="round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1213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3" name="CaixaDeTexto 72">
                <a:extLst>
                  <a:ext uri="{FF2B5EF4-FFF2-40B4-BE49-F238E27FC236}">
                    <a16:creationId xmlns:a16="http://schemas.microsoft.com/office/drawing/2014/main" id="{6752D5D7-8675-4A0B-A15D-DDBC8283BA5D}"/>
                  </a:ext>
                </a:extLst>
              </p:cNvPr>
              <p:cNvSpPr txBox="1"/>
              <p:nvPr/>
            </p:nvSpPr>
            <p:spPr>
              <a:xfrm>
                <a:off x="6166991" y="6079642"/>
                <a:ext cx="611999" cy="474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100" b="1" dirty="0"/>
                  <a:t>STR</a:t>
                </a:r>
              </a:p>
            </p:txBody>
          </p:sp>
          <p:pic>
            <p:nvPicPr>
              <p:cNvPr id="74" name="Imagem 73">
                <a:extLst>
                  <a:ext uri="{FF2B5EF4-FFF2-40B4-BE49-F238E27FC236}">
                    <a16:creationId xmlns:a16="http://schemas.microsoft.com/office/drawing/2014/main" id="{B9579E0C-6B57-41FD-A636-3922C26730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340227" y="5977129"/>
                <a:ext cx="988325" cy="543579"/>
              </a:xfrm>
              <a:prstGeom prst="rect">
                <a:avLst/>
              </a:prstGeom>
            </p:spPr>
          </p:pic>
        </p:grpSp>
        <p:cxnSp>
          <p:nvCxnSpPr>
            <p:cNvPr id="56" name="Conector de Seta Reta 55">
              <a:extLst>
                <a:ext uri="{FF2B5EF4-FFF2-40B4-BE49-F238E27FC236}">
                  <a16:creationId xmlns:a16="http://schemas.microsoft.com/office/drawing/2014/main" id="{B8656EB0-DE76-494F-A98F-EA145DF870A7}"/>
                </a:ext>
              </a:extLst>
            </p:cNvPr>
            <p:cNvCxnSpPr>
              <a:cxnSpLocks/>
              <a:stCxn id="96" idx="1"/>
              <a:endCxn id="85" idx="0"/>
            </p:cNvCxnSpPr>
            <p:nvPr/>
          </p:nvCxnSpPr>
          <p:spPr>
            <a:xfrm rot="10800000" flipV="1">
              <a:off x="1470491" y="937783"/>
              <a:ext cx="3915535" cy="1162418"/>
            </a:xfrm>
            <a:prstGeom prst="bentConnector2">
              <a:avLst/>
            </a:prstGeom>
            <a:ln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Conector de Seta Reta 56">
              <a:extLst>
                <a:ext uri="{FF2B5EF4-FFF2-40B4-BE49-F238E27FC236}">
                  <a16:creationId xmlns:a16="http://schemas.microsoft.com/office/drawing/2014/main" id="{FF3BA6DF-472F-4B7D-A040-65B0DBF3DDD6}"/>
                </a:ext>
              </a:extLst>
            </p:cNvPr>
            <p:cNvCxnSpPr>
              <a:cxnSpLocks/>
            </p:cNvCxnSpPr>
            <p:nvPr/>
          </p:nvCxnSpPr>
          <p:spPr>
            <a:xfrm>
              <a:off x="6558077" y="3013131"/>
              <a:ext cx="0" cy="2796715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58" name="CaixaDeTexto 57">
              <a:extLst>
                <a:ext uri="{FF2B5EF4-FFF2-40B4-BE49-F238E27FC236}">
                  <a16:creationId xmlns:a16="http://schemas.microsoft.com/office/drawing/2014/main" id="{27FD4C0D-4CB1-4F3D-BD3D-55237D67A468}"/>
                </a:ext>
              </a:extLst>
            </p:cNvPr>
            <p:cNvSpPr txBox="1"/>
            <p:nvPr/>
          </p:nvSpPr>
          <p:spPr>
            <a:xfrm>
              <a:off x="2757898" y="2689676"/>
              <a:ext cx="2136701" cy="46564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213" b="1" dirty="0"/>
                <a:t>3. Informa valores apurados para depósito (LDL0021).</a:t>
              </a:r>
            </a:p>
          </p:txBody>
        </p:sp>
        <p:cxnSp>
          <p:nvCxnSpPr>
            <p:cNvPr id="59" name="Conector de Seta Reta 55">
              <a:extLst>
                <a:ext uri="{FF2B5EF4-FFF2-40B4-BE49-F238E27FC236}">
                  <a16:creationId xmlns:a16="http://schemas.microsoft.com/office/drawing/2014/main" id="{34FBEB3E-A435-4C76-A16B-17BD73D0865D}"/>
                </a:ext>
              </a:extLst>
            </p:cNvPr>
            <p:cNvCxnSpPr>
              <a:cxnSpLocks/>
              <a:stCxn id="87" idx="2"/>
            </p:cNvCxnSpPr>
            <p:nvPr/>
          </p:nvCxnSpPr>
          <p:spPr>
            <a:xfrm rot="16200000" flipH="1">
              <a:off x="2243401" y="2698040"/>
              <a:ext cx="2679496" cy="4225319"/>
            </a:xfrm>
            <a:prstGeom prst="bentConnector2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60" name="CaixaDeTexto 59">
              <a:extLst>
                <a:ext uri="{FF2B5EF4-FFF2-40B4-BE49-F238E27FC236}">
                  <a16:creationId xmlns:a16="http://schemas.microsoft.com/office/drawing/2014/main" id="{F2AB1D53-816E-4E4B-AE80-AF8DA9A33166}"/>
                </a:ext>
              </a:extLst>
            </p:cNvPr>
            <p:cNvSpPr txBox="1"/>
            <p:nvPr/>
          </p:nvSpPr>
          <p:spPr>
            <a:xfrm>
              <a:off x="2075926" y="5843143"/>
              <a:ext cx="3264964" cy="2789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213" b="1" dirty="0"/>
                <a:t>4. Solicita transferência dos valores (LDL0022) </a:t>
              </a:r>
            </a:p>
          </p:txBody>
        </p:sp>
        <p:cxnSp>
          <p:nvCxnSpPr>
            <p:cNvPr id="61" name="Conector de Seta Reta 60">
              <a:extLst>
                <a:ext uri="{FF2B5EF4-FFF2-40B4-BE49-F238E27FC236}">
                  <a16:creationId xmlns:a16="http://schemas.microsoft.com/office/drawing/2014/main" id="{971EC60F-DA9C-4EA3-9DB5-A478A128E4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64961" y="3013131"/>
              <a:ext cx="3490" cy="2773763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62" name="CaixaDeTexto 61">
              <a:extLst>
                <a:ext uri="{FF2B5EF4-FFF2-40B4-BE49-F238E27FC236}">
                  <a16:creationId xmlns:a16="http://schemas.microsoft.com/office/drawing/2014/main" id="{FF57FF2F-2ABD-4E52-8C3E-92AAA87C2BB6}"/>
                </a:ext>
              </a:extLst>
            </p:cNvPr>
            <p:cNvSpPr txBox="1"/>
            <p:nvPr/>
          </p:nvSpPr>
          <p:spPr>
            <a:xfrm>
              <a:off x="2871822" y="4353155"/>
              <a:ext cx="3547632" cy="2789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213" b="1" dirty="0"/>
                <a:t>5. Informa os valores recebidos. (LDL0022R2) </a:t>
              </a:r>
            </a:p>
          </p:txBody>
        </p:sp>
        <p:sp>
          <p:nvSpPr>
            <p:cNvPr id="63" name="CaixaDeTexto 62">
              <a:extLst>
                <a:ext uri="{FF2B5EF4-FFF2-40B4-BE49-F238E27FC236}">
                  <a16:creationId xmlns:a16="http://schemas.microsoft.com/office/drawing/2014/main" id="{DD2B242E-677F-41E4-9D93-079A91D67B7A}"/>
                </a:ext>
              </a:extLst>
            </p:cNvPr>
            <p:cNvSpPr txBox="1"/>
            <p:nvPr/>
          </p:nvSpPr>
          <p:spPr>
            <a:xfrm>
              <a:off x="6604285" y="4353155"/>
              <a:ext cx="3147148" cy="2789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213" b="1" dirty="0"/>
                <a:t>6. Solicita transferência dos  valores (LDL0020) </a:t>
              </a:r>
            </a:p>
          </p:txBody>
        </p:sp>
        <p:cxnSp>
          <p:nvCxnSpPr>
            <p:cNvPr id="64" name="Conector de Seta Reta 55">
              <a:extLst>
                <a:ext uri="{FF2B5EF4-FFF2-40B4-BE49-F238E27FC236}">
                  <a16:creationId xmlns:a16="http://schemas.microsoft.com/office/drawing/2014/main" id="{7B87F664-B1A6-4CA1-9CC9-E4D73A70338D}"/>
                </a:ext>
              </a:extLst>
            </p:cNvPr>
            <p:cNvCxnSpPr>
              <a:cxnSpLocks/>
              <a:stCxn id="73" idx="3"/>
              <a:endCxn id="88" idx="2"/>
            </p:cNvCxnSpPr>
            <p:nvPr/>
          </p:nvCxnSpPr>
          <p:spPr>
            <a:xfrm flipV="1">
              <a:off x="6689614" y="3427316"/>
              <a:ext cx="4482135" cy="2716280"/>
            </a:xfrm>
            <a:prstGeom prst="bentConnector2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65" name="CaixaDeTexto 64">
              <a:extLst>
                <a:ext uri="{FF2B5EF4-FFF2-40B4-BE49-F238E27FC236}">
                  <a16:creationId xmlns:a16="http://schemas.microsoft.com/office/drawing/2014/main" id="{83E027C5-733F-421D-86D6-8527884854BA}"/>
                </a:ext>
              </a:extLst>
            </p:cNvPr>
            <p:cNvSpPr txBox="1"/>
            <p:nvPr/>
          </p:nvSpPr>
          <p:spPr>
            <a:xfrm>
              <a:off x="7482233" y="5809846"/>
              <a:ext cx="3177592" cy="3065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213" b="1" dirty="0"/>
                <a:t> 7. Informa os valores recebidos (LDL0020R2)</a:t>
              </a:r>
            </a:p>
          </p:txBody>
        </p:sp>
        <p:cxnSp>
          <p:nvCxnSpPr>
            <p:cNvPr id="66" name="Conector de Seta Reta 65">
              <a:extLst>
                <a:ext uri="{FF2B5EF4-FFF2-40B4-BE49-F238E27FC236}">
                  <a16:creationId xmlns:a16="http://schemas.microsoft.com/office/drawing/2014/main" id="{296043FC-76AD-4656-BD09-A46162E48E19}"/>
                </a:ext>
              </a:extLst>
            </p:cNvPr>
            <p:cNvCxnSpPr>
              <a:cxnSpLocks/>
              <a:stCxn id="96" idx="3"/>
              <a:endCxn id="88" idx="0"/>
            </p:cNvCxnSpPr>
            <p:nvPr/>
          </p:nvCxnSpPr>
          <p:spPr>
            <a:xfrm>
              <a:off x="6851111" y="937784"/>
              <a:ext cx="4320638" cy="1160058"/>
            </a:xfrm>
            <a:prstGeom prst="bentConnector2">
              <a:avLst/>
            </a:prstGeom>
            <a:ln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Conector de Seta Reta 66">
              <a:extLst>
                <a:ext uri="{FF2B5EF4-FFF2-40B4-BE49-F238E27FC236}">
                  <a16:creationId xmlns:a16="http://schemas.microsoft.com/office/drawing/2014/main" id="{7EC75E6F-4C10-4BFF-B53D-D45D4A1A8706}"/>
                </a:ext>
              </a:extLst>
            </p:cNvPr>
            <p:cNvCxnSpPr>
              <a:cxnSpLocks/>
              <a:stCxn id="82" idx="1"/>
            </p:cNvCxnSpPr>
            <p:nvPr/>
          </p:nvCxnSpPr>
          <p:spPr>
            <a:xfrm flipH="1">
              <a:off x="1981974" y="2693678"/>
              <a:ext cx="3435544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68" name="CaixaDeTexto 67">
              <a:extLst>
                <a:ext uri="{FF2B5EF4-FFF2-40B4-BE49-F238E27FC236}">
                  <a16:creationId xmlns:a16="http://schemas.microsoft.com/office/drawing/2014/main" id="{EEC3B9B7-9738-461A-8353-BAB5CB7AA481}"/>
                </a:ext>
              </a:extLst>
            </p:cNvPr>
            <p:cNvSpPr txBox="1"/>
            <p:nvPr/>
          </p:nvSpPr>
          <p:spPr>
            <a:xfrm>
              <a:off x="8051459" y="1013099"/>
              <a:ext cx="2295655" cy="7168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213" b="1" dirty="0"/>
                <a:t> 1. Envia arquivo COB615 por grade de recebimento PCR.</a:t>
              </a:r>
            </a:p>
            <a:p>
              <a:endParaRPr lang="pt-BR" sz="1213" b="1" dirty="0"/>
            </a:p>
          </p:txBody>
        </p:sp>
        <p:sp>
          <p:nvSpPr>
            <p:cNvPr id="69" name="CaixaDeTexto 68">
              <a:extLst>
                <a:ext uri="{FF2B5EF4-FFF2-40B4-BE49-F238E27FC236}">
                  <a16:creationId xmlns:a16="http://schemas.microsoft.com/office/drawing/2014/main" id="{B835D15B-0C6C-49D3-ACB0-74F9D1DE6B8A}"/>
                </a:ext>
              </a:extLst>
            </p:cNvPr>
            <p:cNvSpPr txBox="1"/>
            <p:nvPr/>
          </p:nvSpPr>
          <p:spPr>
            <a:xfrm>
              <a:off x="2491796" y="1026197"/>
              <a:ext cx="2171764" cy="5117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213" b="1" dirty="0"/>
                <a:t> 1. Envia arquivo COB615 por grade de recebimento PCR.</a:t>
              </a:r>
            </a:p>
          </p:txBody>
        </p:sp>
        <p:cxnSp>
          <p:nvCxnSpPr>
            <p:cNvPr id="70" name="Conector de Seta Reta 69">
              <a:extLst>
                <a:ext uri="{FF2B5EF4-FFF2-40B4-BE49-F238E27FC236}">
                  <a16:creationId xmlns:a16="http://schemas.microsoft.com/office/drawing/2014/main" id="{BB567D0F-D981-4DCA-B5E9-263204CA6797}"/>
                </a:ext>
              </a:extLst>
            </p:cNvPr>
            <p:cNvCxnSpPr>
              <a:cxnSpLocks/>
              <a:stCxn id="82" idx="3"/>
            </p:cNvCxnSpPr>
            <p:nvPr/>
          </p:nvCxnSpPr>
          <p:spPr>
            <a:xfrm flipV="1">
              <a:off x="6882602" y="2689676"/>
              <a:ext cx="3777223" cy="4002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71" name="CaixaDeTexto 70">
              <a:extLst>
                <a:ext uri="{FF2B5EF4-FFF2-40B4-BE49-F238E27FC236}">
                  <a16:creationId xmlns:a16="http://schemas.microsoft.com/office/drawing/2014/main" id="{14262DBF-2E37-4C9F-B8B6-018F75430614}"/>
                </a:ext>
              </a:extLst>
            </p:cNvPr>
            <p:cNvSpPr txBox="1"/>
            <p:nvPr/>
          </p:nvSpPr>
          <p:spPr>
            <a:xfrm>
              <a:off x="7805687" y="2689676"/>
              <a:ext cx="2136701" cy="46564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213" b="1" dirty="0"/>
                <a:t>3. Informa valores apurados (LDL0021).</a:t>
              </a:r>
            </a:p>
          </p:txBody>
        </p:sp>
      </p:grpSp>
      <p:pic>
        <p:nvPicPr>
          <p:cNvPr id="100" name="Imagem 99">
            <a:extLst>
              <a:ext uri="{FF2B5EF4-FFF2-40B4-BE49-F238E27FC236}">
                <a16:creationId xmlns:a16="http://schemas.microsoft.com/office/drawing/2014/main" id="{AB92987F-ADE6-405C-BE88-F54163409DC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0986" r="15053" b="2"/>
          <a:stretch/>
        </p:blipFill>
        <p:spPr>
          <a:xfrm>
            <a:off x="10471213" y="1156644"/>
            <a:ext cx="1494412" cy="1448655"/>
          </a:xfrm>
          <a:prstGeom prst="rect">
            <a:avLst/>
          </a:prstGeom>
        </p:spPr>
      </p:pic>
      <p:pic>
        <p:nvPicPr>
          <p:cNvPr id="99" name="Picture 2" descr="Acertando no Alvo Sticker for iOS &amp; Android | GIPHY">
            <a:extLst>
              <a:ext uri="{FF2B5EF4-FFF2-40B4-BE49-F238E27FC236}">
                <a16:creationId xmlns:a16="http://schemas.microsoft.com/office/drawing/2014/main" id="{CD508EE7-4132-4FB8-A056-975E95D926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6" t="14000" r="9402"/>
          <a:stretch/>
        </p:blipFill>
        <p:spPr bwMode="auto">
          <a:xfrm>
            <a:off x="10955954" y="1115010"/>
            <a:ext cx="415714" cy="392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" name="Espaço Reservado para Texto 2">
            <a:extLst>
              <a:ext uri="{FF2B5EF4-FFF2-40B4-BE49-F238E27FC236}">
                <a16:creationId xmlns:a16="http://schemas.microsoft.com/office/drawing/2014/main" id="{82A66AFA-125E-41DD-BECF-B508770F9A38}"/>
              </a:ext>
            </a:extLst>
          </p:cNvPr>
          <p:cNvSpPr txBox="1">
            <a:spLocks/>
          </p:cNvSpPr>
          <p:nvPr/>
        </p:nvSpPr>
        <p:spPr>
          <a:xfrm rot="20977296">
            <a:off x="10322502" y="1393962"/>
            <a:ext cx="1801476" cy="999142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t-BR" sz="1400" dirty="0">
                <a:ln w="0"/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Calibri" panose="020F0502020204030204"/>
              </a:rPr>
              <a:t>Data Alvo de Implantação: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 w="0"/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20/01/2023</a:t>
            </a:r>
          </a:p>
        </p:txBody>
      </p:sp>
    </p:spTree>
    <p:extLst>
      <p:ext uri="{BB962C8B-B14F-4D97-AF65-F5344CB8AC3E}">
        <p14:creationId xmlns:p14="http://schemas.microsoft.com/office/powerpoint/2010/main" val="6039950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Slide de Apoio – Leiaute da Funcionalidade 108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7DFA3327-0EF6-494E-AF18-3C70D4F376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82" y="877356"/>
            <a:ext cx="11083636" cy="586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4477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Slide de Apoio – Leiaute da Funcionalidade 108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m 2">
            <a:extLst>
              <a:ext uri="{FF2B5EF4-FFF2-40B4-BE49-F238E27FC236}">
                <a16:creationId xmlns:a16="http://schemas.microsoft.com/office/drawing/2014/main" id="{654EE405-9FF4-41FB-9D39-551060EE86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421" y="855003"/>
            <a:ext cx="11274397" cy="571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2142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Slide de Apoio – Leiaute da Funcionalidade 108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m 2">
            <a:extLst>
              <a:ext uri="{FF2B5EF4-FFF2-40B4-BE49-F238E27FC236}">
                <a16:creationId xmlns:a16="http://schemas.microsoft.com/office/drawing/2014/main" id="{9A3260DA-50FD-49E1-93A1-2468B68DC8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421" y="847682"/>
            <a:ext cx="11274397" cy="6050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347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Slide de Apoio – Novo Leiaute da Funcionalidade 116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m 2">
            <a:extLst>
              <a:ext uri="{FF2B5EF4-FFF2-40B4-BE49-F238E27FC236}">
                <a16:creationId xmlns:a16="http://schemas.microsoft.com/office/drawing/2014/main" id="{BB5BFFE8-45F1-44ED-8676-CE754D2DC9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421" y="839827"/>
            <a:ext cx="11274397" cy="573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2443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Slide de Apoio – Novo Leiaute da Funcionalidade 116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AD3D8FFE-7536-4DB3-8DEB-276302AE5F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01"/>
          <a:stretch/>
        </p:blipFill>
        <p:spPr>
          <a:xfrm>
            <a:off x="363421" y="878147"/>
            <a:ext cx="11274396" cy="5694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64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6" name="Retângulo 255">
            <a:extLst>
              <a:ext uri="{FF2B5EF4-FFF2-40B4-BE49-F238E27FC236}">
                <a16:creationId xmlns:a16="http://schemas.microsoft.com/office/drawing/2014/main" id="{EDDDD56C-12DD-48C1-ACC8-A7A423882333}"/>
              </a:ext>
            </a:extLst>
          </p:cNvPr>
          <p:cNvSpPr/>
          <p:nvPr/>
        </p:nvSpPr>
        <p:spPr>
          <a:xfrm>
            <a:off x="205722" y="923063"/>
            <a:ext cx="11834554" cy="5774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Liquidação dos Boletos pelo SILOC no D0 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8A2E351-4F41-4FC8-98D3-A6885B8F43F2}"/>
              </a:ext>
            </a:extLst>
          </p:cNvPr>
          <p:cNvSpPr txBox="1"/>
          <p:nvPr/>
        </p:nvSpPr>
        <p:spPr>
          <a:xfrm>
            <a:off x="237438" y="1309917"/>
            <a:ext cx="11853318" cy="17053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solidFill>
                  <a:srgbClr val="002060"/>
                </a:solidFill>
                <a:latin typeface="Itau Display" panose="020B0503020204020204" pitchFamily="34" charset="0"/>
                <a:cs typeface="Itau Display" panose="020B0503020204020204" pitchFamily="34" charset="0"/>
              </a:rPr>
              <a:t>Contexto da Demanda: </a:t>
            </a:r>
            <a:r>
              <a:rPr lang="pt-BR" dirty="0">
                <a:latin typeface="Itau Display" panose="020B0503020204020204" pitchFamily="34" charset="0"/>
                <a:cs typeface="Itau Display" panose="020B0503020204020204" pitchFamily="34" charset="0"/>
              </a:rPr>
              <a:t>Frente ao avanço tecnológico dos meios de pagamentos, foi aprovado pela DIREX em </a:t>
            </a:r>
            <a:r>
              <a:rPr lang="pt-BR" b="1" u="sng" dirty="0">
                <a:latin typeface="Itau Display" panose="020B0503020204020204" pitchFamily="34" charset="0"/>
                <a:cs typeface="Itau Display" panose="020B0503020204020204" pitchFamily="34" charset="0"/>
              </a:rPr>
              <a:t>28.01.2021</a:t>
            </a:r>
            <a:r>
              <a:rPr lang="pt-BR" dirty="0">
                <a:latin typeface="Itau Display" panose="020B0503020204020204" pitchFamily="34" charset="0"/>
                <a:cs typeface="Itau Display" panose="020B0503020204020204" pitchFamily="34" charset="0"/>
              </a:rPr>
              <a:t> o projeto de Modernização da Liquidação de Cobrança. Trata-se de um importante projeto estratégico que garante a sustentabilidade do modelo de negócio Boleto, além de ser um pilar que viabilizará outras demandas do BC a exemplo da Duplicata Escritural. 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AE32D715-C6A6-469C-8F51-8915DA85B096}"/>
              </a:ext>
            </a:extLst>
          </p:cNvPr>
          <p:cNvSpPr txBox="1"/>
          <p:nvPr/>
        </p:nvSpPr>
        <p:spPr>
          <a:xfrm>
            <a:off x="221580" y="3753308"/>
            <a:ext cx="11885034" cy="17034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solidFill>
                  <a:srgbClr val="002060"/>
                </a:solidFill>
                <a:latin typeface="Itau Display" panose="020B0503020204020204" pitchFamily="34" charset="0"/>
                <a:cs typeface="Itau Display" panose="020B0503020204020204" pitchFamily="34" charset="0"/>
              </a:rPr>
              <a:t>Proposta: </a:t>
            </a:r>
            <a:r>
              <a:rPr lang="pt-BR" sz="1800" dirty="0">
                <a:latin typeface="Trebuchet MS" panose="020B0603020202020204" pitchFamily="34" charset="0"/>
              </a:rPr>
              <a:t>Internalização e modernização da Compensação do SILOC - Cobrança, utilizando a baixa operacional existente na PCR como insumo para efetuar o cálculo do resultado da liquidação dos participantes no SILOC, possibilitando a liquidação multilateral </a:t>
            </a:r>
            <a:r>
              <a:rPr lang="pt-BR" sz="1800" i="1" dirty="0">
                <a:latin typeface="Trebuchet MS" panose="020B0603020202020204" pitchFamily="34" charset="0"/>
              </a:rPr>
              <a:t>intraday</a:t>
            </a:r>
            <a:r>
              <a:rPr lang="pt-BR" sz="1800" dirty="0">
                <a:latin typeface="Trebuchet MS" panose="020B0603020202020204" pitchFamily="34" charset="0"/>
              </a:rPr>
              <a:t> e redução da troca de arquivos entre os participantes e o processador.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A43691E8-09E2-46D5-82D5-C8FADFD25C40}"/>
              </a:ext>
            </a:extLst>
          </p:cNvPr>
          <p:cNvSpPr/>
          <p:nvPr/>
        </p:nvSpPr>
        <p:spPr>
          <a:xfrm>
            <a:off x="186957" y="1309916"/>
            <a:ext cx="11853319" cy="1987917"/>
          </a:xfrm>
          <a:prstGeom prst="rect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94FAEBFE-8AC9-40D3-AECA-E2665AEA86F1}"/>
              </a:ext>
            </a:extLst>
          </p:cNvPr>
          <p:cNvSpPr/>
          <p:nvPr/>
        </p:nvSpPr>
        <p:spPr>
          <a:xfrm>
            <a:off x="186957" y="3716156"/>
            <a:ext cx="11853319" cy="1987917"/>
          </a:xfrm>
          <a:prstGeom prst="rect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765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Slide de Apoio – Novo Leiaute da Funcionalidade 116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m 2">
            <a:extLst>
              <a:ext uri="{FF2B5EF4-FFF2-40B4-BE49-F238E27FC236}">
                <a16:creationId xmlns:a16="http://schemas.microsoft.com/office/drawing/2014/main" id="{82858798-E71C-457C-9C36-4B59D56B60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421" y="1081235"/>
            <a:ext cx="11301530" cy="504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9350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Slide de Apoio – Particionamento da Funcionalidade 110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2DA6F128-4CBC-4893-9AAD-1E4AE4BC92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16794"/>
            <a:ext cx="12192000" cy="5251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9133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Slide de Apoio - Leiaute do Arquivo de Conciliação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m 2">
            <a:extLst>
              <a:ext uri="{FF2B5EF4-FFF2-40B4-BE49-F238E27FC236}">
                <a16:creationId xmlns:a16="http://schemas.microsoft.com/office/drawing/2014/main" id="{C3CA2DF2-149B-45E7-BF51-570811563C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421" y="983979"/>
            <a:ext cx="11432339" cy="538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9389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Slide de Apoio - Leiaute do Arquivo de Conciliação - Analítico COB615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m 2">
            <a:extLst>
              <a:ext uri="{FF2B5EF4-FFF2-40B4-BE49-F238E27FC236}">
                <a16:creationId xmlns:a16="http://schemas.microsoft.com/office/drawing/2014/main" id="{925AE067-117C-40D6-9CCB-38BC01AF02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421" y="826749"/>
            <a:ext cx="11274397" cy="590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9975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Slide de Apoio - Leiaute do Arquivo de Conciliação - Analítico COB615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m 2">
            <a:extLst>
              <a:ext uri="{FF2B5EF4-FFF2-40B4-BE49-F238E27FC236}">
                <a16:creationId xmlns:a16="http://schemas.microsoft.com/office/drawing/2014/main" id="{42CC6B08-7719-45BB-9DE2-397F6746B6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421" y="839811"/>
            <a:ext cx="11301530" cy="590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8563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Slide de Apoio - Leiaute do Arquivo de Conciliação - Analítico COB615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m 2">
            <a:extLst>
              <a:ext uri="{FF2B5EF4-FFF2-40B4-BE49-F238E27FC236}">
                <a16:creationId xmlns:a16="http://schemas.microsoft.com/office/drawing/2014/main" id="{C5EAD8A0-EA74-4BFF-B38F-29ABD0B934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421" y="826749"/>
            <a:ext cx="11432339" cy="590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4611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Slide de Apoio - Leiaute do Arquivo de Conciliação - Analítico COB615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68340792-D3ED-4CD4-9736-DF448AE352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817" y="865935"/>
            <a:ext cx="11422753" cy="590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0007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Slide de Apoio - Leiaute do Arquivo de Conciliação - Sintético ROC640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B7B02BBF-D0EC-4791-B9B5-E40DD03379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7" y="826749"/>
            <a:ext cx="11386344" cy="590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5945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>
                <a:solidFill>
                  <a:schemeClr val="bg1"/>
                </a:solidFill>
              </a:rPr>
              <a:t>Slide de Apoio - Leiaute do Arquivo de Conciliação - Sintético ROC640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m 2">
            <a:extLst>
              <a:ext uri="{FF2B5EF4-FFF2-40B4-BE49-F238E27FC236}">
                <a16:creationId xmlns:a16="http://schemas.microsoft.com/office/drawing/2014/main" id="{442ABA28-BD6F-4D40-AA29-98EC208CC3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817" y="852869"/>
            <a:ext cx="11422753" cy="590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4853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>
                <a:solidFill>
                  <a:schemeClr val="bg1"/>
                </a:solidFill>
              </a:rPr>
              <a:t>Slide de Apoio - Leiaute do Arquivo de Conciliação - Sintético ROC640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AB22FBB7-D471-43A2-8DF3-A3DCE9C5D2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421" y="800623"/>
            <a:ext cx="11465158" cy="590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76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Macro Fluxo </a:t>
            </a: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B589A479-13A1-48E3-BA8A-287F95896D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007"/>
          <a:stretch/>
        </p:blipFill>
        <p:spPr>
          <a:xfrm>
            <a:off x="259742" y="892004"/>
            <a:ext cx="11672515" cy="596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0671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>
                <a:solidFill>
                  <a:schemeClr val="bg1"/>
                </a:solidFill>
              </a:rPr>
              <a:t>Slide de Apoio - Leiaute do Arquivo de Conciliação - Sintético ROC640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7832C3FD-A151-4D7D-B072-89B12AE502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817" y="813686"/>
            <a:ext cx="11494761" cy="590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2722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>
                <a:solidFill>
                  <a:schemeClr val="bg1"/>
                </a:solidFill>
              </a:rPr>
              <a:t>Slide de Apoio - Leiaute do Arquivo de Conciliação - Sintético ROC640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2D01BF4E-099E-4174-9FF3-D56D3E0CA2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818" y="826749"/>
            <a:ext cx="11527256" cy="590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0824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>
                <a:solidFill>
                  <a:schemeClr val="bg1"/>
                </a:solidFill>
              </a:rPr>
              <a:t>Slide de Apoio - Leiaute do Arquivo de Conciliação - Sintético ROC640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C1AB8FCC-59D9-4D0F-B223-1FEC2F5347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7" y="839808"/>
            <a:ext cx="11504090" cy="590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260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Slide de Apoio - Leiaute do Arquivo de Conciliação - Sintético ROC690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8FFB2C9E-A11A-4367-B657-73308B8F24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7" y="826747"/>
            <a:ext cx="11517153" cy="590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5722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Slide de Apoio - Leiaute do Arquivo de Conciliação - Sintético ROC690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0EE7F1D0-CAB4-4DA4-8317-24658B8E2D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421" y="813686"/>
            <a:ext cx="11301530" cy="590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6305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Slide de Apoio - Leiaute do Arquivo de Conciliação - Sintético ROC690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78D95C33-EA38-4A04-A371-02AB4547BD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421" y="813685"/>
            <a:ext cx="11301530" cy="590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7195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Slide de Apoio - Contingência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3EE0F489-1423-4865-939D-4D3E897CE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102" y="716681"/>
            <a:ext cx="10933795" cy="623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9629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Slide de Apoio - Contingência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D0E512A8-E402-4ADD-8095-51E0C3331F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82" y="715246"/>
            <a:ext cx="11083636" cy="6080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7489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Slide de Apoio - </a:t>
            </a:r>
            <a:r>
              <a:rPr lang="pt-BR" sz="1600" b="1" kern="0" dirty="0" err="1">
                <a:solidFill>
                  <a:schemeClr val="bg1"/>
                </a:solidFill>
              </a:rPr>
              <a:t>Continigência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B208DC38-6C3D-46C7-80F0-0F35BBA6D4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10565"/>
            <a:ext cx="12192000" cy="555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1969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6" name="Retângulo 255">
            <a:extLst>
              <a:ext uri="{FF2B5EF4-FFF2-40B4-BE49-F238E27FC236}">
                <a16:creationId xmlns:a16="http://schemas.microsoft.com/office/drawing/2014/main" id="{EDDDD56C-12DD-48C1-ACC8-A7A423882333}"/>
              </a:ext>
            </a:extLst>
          </p:cNvPr>
          <p:cNvSpPr/>
          <p:nvPr/>
        </p:nvSpPr>
        <p:spPr>
          <a:xfrm>
            <a:off x="278607" y="937273"/>
            <a:ext cx="11834554" cy="5774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Liquidação dos Boletos pelo SILOC no D0 </a:t>
            </a:r>
            <a:endParaRPr lang="pt-BR" sz="1600" b="1" kern="0" dirty="0">
              <a:solidFill>
                <a:srgbClr val="FFC000"/>
              </a:solidFill>
            </a:endParaRP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D71859B4-083F-4803-9500-11DC69A34D3D}"/>
              </a:ext>
            </a:extLst>
          </p:cNvPr>
          <p:cNvSpPr txBox="1"/>
          <p:nvPr/>
        </p:nvSpPr>
        <p:spPr>
          <a:xfrm>
            <a:off x="4828673" y="3075057"/>
            <a:ext cx="328863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4000" dirty="0">
                <a:solidFill>
                  <a:srgbClr val="002060"/>
                </a:solidFill>
                <a:latin typeface="Trebuchet MS" panose="020B0603020202020204" pitchFamily="34" charset="0"/>
                <a:ea typeface="Trebuchet MS" charset="0"/>
                <a:cs typeface="Trebuchet MS" charset="0"/>
              </a:rPr>
              <a:t>Obrigado!</a:t>
            </a:r>
            <a:endParaRPr lang="pt-BR" sz="4000" b="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743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Grade de Conciliação e Liquidação </a:t>
            </a: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m 3">
            <a:extLst>
              <a:ext uri="{FF2B5EF4-FFF2-40B4-BE49-F238E27FC236}">
                <a16:creationId xmlns:a16="http://schemas.microsoft.com/office/drawing/2014/main" id="{A9363DFA-90A1-4A61-A4E9-B8C79B22BE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82" y="852749"/>
            <a:ext cx="11083636" cy="5719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319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Benefícios Previstos </a:t>
            </a: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5FA334D0-AD40-4962-921E-89A85F0458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1" y="860559"/>
            <a:ext cx="12192000" cy="5790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426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Fluxo de Liquidação com Financeiro – Interbancário </a:t>
            </a: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BCCC30B3-6736-4682-A52C-7A19AB1779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421" y="885959"/>
            <a:ext cx="11301530" cy="5843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518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Meios de Transmissão </a:t>
            </a: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481FDAD5-68F2-4FD3-99A2-306BAC7C5F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421" y="872884"/>
            <a:ext cx="11274397" cy="5687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155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Fluxo de Liquidação VR Boleto – Cancelamento Instituição Recebedora</a:t>
            </a: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AD61B4F2-F351-402A-9BFD-24440B6126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818" y="884325"/>
            <a:ext cx="11304000" cy="562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772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>
            <a:extLst>
              <a:ext uri="{FF2B5EF4-FFF2-40B4-BE49-F238E27FC236}">
                <a16:creationId xmlns:a16="http://schemas.microsoft.com/office/drawing/2014/main" id="{B906A27A-495E-40EF-A21D-1BD4A4DB050D}"/>
              </a:ext>
            </a:extLst>
          </p:cNvPr>
          <p:cNvSpPr/>
          <p:nvPr/>
        </p:nvSpPr>
        <p:spPr>
          <a:xfrm>
            <a:off x="72289" y="6482251"/>
            <a:ext cx="2019288" cy="357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>
            <a:extLst>
              <a:ext uri="{FF2B5EF4-FFF2-40B4-BE49-F238E27FC236}">
                <a16:creationId xmlns:a16="http://schemas.microsoft.com/office/drawing/2014/main" id="{4E86CFD3-BD54-454C-931F-4AAE1349A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10693852" y="285617"/>
            <a:ext cx="971099" cy="289999"/>
          </a:xfrm>
          <a:prstGeom prst="rect">
            <a:avLst/>
          </a:prstGeom>
        </p:spPr>
      </p:pic>
      <p:sp>
        <p:nvSpPr>
          <p:cNvPr id="79" name="Espaço Reservado para Texto 1">
            <a:extLst>
              <a:ext uri="{FF2B5EF4-FFF2-40B4-BE49-F238E27FC236}">
                <a16:creationId xmlns:a16="http://schemas.microsoft.com/office/drawing/2014/main" id="{E37B2D13-E7EA-4625-93A5-27E845AD9A80}"/>
              </a:ext>
            </a:extLst>
          </p:cNvPr>
          <p:cNvSpPr txBox="1">
            <a:spLocks/>
          </p:cNvSpPr>
          <p:nvPr/>
        </p:nvSpPr>
        <p:spPr>
          <a:xfrm>
            <a:off x="147951" y="80677"/>
            <a:ext cx="5948049" cy="33736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1800" b="1" dirty="0">
                <a:solidFill>
                  <a:srgbClr val="00206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Modernização da Cobrança </a:t>
            </a:r>
          </a:p>
        </p:txBody>
      </p: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4E9B5141-88CC-4019-A704-01E7BF76A46E}"/>
              </a:ext>
            </a:extLst>
          </p:cNvPr>
          <p:cNvCxnSpPr>
            <a:cxnSpLocks/>
          </p:cNvCxnSpPr>
          <p:nvPr/>
        </p:nvCxnSpPr>
        <p:spPr>
          <a:xfrm>
            <a:off x="278607" y="397065"/>
            <a:ext cx="5750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tângulo Arredondado 11">
            <a:extLst>
              <a:ext uri="{FF2B5EF4-FFF2-40B4-BE49-F238E27FC236}">
                <a16:creationId xmlns:a16="http://schemas.microsoft.com/office/drawing/2014/main" id="{C1ED5800-C944-4891-BBF3-5B0F6474DBE0}"/>
              </a:ext>
            </a:extLst>
          </p:cNvPr>
          <p:cNvSpPr/>
          <p:nvPr/>
        </p:nvSpPr>
        <p:spPr>
          <a:xfrm>
            <a:off x="186958" y="491272"/>
            <a:ext cx="11304000" cy="287623"/>
          </a:xfrm>
          <a:prstGeom prst="roundRect">
            <a:avLst/>
          </a:prstGeom>
          <a:solidFill>
            <a:srgbClr val="1633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pt-BR" sz="1600" b="1" kern="0" dirty="0">
                <a:solidFill>
                  <a:schemeClr val="bg1"/>
                </a:solidFill>
              </a:rPr>
              <a:t>Premissas para o VR Boleto</a:t>
            </a:r>
          </a:p>
        </p:txBody>
      </p: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95B0FEEE-8B11-42CD-B406-25719F5C5598}"/>
              </a:ext>
            </a:extLst>
          </p:cNvPr>
          <p:cNvCxnSpPr>
            <a:cxnSpLocks/>
          </p:cNvCxnSpPr>
          <p:nvPr/>
        </p:nvCxnSpPr>
        <p:spPr>
          <a:xfrm>
            <a:off x="363421" y="818091"/>
            <a:ext cx="11304000" cy="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m 2">
            <a:extLst>
              <a:ext uri="{FF2B5EF4-FFF2-40B4-BE49-F238E27FC236}">
                <a16:creationId xmlns:a16="http://schemas.microsoft.com/office/drawing/2014/main" id="{FBF28D2B-0C45-4EB8-8ECD-BED3559572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609" y="1014163"/>
            <a:ext cx="11224712" cy="4555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652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5938</TotalTime>
  <Words>967</Words>
  <Application>Microsoft Office PowerPoint</Application>
  <PresentationFormat>Widescreen</PresentationFormat>
  <Paragraphs>187</Paragraphs>
  <Slides>39</Slides>
  <Notes>39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39</vt:i4>
      </vt:variant>
    </vt:vector>
  </HeadingPairs>
  <TitlesOfParts>
    <vt:vector size="45" baseType="lpstr">
      <vt:lpstr>Arial</vt:lpstr>
      <vt:lpstr>Calibri</vt:lpstr>
      <vt:lpstr>Calibri Light</vt:lpstr>
      <vt:lpstr>Itau Display</vt:lpstr>
      <vt:lpstr>Trebuchet MS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Marcelo Pereira</dc:creator>
  <cp:keywords>publica-cip-classificacao-da-informacao, lgpd-n-cip-classificacao-da-informacao</cp:keywords>
  <cp:lastModifiedBy>Felipe Lopes da Silva</cp:lastModifiedBy>
  <cp:revision>256</cp:revision>
  <dcterms:created xsi:type="dcterms:W3CDTF">2021-04-19T17:54:00Z</dcterms:created>
  <dcterms:modified xsi:type="dcterms:W3CDTF">2022-04-04T14:14:48Z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d3885e7e-023c-4a16-8156-be4088ba5cd5</vt:lpwstr>
  </property>
  <property fmtid="{D5CDD505-2E9C-101B-9397-08002B2CF9AE}" pid="3" name="Classification">
    <vt:lpwstr>publica-cip-classificacao-da-informacao</vt:lpwstr>
  </property>
  <property fmtid="{D5CDD505-2E9C-101B-9397-08002B2CF9AE}" pid="4" name="Personaldata">
    <vt:lpwstr>lgpd-n-cip-classificacao-da-informacao</vt:lpwstr>
  </property>
  <property fmtid="{D5CDD505-2E9C-101B-9397-08002B2CF9AE}" pid="5" name="MSIP_Label_99deea41-824f-4c3c-afd5-7afdfc16eee8_Enabled">
    <vt:lpwstr>true</vt:lpwstr>
  </property>
  <property fmtid="{D5CDD505-2E9C-101B-9397-08002B2CF9AE}" pid="6" name="MSIP_Label_99deea41-824f-4c3c-afd5-7afdfc16eee8_SetDate">
    <vt:lpwstr>2021-06-25T21:39:10Z</vt:lpwstr>
  </property>
  <property fmtid="{D5CDD505-2E9C-101B-9397-08002B2CF9AE}" pid="7" name="MSIP_Label_99deea41-824f-4c3c-afd5-7afdfc16eee8_Method">
    <vt:lpwstr>Privileged</vt:lpwstr>
  </property>
  <property fmtid="{D5CDD505-2E9C-101B-9397-08002B2CF9AE}" pid="8" name="MSIP_Label_99deea41-824f-4c3c-afd5-7afdfc16eee8_Name">
    <vt:lpwstr>99deea41-824f-4c3c-afd5-7afdfc16eee8</vt:lpwstr>
  </property>
  <property fmtid="{D5CDD505-2E9C-101B-9397-08002B2CF9AE}" pid="9" name="MSIP_Label_99deea41-824f-4c3c-afd5-7afdfc16eee8_SiteId">
    <vt:lpwstr>3223964c-6e1f-48ba-b705-423351281a8c</vt:lpwstr>
  </property>
  <property fmtid="{D5CDD505-2E9C-101B-9397-08002B2CF9AE}" pid="10" name="MSIP_Label_99deea41-824f-4c3c-afd5-7afdfc16eee8_ActionId">
    <vt:lpwstr>69168364-b72c-4007-9248-4ae201150f3c</vt:lpwstr>
  </property>
  <property fmtid="{D5CDD505-2E9C-101B-9397-08002B2CF9AE}" pid="11" name="MSIP_Label_99deea41-824f-4c3c-afd5-7afdfc16eee8_ContentBits">
    <vt:lpwstr>2</vt:lpwstr>
  </property>
  <property fmtid="{D5CDD505-2E9C-101B-9397-08002B2CF9AE}" pid="12" name="MSIP_Label_4fc996bf-6aee-415c-aa4c-e35ad0009c67_Enabled">
    <vt:lpwstr>true</vt:lpwstr>
  </property>
  <property fmtid="{D5CDD505-2E9C-101B-9397-08002B2CF9AE}" pid="13" name="MSIP_Label_4fc996bf-6aee-415c-aa4c-e35ad0009c67_SetDate">
    <vt:lpwstr>2021-06-28T18:33:37Z</vt:lpwstr>
  </property>
  <property fmtid="{D5CDD505-2E9C-101B-9397-08002B2CF9AE}" pid="14" name="MSIP_Label_4fc996bf-6aee-415c-aa4c-e35ad0009c67_Method">
    <vt:lpwstr>Standard</vt:lpwstr>
  </property>
  <property fmtid="{D5CDD505-2E9C-101B-9397-08002B2CF9AE}" pid="15" name="MSIP_Label_4fc996bf-6aee-415c-aa4c-e35ad0009c67_Name">
    <vt:lpwstr>Compartilhamento Interno</vt:lpwstr>
  </property>
  <property fmtid="{D5CDD505-2E9C-101B-9397-08002B2CF9AE}" pid="16" name="MSIP_Label_4fc996bf-6aee-415c-aa4c-e35ad0009c67_SiteId">
    <vt:lpwstr>591669a0-183f-49a5-98f4-9aa0d0b63d81</vt:lpwstr>
  </property>
  <property fmtid="{D5CDD505-2E9C-101B-9397-08002B2CF9AE}" pid="17" name="MSIP_Label_4fc996bf-6aee-415c-aa4c-e35ad0009c67_ActionId">
    <vt:lpwstr>432f15ec-c18b-456e-b160-349664877418</vt:lpwstr>
  </property>
  <property fmtid="{D5CDD505-2E9C-101B-9397-08002B2CF9AE}" pid="18" name="MSIP_Label_4fc996bf-6aee-415c-aa4c-e35ad0009c67_ContentBits">
    <vt:lpwstr>2</vt:lpwstr>
  </property>
</Properties>
</file>