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2" r:id="rId1"/>
    <p:sldMasterId id="2147483703" r:id="rId2"/>
    <p:sldMasterId id="2147483704" r:id="rId3"/>
    <p:sldMasterId id="2147483705" r:id="rId4"/>
  </p:sldMasterIdLst>
  <p:notesMasterIdLst>
    <p:notesMasterId r:id="rId17"/>
  </p:notesMasterIdLst>
  <p:sldIdLst>
    <p:sldId id="276" r:id="rId5"/>
    <p:sldId id="258" r:id="rId6"/>
    <p:sldId id="259" r:id="rId7"/>
    <p:sldId id="282" r:id="rId8"/>
    <p:sldId id="262" r:id="rId9"/>
    <p:sldId id="284" r:id="rId10"/>
    <p:sldId id="283" r:id="rId11"/>
    <p:sldId id="265" r:id="rId12"/>
    <p:sldId id="268" r:id="rId13"/>
    <p:sldId id="281" r:id="rId14"/>
    <p:sldId id="271" r:id="rId15"/>
    <p:sldId id="274" r:id="rId16"/>
  </p:sldIdLst>
  <p:sldSz cx="24387175" cy="13716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Tahoma" panose="020B0604030504040204" pitchFamily="3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47" d="100"/>
          <a:sy n="47" d="100"/>
        </p:scale>
        <p:origin x="2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27076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1378fea1f3_0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g11378fea1f3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8563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e8792fb26d_0_91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0" name="Google Shape;700;ge8792fb26d_0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7988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99015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8317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gd885081110_0_16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gd885081110_0_1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6777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8668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051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e8792fb26d_0_91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0" name="Google Shape;700;ge8792fb26d_0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7988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0906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3612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e8792fb26d_0_91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0" name="Google Shape;700;ge8792fb26d_0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7988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31004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e8792fb26d_0_91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0" name="Google Shape;700;ge8792fb26d_0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7988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07256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72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6639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645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8.png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6.png"/><Relationship Id="rId5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0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56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2.png"/><Relationship Id="rId5" Type="http://schemas.openxmlformats.org/officeDocument/2006/relationships/image" Target="../media/image39.png"/><Relationship Id="rId10" Type="http://schemas.openxmlformats.org/officeDocument/2006/relationships/image" Target="../media/image56.png"/><Relationship Id="rId4" Type="http://schemas.openxmlformats.org/officeDocument/2006/relationships/image" Target="../media/image37.png"/><Relationship Id="rId9" Type="http://schemas.openxmlformats.org/officeDocument/2006/relationships/image" Target="../media/image55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2.png"/><Relationship Id="rId7" Type="http://schemas.openxmlformats.org/officeDocument/2006/relationships/image" Target="../media/image52.png"/><Relationship Id="rId2" Type="http://schemas.openxmlformats.org/officeDocument/2006/relationships/image" Target="../media/image58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49.png"/><Relationship Id="rId11" Type="http://schemas.openxmlformats.org/officeDocument/2006/relationships/image" Target="../media/image56.png"/><Relationship Id="rId5" Type="http://schemas.openxmlformats.org/officeDocument/2006/relationships/image" Target="../media/image37.png"/><Relationship Id="rId10" Type="http://schemas.openxmlformats.org/officeDocument/2006/relationships/image" Target="../media/image55.png"/><Relationship Id="rId4" Type="http://schemas.openxmlformats.org/officeDocument/2006/relationships/image" Target="../media/image51.png"/><Relationship Id="rId9" Type="http://schemas.openxmlformats.org/officeDocument/2006/relationships/image" Target="../media/image54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5.png"/><Relationship Id="rId7" Type="http://schemas.openxmlformats.org/officeDocument/2006/relationships/image" Target="../media/image52.png"/><Relationship Id="rId2" Type="http://schemas.openxmlformats.org/officeDocument/2006/relationships/image" Target="../media/image59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1.png"/><Relationship Id="rId11" Type="http://schemas.openxmlformats.org/officeDocument/2006/relationships/image" Target="../media/image56.png"/><Relationship Id="rId5" Type="http://schemas.openxmlformats.org/officeDocument/2006/relationships/image" Target="../media/image37.png"/><Relationship Id="rId10" Type="http://schemas.openxmlformats.org/officeDocument/2006/relationships/image" Target="../media/image55.png"/><Relationship Id="rId4" Type="http://schemas.openxmlformats.org/officeDocument/2006/relationships/image" Target="../media/image60.png"/><Relationship Id="rId9" Type="http://schemas.openxmlformats.org/officeDocument/2006/relationships/image" Target="../media/image5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_1">
  <p:cSld name="Agenda_1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"/>
          <p:cNvSpPr txBox="1">
            <a:spLocks noGrp="1"/>
          </p:cNvSpPr>
          <p:nvPr>
            <p:ph type="body" idx="1"/>
          </p:nvPr>
        </p:nvSpPr>
        <p:spPr>
          <a:xfrm>
            <a:off x="5196583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8" name="Google Shape;248;p31"/>
          <p:cNvSpPr txBox="1">
            <a:spLocks noGrp="1"/>
          </p:cNvSpPr>
          <p:nvPr>
            <p:ph type="body" idx="2"/>
          </p:nvPr>
        </p:nvSpPr>
        <p:spPr>
          <a:xfrm>
            <a:off x="11858641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9" name="Google Shape;249;p31"/>
          <p:cNvSpPr txBox="1">
            <a:spLocks noGrp="1"/>
          </p:cNvSpPr>
          <p:nvPr>
            <p:ph type="body" idx="3"/>
          </p:nvPr>
        </p:nvSpPr>
        <p:spPr>
          <a:xfrm>
            <a:off x="18520698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0" name="Google Shape;250;p31"/>
          <p:cNvSpPr txBox="1">
            <a:spLocks noGrp="1"/>
          </p:cNvSpPr>
          <p:nvPr>
            <p:ph type="body" idx="4"/>
          </p:nvPr>
        </p:nvSpPr>
        <p:spPr>
          <a:xfrm>
            <a:off x="5196583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1" name="Google Shape;251;p31"/>
          <p:cNvSpPr txBox="1">
            <a:spLocks noGrp="1"/>
          </p:cNvSpPr>
          <p:nvPr>
            <p:ph type="body" idx="5"/>
          </p:nvPr>
        </p:nvSpPr>
        <p:spPr>
          <a:xfrm>
            <a:off x="11858641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2" name="Google Shape;252;p31"/>
          <p:cNvSpPr txBox="1">
            <a:spLocks noGrp="1"/>
          </p:cNvSpPr>
          <p:nvPr>
            <p:ph type="body" idx="6"/>
          </p:nvPr>
        </p:nvSpPr>
        <p:spPr>
          <a:xfrm>
            <a:off x="18520698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3" name="Google Shape;253;p3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7" name="Google Shape;337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42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0" name="Google Shape;340;p42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1" name="Google Shape;341;p42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7" name="Google Shape;347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43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9" name="Google Shape;349;p43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50" name="Google Shape;350;p43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5" name="Google Shape;355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4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58" name="Google Shape;358;p44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59" name="Google Shape;359;p44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4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4" name="Google Shape;364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45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67" name="Google Shape;367;p45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68" name="Google Shape;368;p45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6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3" name="Google Shape;373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6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7" name="Google Shape;377;p46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4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83" name="Google Shape;383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47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85" name="Google Shape;385;p47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86" name="Google Shape;386;p47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5">
  <p:cSld name="Separata_15">
    <p:bg>
      <p:bgPr>
        <a:solidFill>
          <a:schemeClr val="accent1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81870" y="4371583"/>
            <a:ext cx="20223434" cy="29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5688" y="1522714"/>
            <a:ext cx="15421879" cy="121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1869" y="4349245"/>
            <a:ext cx="20223438" cy="2978646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2" name="Google Shape;392;p48"/>
          <p:cNvSpPr txBox="1">
            <a:spLocks noGrp="1"/>
          </p:cNvSpPr>
          <p:nvPr>
            <p:ph type="body" idx="1"/>
          </p:nvPr>
        </p:nvSpPr>
        <p:spPr>
          <a:xfrm>
            <a:off x="5876660" y="4748986"/>
            <a:ext cx="12933900" cy="22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93" name="Google Shape;393;p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48" descr="A picture containing ligh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0399375" y="0"/>
            <a:ext cx="3987800" cy="386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4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" y="6802858"/>
            <a:ext cx="3592286" cy="689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1">
  <p:cSld name="Blank Slide 1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40215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Google Shape;409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2" y="5552"/>
            <a:ext cx="24374134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1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3" name="Google Shape;413;p51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4" name="Google Shape;414;p51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Google Shape;416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7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2"/>
          <p:cNvSpPr txBox="1"/>
          <p:nvPr/>
        </p:nvSpPr>
        <p:spPr>
          <a:xfrm>
            <a:off x="11326087" y="11713276"/>
            <a:ext cx="1624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  <p:sp>
        <p:nvSpPr>
          <p:cNvPr id="421" name="Google Shape;421;p52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2" name="Google Shape;422;p52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p52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4" descr="Shape, circ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6" name="Google Shape;266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4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8" name="Google Shape;268;p34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9" name="Google Shape;269;p34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9" cy="1371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53"/>
          <p:cNvSpPr txBox="1"/>
          <p:nvPr/>
        </p:nvSpPr>
        <p:spPr>
          <a:xfrm>
            <a:off x="11326087" y="11713276"/>
            <a:ext cx="1624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  <p:sp>
        <p:nvSpPr>
          <p:cNvPr id="430" name="Google Shape;430;p53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53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53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 1">
  <p:cSld name="Capa 1">
    <p:bg>
      <p:bgPr>
        <a:solidFill>
          <a:schemeClr val="lt2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27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2" y="0"/>
            <a:ext cx="24374131" cy="13714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9" y="440984"/>
            <a:ext cx="998847" cy="910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3" y="9969895"/>
            <a:ext cx="631210" cy="84807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7"/>
          <p:cNvSpPr txBox="1">
            <a:spLocks noGrp="1"/>
          </p:cNvSpPr>
          <p:nvPr>
            <p:ph type="title"/>
          </p:nvPr>
        </p:nvSpPr>
        <p:spPr>
          <a:xfrm>
            <a:off x="11693224" y="9974624"/>
            <a:ext cx="9107586" cy="1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4533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9pPr>
          </a:lstStyle>
          <a:p>
            <a:endParaRPr/>
          </a:p>
        </p:txBody>
      </p:sp>
      <p:sp>
        <p:nvSpPr>
          <p:cNvPr id="293" name="Google Shape;293;p27"/>
          <p:cNvSpPr txBox="1">
            <a:spLocks noGrp="1"/>
          </p:cNvSpPr>
          <p:nvPr>
            <p:ph type="title" idx="2"/>
          </p:nvPr>
        </p:nvSpPr>
        <p:spPr>
          <a:xfrm>
            <a:off x="12783995" y="11664000"/>
            <a:ext cx="6713674" cy="1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3467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9pPr>
          </a:lstStyle>
          <a:p>
            <a:endParaRPr/>
          </a:p>
        </p:txBody>
      </p:sp>
      <p:sp>
        <p:nvSpPr>
          <p:cNvPr id="294" name="Google Shape;294;p27"/>
          <p:cNvSpPr txBox="1">
            <a:spLocks noGrp="1"/>
          </p:cNvSpPr>
          <p:nvPr>
            <p:ph type="title" idx="3"/>
          </p:nvPr>
        </p:nvSpPr>
        <p:spPr>
          <a:xfrm>
            <a:off x="10774027" y="2408725"/>
            <a:ext cx="10423757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13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554114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 1">
  <p:cSld name="Encerramento_5">
    <p:bg>
      <p:bgPr>
        <a:solidFill>
          <a:schemeClr val="lt2"/>
        </a:solidFill>
        <a:effectLst/>
      </p:bgPr>
    </p:bg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55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1597" b="76421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5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r="86734"/>
          <a:stretch/>
        </p:blipFill>
        <p:spPr>
          <a:xfrm rot="10800000">
            <a:off x="21153853" y="-1"/>
            <a:ext cx="3233322" cy="137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55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39" name="Google Shape;43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55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41" name="Google Shape;441;p55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7691" r="989" b="7420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55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444" name="Google Shape;444;p55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45" name="Google Shape;445;p55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46" name="Google Shape;446;p55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47" name="Google Shape;447;p5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8" name="Google Shape;448;p5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9" name="Google Shape;449;p5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50" name="Google Shape;450;p5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51" name="Google Shape;451;p5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52" name="Google Shape;452;p55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53" name="Google Shape;453;p55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54" name="Google Shape;454;p5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55" name="Google Shape;455;p5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56" name="Google Shape;456;p55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7" name="Google Shape;457;p55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58" name="Google Shape;458;p55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9" name="Google Shape;459;p55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sz="3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55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55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55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2 1">
  <p:cSld name="Encerramento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56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65" name="Google Shape;465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56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7" name="Google Shape;467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56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9" name="Google Shape;469;p56"/>
          <p:cNvPicPr preferRelativeResize="0"/>
          <p:nvPr/>
        </p:nvPicPr>
        <p:blipFill rotWithShape="1">
          <a:blip r:embed="rId5">
            <a:alphaModFix/>
          </a:blip>
          <a:srcRect t="9" r="87406"/>
          <a:stretch/>
        </p:blipFill>
        <p:spPr>
          <a:xfrm rot="10800000">
            <a:off x="21315993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56"/>
          <p:cNvPicPr preferRelativeResize="0"/>
          <p:nvPr/>
        </p:nvPicPr>
        <p:blipFill rotWithShape="1">
          <a:blip r:embed="rId5">
            <a:alphaModFix/>
          </a:blip>
          <a:srcRect l="88286" t="6" r="4" b="78658"/>
          <a:stretch/>
        </p:blipFill>
        <p:spPr>
          <a:xfrm>
            <a:off x="20541103" y="0"/>
            <a:ext cx="2855518" cy="292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56"/>
          <p:cNvPicPr preferRelativeResize="0"/>
          <p:nvPr/>
        </p:nvPicPr>
        <p:blipFill rotWithShape="1">
          <a:blip r:embed="rId5">
            <a:alphaModFix/>
          </a:blip>
          <a:srcRect l="88286" t="6" r="4" b="78658"/>
          <a:stretch/>
        </p:blipFill>
        <p:spPr>
          <a:xfrm rot="10800000">
            <a:off x="-237570" y="10802745"/>
            <a:ext cx="2855518" cy="29267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2" name="Google Shape;472;p56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73" name="Google Shape;473;p56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74" name="Google Shape;474;p56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75" name="Google Shape;475;p56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6" name="Google Shape;476;p56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7" name="Google Shape;477;p56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8" name="Google Shape;478;p56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9" name="Google Shape;479;p56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80" name="Google Shape;480;p56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81" name="Google Shape;481;p56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82" name="Google Shape;482;p56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83" name="Google Shape;483;p56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84" name="Google Shape;484;p56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5" name="Google Shape;485;p56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86" name="Google Shape;486;p5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7" name="Google Shape;487;p56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56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56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0" name="Google Shape;490;p56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57"/>
          <p:cNvPicPr preferRelativeResize="0"/>
          <p:nvPr/>
        </p:nvPicPr>
        <p:blipFill rotWithShape="1">
          <a:blip r:embed="rId3">
            <a:alphaModFix/>
          </a:blip>
          <a:srcRect t="9" r="87703"/>
          <a:stretch/>
        </p:blipFill>
        <p:spPr>
          <a:xfrm rot="10800000">
            <a:off x="21388385" y="0"/>
            <a:ext cx="29987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57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94" name="Google Shape;494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57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6" name="Google Shape;496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57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8" name="Google Shape;498;p57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1597" b="76421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57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1" r="989" b="7420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0" name="Google Shape;500;p57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501" name="Google Shape;501;p57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502" name="Google Shape;502;p57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503" name="Google Shape;503;p57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4" name="Google Shape;504;p57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5" name="Google Shape;505;p57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6" name="Google Shape;506;p57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7" name="Google Shape;507;p57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508" name="Google Shape;508;p57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9" name="Google Shape;509;p57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10" name="Google Shape;510;p57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11" name="Google Shape;511;p57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512" name="Google Shape;512;p5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13" name="Google Shape;513;p5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14" name="Google Shape;514;p5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5" name="Google Shape;515;p57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sz="3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6" name="Google Shape;516;p57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7" name="Google Shape;517;p57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8" name="Google Shape;518;p57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 1">
  <p:cSld name="Encerramento_4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Google Shape;520;p58"/>
          <p:cNvPicPr preferRelativeResize="0"/>
          <p:nvPr/>
        </p:nvPicPr>
        <p:blipFill rotWithShape="1">
          <a:blip r:embed="rId3">
            <a:alphaModFix/>
          </a:blip>
          <a:srcRect t="59" r="87116" b="59"/>
          <a:stretch/>
        </p:blipFill>
        <p:spPr>
          <a:xfrm rot="10800000">
            <a:off x="21241836" y="0"/>
            <a:ext cx="3145349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58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522" name="Google Shape;522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8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524" name="Google Shape;524;p5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58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526" name="Google Shape;526;p58"/>
          <p:cNvPicPr preferRelativeResize="0"/>
          <p:nvPr/>
        </p:nvPicPr>
        <p:blipFill rotWithShape="1">
          <a:blip r:embed="rId6">
            <a:alphaModFix/>
          </a:blip>
          <a:srcRect l="87960" t="6" r="1022" b="78825"/>
          <a:stretch/>
        </p:blipFill>
        <p:spPr>
          <a:xfrm rot="10800000">
            <a:off x="-5" y="10812211"/>
            <a:ext cx="2686657" cy="2903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58"/>
          <p:cNvPicPr preferRelativeResize="0"/>
          <p:nvPr/>
        </p:nvPicPr>
        <p:blipFill rotWithShape="1">
          <a:blip r:embed="rId6">
            <a:alphaModFix/>
          </a:blip>
          <a:srcRect l="87960" t="6" b="78825"/>
          <a:stretch/>
        </p:blipFill>
        <p:spPr>
          <a:xfrm>
            <a:off x="20460583" y="0"/>
            <a:ext cx="2936032" cy="2903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8" name="Google Shape;528;p58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529" name="Google Shape;529;p58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530" name="Google Shape;530;p58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531" name="Google Shape;531;p58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2" name="Google Shape;532;p58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3" name="Google Shape;533;p58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34" name="Google Shape;534;p58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35" name="Google Shape;535;p58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536" name="Google Shape;536;p58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37" name="Google Shape;537;p58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38" name="Google Shape;538;p58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39" name="Google Shape;539;p58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540" name="Google Shape;540;p58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1" name="Google Shape;541;p58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42" name="Google Shape;542;p5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3" name="Google Shape;543;p58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Tahoma"/>
              <a:buNone/>
              <a:defRPr sz="35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4" name="Google Shape;544;p58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5" name="Google Shape;545;p58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6" name="Google Shape;546;p58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5" descr="Shape, circ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4" name="Google Shape;274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7" name="Google Shape;277;p35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8" name="Google Shape;278;p35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6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4" name="Google Shape;284;p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6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6" name="Google Shape;286;p36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7" name="Google Shape;287;p36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3" name="Google Shape;293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7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95" name="Google Shape;295;p37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96" name="Google Shape;296;p37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1" name="Google Shape;301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8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4" name="Google Shape;304;p38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5" name="Google Shape;305;p38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3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0" name="Google Shape;310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9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3" name="Google Shape;313;p39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4" name="Google Shape;314;p39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9" name="Google Shape;319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0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22" name="Google Shape;322;p40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23" name="Google Shape;323;p40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9" name="Google Shape;329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41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31" name="Google Shape;331;p41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32" name="Google Shape;332;p41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0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3" name="Google Shape;24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2137" y="1092200"/>
            <a:ext cx="232029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708" r:id="rId16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9"/>
          <p:cNvSpPr txBox="1"/>
          <p:nvPr/>
        </p:nvSpPr>
        <p:spPr>
          <a:xfrm>
            <a:off x="11326087" y="11713276"/>
            <a:ext cx="16242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  <p:pic>
        <p:nvPicPr>
          <p:cNvPr id="400" name="Google Shape;400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98562" y="2627093"/>
            <a:ext cx="6855135" cy="20092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706" r:id="rId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tdn.totvs.com/x/GkD2Dw" TargetMode="External"/><Relationship Id="rId13" Type="http://schemas.openxmlformats.org/officeDocument/2006/relationships/hyperlink" Target="https://centraldeatendimento.totvs.com/hc/pt-br/articles/1500012501602-Cross-Segmentos-TOTVS-Backoffice-Linha-Protheus-SIGAFAT-HELP-FA040BAIXA?source=search" TargetMode="External"/><Relationship Id="rId3" Type="http://schemas.openxmlformats.org/officeDocument/2006/relationships/image" Target="../media/image63.jpg"/><Relationship Id="rId7" Type="http://schemas.openxmlformats.org/officeDocument/2006/relationships/image" Target="../media/image65.png"/><Relationship Id="rId12" Type="http://schemas.openxmlformats.org/officeDocument/2006/relationships/hyperlink" Target="https://centraldeatendimento.totvs.com/hc/pt-br/articles/360036571013-MP-FAT-Qual-o-processo-para-exclus%C3%A3o-de-Documento-de-Sa%C3%ADda-que-possui-o-RA-Compensado-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tdn.totvs.com/pages/viewpage.action?pageId=446701767" TargetMode="External"/><Relationship Id="rId11" Type="http://schemas.openxmlformats.org/officeDocument/2006/relationships/hyperlink" Target="https://centraldeatendimento.totvs.com/hc/pt-br/articles/4405328313495-Cross-Segmentos-TOTVS-Backoffice-Linha-Protheus-Faturamento-SIGAFAT-Pedido-de-Venda-associado-ao-Adiantamento" TargetMode="External"/><Relationship Id="rId5" Type="http://schemas.openxmlformats.org/officeDocument/2006/relationships/image" Target="../media/image55.png"/><Relationship Id="rId15" Type="http://schemas.openxmlformats.org/officeDocument/2006/relationships/hyperlink" Target="https://centraldeatendimento.totvs.com/hc/pt-br/articles/360044788633-Cross-Segmento-Backoffice-Linha-Protheus-ADVPL-%C3%89-poss%C3%ADvel-usar-um-RA-Recebimento-Antecipado-no-ExecAuto-do-MATA410" TargetMode="External"/><Relationship Id="rId10" Type="http://schemas.openxmlformats.org/officeDocument/2006/relationships/hyperlink" Target="https://centraldeatendimento.totvs.com/hc/pt-br/articles/360037713054-MP-FAT-Mensagem-de-adiantamentos-relacionados-na-confirma%C3%A7%C3%A3o-do-pedido" TargetMode="External"/><Relationship Id="rId4" Type="http://schemas.openxmlformats.org/officeDocument/2006/relationships/image" Target="../media/image64.png"/><Relationship Id="rId9" Type="http://schemas.openxmlformats.org/officeDocument/2006/relationships/hyperlink" Target="https://centraldeatendimento.totvs.com/hc/pt-br/articles/360017422212-Cross-Segmento-TOTVS-Backoffice-Linha-Protheus-SIGAFAT-Como-vincular-ou-Desvincular-RA-no-Pedido-de-Vendas-pela-Rotina-MATA410" TargetMode="External"/><Relationship Id="rId14" Type="http://schemas.openxmlformats.org/officeDocument/2006/relationships/hyperlink" Target="https://centraldeatendimento.totvs.com/hc/pt-br/articles/1500012501602-Cross-Segmentos-TOTVS-Backoffice-Linha-Protheus-SIGAFAT-HELP-FA040BAIX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tdn.totvs.com/pages/viewpage.action?pageId=446701767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tdn.totvs.com/pages/viewpage.action?pageId=446701767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6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tdn.totvs.com/pages/viewpage.action?pageId=446701767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6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61"/>
          <p:cNvSpPr txBox="1">
            <a:spLocks noGrp="1"/>
          </p:cNvSpPr>
          <p:nvPr>
            <p:ph type="title"/>
          </p:nvPr>
        </p:nvSpPr>
        <p:spPr>
          <a:xfrm>
            <a:off x="11693288" y="9974624"/>
            <a:ext cx="4656184" cy="15184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>
              <a:buClr>
                <a:srgbClr val="000000"/>
              </a:buClr>
            </a:pPr>
            <a:r>
              <a:rPr lang="pt-BR" dirty="0" smtClean="0"/>
              <a:t>Ricardo Gomes</a:t>
            </a:r>
            <a:endParaRPr dirty="0"/>
          </a:p>
          <a:p>
            <a:endParaRPr dirty="0"/>
          </a:p>
        </p:txBody>
      </p:sp>
      <p:sp>
        <p:nvSpPr>
          <p:cNvPr id="553" name="Google Shape;553;p61"/>
          <p:cNvSpPr txBox="1">
            <a:spLocks noGrp="1"/>
          </p:cNvSpPr>
          <p:nvPr>
            <p:ph type="title" idx="2"/>
          </p:nvPr>
        </p:nvSpPr>
        <p:spPr>
          <a:xfrm>
            <a:off x="12783918" y="11664000"/>
            <a:ext cx="6712800" cy="15184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r>
              <a:rPr lang="pt-BR" dirty="0"/>
              <a:t>maio</a:t>
            </a:r>
            <a:endParaRPr dirty="0"/>
          </a:p>
        </p:txBody>
      </p:sp>
      <p:pic>
        <p:nvPicPr>
          <p:cNvPr id="554" name="Google Shape;554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4188" y="11493001"/>
            <a:ext cx="3581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551;p59"/>
          <p:cNvSpPr txBox="1">
            <a:spLocks noGrp="1"/>
          </p:cNvSpPr>
          <p:nvPr>
            <p:ph type="title"/>
          </p:nvPr>
        </p:nvSpPr>
        <p:spPr>
          <a:xfrm>
            <a:off x="9589443" y="2588340"/>
            <a:ext cx="13520057" cy="50375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600" b="1" dirty="0" smtClean="0"/>
              <a:t>Tira Dúvidas</a:t>
            </a:r>
            <a:r>
              <a:rPr lang="pt-BR" sz="9600" b="1" dirty="0"/>
              <a:t/>
            </a:r>
            <a:br>
              <a:rPr lang="pt-BR" sz="9600" b="1" dirty="0"/>
            </a:br>
            <a:r>
              <a:rPr lang="pt-BR" sz="9600" b="1" dirty="0" smtClean="0">
                <a:solidFill>
                  <a:schemeClr val="accent2"/>
                </a:solidFill>
              </a:rPr>
              <a:t>RA - Recebimento Antecipado no Pedido de Vendas</a:t>
            </a:r>
            <a:endParaRPr b="1" dirty="0">
              <a:solidFill>
                <a:schemeClr val="accent2"/>
              </a:solidFill>
            </a:endParaRPr>
          </a:p>
        </p:txBody>
      </p:sp>
      <p:sp>
        <p:nvSpPr>
          <p:cNvPr id="7" name="Google Shape;552;p59"/>
          <p:cNvSpPr txBox="1">
            <a:spLocks noGrp="1"/>
          </p:cNvSpPr>
          <p:nvPr>
            <p:ph type="title" idx="2"/>
          </p:nvPr>
        </p:nvSpPr>
        <p:spPr>
          <a:xfrm>
            <a:off x="3230226" y="10653992"/>
            <a:ext cx="5177174" cy="8390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u="sng" dirty="0">
                <a:solidFill>
                  <a:schemeClr val="bg2"/>
                </a:solidFill>
              </a:rPr>
              <a:t>Iniciaremos às </a:t>
            </a:r>
            <a:r>
              <a:rPr lang="pt-BR" b="1" u="sng" dirty="0" smtClean="0">
                <a:solidFill>
                  <a:schemeClr val="bg2"/>
                </a:solidFill>
              </a:rPr>
              <a:t>10h05</a:t>
            </a:r>
            <a:endParaRPr b="1" u="sng" dirty="0">
              <a:solidFill>
                <a:schemeClr val="bg2"/>
              </a:solidFill>
            </a:endParaRPr>
          </a:p>
        </p:txBody>
      </p:sp>
      <p:sp>
        <p:nvSpPr>
          <p:cNvPr id="8" name="Google Shape;554;p59"/>
          <p:cNvSpPr txBox="1">
            <a:spLocks noGrp="1"/>
          </p:cNvSpPr>
          <p:nvPr>
            <p:ph type="title" idx="2"/>
          </p:nvPr>
        </p:nvSpPr>
        <p:spPr>
          <a:xfrm>
            <a:off x="11693288" y="11664000"/>
            <a:ext cx="4576999" cy="9706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 smtClean="0"/>
              <a:t>2022/Junho</a:t>
            </a:r>
            <a:endParaRPr b="1" dirty="0"/>
          </a:p>
        </p:txBody>
      </p:sp>
      <p:sp>
        <p:nvSpPr>
          <p:cNvPr id="2" name="Triângulo isósceles 1"/>
          <p:cNvSpPr/>
          <p:nvPr/>
        </p:nvSpPr>
        <p:spPr>
          <a:xfrm rot="3157829">
            <a:off x="10922808" y="12032088"/>
            <a:ext cx="621792" cy="442375"/>
          </a:xfrm>
          <a:prstGeom prst="triangle">
            <a:avLst>
              <a:gd name="adj" fmla="val 52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5618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Google Shape;702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915"/>
            <a:ext cx="24384000" cy="13703084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73"/>
          <p:cNvSpPr/>
          <p:nvPr/>
        </p:nvSpPr>
        <p:spPr>
          <a:xfrm>
            <a:off x="-3300" y="12915"/>
            <a:ext cx="24387300" cy="13737600"/>
          </a:xfrm>
          <a:prstGeom prst="rect">
            <a:avLst/>
          </a:prstGeom>
          <a:gradFill>
            <a:gsLst>
              <a:gs pos="0">
                <a:srgbClr val="2A546A"/>
              </a:gs>
              <a:gs pos="30000">
                <a:srgbClr val="2A546A">
                  <a:alpha val="89411"/>
                </a:srgbClr>
              </a:gs>
              <a:gs pos="100000">
                <a:srgbClr val="2A546A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4" name="Google Shape;704;p73"/>
          <p:cNvGrpSpPr/>
          <p:nvPr/>
        </p:nvGrpSpPr>
        <p:grpSpPr>
          <a:xfrm rot="10800000">
            <a:off x="19973058" y="4290618"/>
            <a:ext cx="4022299" cy="9840150"/>
            <a:chOff x="975228" y="-193883"/>
            <a:chExt cx="2792100" cy="6560100"/>
          </a:xfrm>
        </p:grpSpPr>
        <p:cxnSp>
          <p:nvCxnSpPr>
            <p:cNvPr id="705" name="Google Shape;705;p73"/>
            <p:cNvCxnSpPr/>
            <p:nvPr/>
          </p:nvCxnSpPr>
          <p:spPr>
            <a:xfrm flipH="1">
              <a:off x="975228" y="-193883"/>
              <a:ext cx="2792100" cy="6560100"/>
            </a:xfrm>
            <a:prstGeom prst="straightConnector1">
              <a:avLst/>
            </a:prstGeom>
            <a:noFill/>
            <a:ln w="38100" cap="flat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6" name="Google Shape;706;p73"/>
            <p:cNvCxnSpPr/>
            <p:nvPr/>
          </p:nvCxnSpPr>
          <p:spPr>
            <a:xfrm flipH="1">
              <a:off x="987563" y="4828032"/>
              <a:ext cx="654600" cy="1538100"/>
            </a:xfrm>
            <a:prstGeom prst="straightConnector1">
              <a:avLst/>
            </a:prstGeom>
            <a:noFill/>
            <a:ln w="101600" cap="rnd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7" name="Google Shape;707;p73"/>
          <p:cNvSpPr/>
          <p:nvPr/>
        </p:nvSpPr>
        <p:spPr>
          <a:xfrm rot="6743758">
            <a:off x="15797433" y="9647819"/>
            <a:ext cx="8043216" cy="1518906"/>
          </a:xfrm>
          <a:custGeom>
            <a:avLst/>
            <a:gdLst/>
            <a:ahLst/>
            <a:cxnLst/>
            <a:rect l="l" t="t" r="r" b="b"/>
            <a:pathLst>
              <a:path w="8172021" h="1539614" extrusionOk="0">
                <a:moveTo>
                  <a:pt x="7531682" y="1"/>
                </a:moveTo>
                <a:lnTo>
                  <a:pt x="8172021" y="1539614"/>
                </a:lnTo>
                <a:lnTo>
                  <a:pt x="7223575" y="1539614"/>
                </a:lnTo>
                <a:lnTo>
                  <a:pt x="7103033" y="1528548"/>
                </a:lnTo>
                <a:lnTo>
                  <a:pt x="4437524" y="1528547"/>
                </a:lnTo>
                <a:lnTo>
                  <a:pt x="4377256" y="1534080"/>
                </a:lnTo>
                <a:lnTo>
                  <a:pt x="839227" y="1534081"/>
                </a:lnTo>
                <a:cubicBezTo>
                  <a:pt x="375780" y="1534080"/>
                  <a:pt x="0" y="1191928"/>
                  <a:pt x="0" y="769808"/>
                </a:cubicBezTo>
                <a:cubicBezTo>
                  <a:pt x="0" y="347689"/>
                  <a:pt x="375780" y="5534"/>
                  <a:pt x="839227" y="5534"/>
                </a:cubicBezTo>
                <a:lnTo>
                  <a:pt x="4126847" y="5534"/>
                </a:lnTo>
                <a:lnTo>
                  <a:pt x="4187116" y="0"/>
                </a:lnTo>
                <a:close/>
              </a:path>
            </a:pathLst>
          </a:custGeom>
          <a:noFill/>
          <a:ln w="28575" cap="flat" cmpd="sng">
            <a:solidFill>
              <a:schemeClr val="accent5">
                <a:alpha val="8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73"/>
          <p:cNvSpPr/>
          <p:nvPr/>
        </p:nvSpPr>
        <p:spPr>
          <a:xfrm rot="-4039719">
            <a:off x="20952376" y="12453621"/>
            <a:ext cx="2225627" cy="858744"/>
          </a:xfrm>
          <a:custGeom>
            <a:avLst/>
            <a:gdLst/>
            <a:ahLst/>
            <a:cxnLst/>
            <a:rect l="l" t="t" r="r" b="b"/>
            <a:pathLst>
              <a:path w="1485465" h="572276" extrusionOk="0">
                <a:moveTo>
                  <a:pt x="1460771" y="174756"/>
                </a:moveTo>
                <a:cubicBezTo>
                  <a:pt x="1476671" y="208990"/>
                  <a:pt x="1485465" y="246629"/>
                  <a:pt x="1485465" y="286138"/>
                </a:cubicBezTo>
                <a:cubicBezTo>
                  <a:pt x="1485465" y="444177"/>
                  <a:pt x="1344776" y="572276"/>
                  <a:pt x="1171265" y="572276"/>
                </a:cubicBezTo>
                <a:lnTo>
                  <a:pt x="238015" y="572276"/>
                </a:lnTo>
                <a:lnTo>
                  <a:pt x="0" y="0"/>
                </a:lnTo>
                <a:lnTo>
                  <a:pt x="1171265" y="0"/>
                </a:lnTo>
                <a:cubicBezTo>
                  <a:pt x="1301398" y="0"/>
                  <a:pt x="1413069" y="72056"/>
                  <a:pt x="1460771" y="174756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0154" y="306319"/>
            <a:ext cx="860919" cy="1018290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3"/>
          <p:cNvSpPr txBox="1"/>
          <p:nvPr/>
        </p:nvSpPr>
        <p:spPr>
          <a:xfrm>
            <a:off x="1805975" y="351922"/>
            <a:ext cx="14114381" cy="142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pt-BR" sz="4800" b="1" i="0" u="none" strike="noStrike" cap="none" dirty="0" smtClean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Recebimento Antecipado – Material de Apoio</a:t>
            </a:r>
            <a:endParaRPr sz="48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11" name="Google Shape;711;p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55337" y="584906"/>
            <a:ext cx="738281" cy="73970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19;p73">
            <a:hlinkClick r:id="rId6"/>
          </p:cNvPr>
          <p:cNvSpPr/>
          <p:nvPr/>
        </p:nvSpPr>
        <p:spPr>
          <a:xfrm>
            <a:off x="88081" y="1896600"/>
            <a:ext cx="24146933" cy="11335698"/>
          </a:xfrm>
          <a:prstGeom prst="rect">
            <a:avLst/>
          </a:prstGeom>
          <a:gradFill>
            <a:gsLst>
              <a:gs pos="0">
                <a:srgbClr val="FFFFFF">
                  <a:alpha val="89411"/>
                </a:srgbClr>
              </a:gs>
              <a:gs pos="100000">
                <a:srgbClr val="FFFFFF">
                  <a:alpha val="7647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" name="Google Shape;594;p65"/>
          <p:cNvCxnSpPr/>
          <p:nvPr/>
        </p:nvCxnSpPr>
        <p:spPr>
          <a:xfrm flipH="1">
            <a:off x="88081" y="2549283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0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1141" y="2288064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83" name="Google Shape;715;p73">
            <a:hlinkClick r:id="rId6"/>
          </p:cNvPr>
          <p:cNvSpPr txBox="1"/>
          <p:nvPr/>
        </p:nvSpPr>
        <p:spPr>
          <a:xfrm>
            <a:off x="653598" y="2948803"/>
            <a:ext cx="20276001" cy="594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r>
              <a:rPr lang="pt-BR" sz="2400" b="1" dirty="0" err="1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Faq</a:t>
            </a:r>
            <a:r>
              <a:rPr lang="pt-BR" sz="24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Principal – </a:t>
            </a:r>
            <a:r>
              <a:rPr lang="pt-BR" sz="2400" dirty="0">
                <a:hlinkClick r:id="rId8"/>
              </a:rPr>
              <a:t>Recebimento Antecipado (Adiantamento) no Pedido de Venda (MATA410</a:t>
            </a:r>
            <a:r>
              <a:rPr lang="pt-BR" sz="2400" dirty="0" smtClean="0">
                <a:hlinkClick r:id="rId8"/>
              </a:rPr>
              <a:t>)</a:t>
            </a:r>
            <a:r>
              <a:rPr lang="pt-BR" sz="2400" dirty="0"/>
              <a:t>: </a:t>
            </a:r>
            <a:r>
              <a:rPr lang="pt-BR" sz="2400" dirty="0">
                <a:hlinkClick r:id="rId8"/>
              </a:rPr>
              <a:t>https://</a:t>
            </a:r>
            <a:r>
              <a:rPr lang="pt-BR" sz="2400" dirty="0" smtClean="0">
                <a:hlinkClick r:id="rId8"/>
              </a:rPr>
              <a:t>tdn.totvs.com/x/GkD2Dw</a:t>
            </a:r>
            <a:endParaRPr lang="pt-BR" sz="2400" dirty="0" smtClean="0"/>
          </a:p>
          <a:p>
            <a:endParaRPr lang="pt-BR" sz="2400" b="1" dirty="0"/>
          </a:p>
          <a:p>
            <a:pPr lvl="0">
              <a:buSzPts val="3600"/>
            </a:pPr>
            <a:r>
              <a:rPr lang="pt-BR" sz="2400" b="1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  <a:hlinkClick r:id="rId6"/>
              </a:rPr>
              <a:t>     </a:t>
            </a:r>
            <a:r>
              <a:rPr lang="pt-BR" sz="2400" b="1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400" b="1" i="0" u="none" strike="noStrike" cap="none" dirty="0">
              <a:solidFill>
                <a:schemeClr val="tx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" name="Google Shape;714;p73"/>
          <p:cNvSpPr txBox="1"/>
          <p:nvPr/>
        </p:nvSpPr>
        <p:spPr>
          <a:xfrm>
            <a:off x="619328" y="3715255"/>
            <a:ext cx="23174289" cy="672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Artigos e </a:t>
            </a:r>
            <a:r>
              <a:rPr lang="pt-BR" sz="2400" b="1" dirty="0" err="1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Faqs</a:t>
            </a:r>
            <a:r>
              <a:rPr lang="pt-BR" sz="24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Complementares: </a:t>
            </a:r>
          </a:p>
          <a:p>
            <a:pPr algn="just"/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2400" dirty="0">
                <a:hlinkClick r:id="rId9"/>
              </a:rPr>
              <a:t>https://</a:t>
            </a:r>
            <a:r>
              <a:rPr lang="pt-BR" sz="2400" dirty="0" smtClean="0">
                <a:hlinkClick r:id="rId9"/>
              </a:rPr>
              <a:t>centraldeatendimento.totvs.com/hc/pt-br/articles/360017422212-Cross-Segmento-TOTVS-Backoffice-Linha-Protheus-SIGAFAT-Como-vincular-ou-Desvincular-RA-no-Pedido-de-Vendas-pela-Rotina-MATA410</a:t>
            </a:r>
            <a:endParaRPr lang="pt-BR" sz="2400" dirty="0"/>
          </a:p>
          <a:p>
            <a:pPr algn="just"/>
            <a:endParaRPr lang="pt-BR" sz="2400" dirty="0"/>
          </a:p>
          <a:p>
            <a:pPr algn="just"/>
            <a:r>
              <a:rPr lang="pt-BR" sz="2400" dirty="0">
                <a:hlinkClick r:id="rId10"/>
              </a:rPr>
              <a:t>https://</a:t>
            </a:r>
            <a:r>
              <a:rPr lang="pt-BR" sz="2400" dirty="0" smtClean="0">
                <a:hlinkClick r:id="rId10"/>
              </a:rPr>
              <a:t>centraldeatendimento.totvs.com/hc/pt-br/articles/360037713054-MP-FAT-Mensagem-de-adiantamentos-relacionados-na-confirma%C3%A7%C3%A3o-do-pedido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>
                <a:hlinkClick r:id="rId11"/>
              </a:rPr>
              <a:t>https://</a:t>
            </a:r>
            <a:r>
              <a:rPr lang="pt-BR" sz="2400" dirty="0" smtClean="0">
                <a:hlinkClick r:id="rId11"/>
              </a:rPr>
              <a:t>centraldeatendimento.totvs.com/hc/pt-br/articles/4405328313495-Cross-Segmentos-TOTVS-Backoffice-Linha-Protheus-Faturamento-SIGAFAT-Pedido-de-Venda-associado-ao-Adiantamento</a:t>
            </a:r>
            <a:endParaRPr lang="pt-BR" sz="2400" dirty="0" smtClean="0"/>
          </a:p>
          <a:p>
            <a:pPr algn="just"/>
            <a:endParaRPr lang="pt-BR" sz="2400" b="1" dirty="0"/>
          </a:p>
          <a:p>
            <a:pPr algn="just"/>
            <a:r>
              <a:rPr lang="pt-BR" sz="2400" dirty="0">
                <a:hlinkClick r:id="rId12"/>
              </a:rPr>
              <a:t>https://</a:t>
            </a:r>
            <a:r>
              <a:rPr lang="pt-BR" sz="2400" dirty="0" smtClean="0">
                <a:hlinkClick r:id="rId12"/>
              </a:rPr>
              <a:t>centraldeatendimento.totvs.com/hc/pt-br/articles/360036571013-MP-FAT-Qual-o-processo-para-exclus%C3%A3o-de-Documento-de-Sa%C3%ADda-que-possui-o-RA-Compensado-</a:t>
            </a:r>
            <a:endParaRPr lang="pt-BR" sz="2400" dirty="0" smtClean="0"/>
          </a:p>
          <a:p>
            <a:pPr algn="just"/>
            <a:endParaRPr lang="pt-BR" sz="2400" dirty="0">
              <a:hlinkClick r:id="rId13"/>
            </a:endParaRPr>
          </a:p>
          <a:p>
            <a:pPr algn="just"/>
            <a:r>
              <a:rPr lang="pt-BR" sz="2400" dirty="0">
                <a:hlinkClick r:id="rId14"/>
              </a:rPr>
              <a:t>https://</a:t>
            </a:r>
            <a:r>
              <a:rPr lang="pt-BR" sz="2400" dirty="0" smtClean="0">
                <a:hlinkClick r:id="rId14"/>
              </a:rPr>
              <a:t>centraldeatendimento.totvs.com/hc/pt-br/articles/1500012501602-Cross-Segmentos-TOTVS-Backoffice-Linha-Protheus-SIGAFAT-HELP-FA040BAIXA</a:t>
            </a:r>
            <a:r>
              <a:rPr lang="pt-BR" sz="2400" dirty="0" smtClean="0"/>
              <a:t>?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dirty="0">
                <a:hlinkClick r:id="rId15"/>
              </a:rPr>
              <a:t>https://centraldeatendimento.totvs.com/hc/pt-br/articles/360044788633-Cross-Segmento-Backoffice-Linha-Protheus-ADVPL-%</a:t>
            </a:r>
            <a:r>
              <a:rPr lang="pt-BR" sz="2400" dirty="0" smtClean="0">
                <a:hlinkClick r:id="rId15"/>
              </a:rPr>
              <a:t>C3%89-poss%C3%ADvel-usar-um-RA-Recebimento-Antecipado-no-ExecAuto-do-MATA410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b="1" dirty="0"/>
          </a:p>
          <a:p>
            <a:pPr algn="just"/>
            <a:endParaRPr lang="pt-BR" sz="2400" b="1" dirty="0"/>
          </a:p>
          <a:p>
            <a:pPr algn="just"/>
            <a:endParaRPr lang="pt-BR" sz="2400" dirty="0">
              <a:solidFill>
                <a:schemeClr val="tx2"/>
              </a:solidFill>
            </a:endParaRPr>
          </a:p>
          <a:p>
            <a:pPr algn="just"/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7535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74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/>
              <a:t>Perguntas e encerramento</a:t>
            </a:r>
            <a:endParaRPr dirty="0"/>
          </a:p>
        </p:txBody>
      </p:sp>
      <p:sp>
        <p:nvSpPr>
          <p:cNvPr id="799" name="Google Shape;799;p74"/>
          <p:cNvSpPr txBox="1">
            <a:spLocks noGrp="1"/>
          </p:cNvSpPr>
          <p:nvPr>
            <p:ph type="title" idx="3"/>
          </p:nvPr>
        </p:nvSpPr>
        <p:spPr>
          <a:xfrm>
            <a:off x="2585135" y="3226125"/>
            <a:ext cx="2491800" cy="27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05</a:t>
            </a:r>
            <a:endParaRPr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77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/>
              <a:t>Ricardo Gomes</a:t>
            </a:r>
            <a:endParaRPr dirty="0"/>
          </a:p>
        </p:txBody>
      </p:sp>
      <p:sp>
        <p:nvSpPr>
          <p:cNvPr id="867" name="Google Shape;867;p77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Suporte Protheus Faturamento e CRM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869" name="Google Shape;869;p77"/>
          <p:cNvPicPr preferRelativeResize="0"/>
          <p:nvPr/>
        </p:nvPicPr>
        <p:blipFill rotWithShape="1">
          <a:blip r:embed="rId3">
            <a:alphaModFix/>
          </a:blip>
          <a:srcRect l="18881" t="33283" r="18887" b="4434"/>
          <a:stretch/>
        </p:blipFill>
        <p:spPr>
          <a:xfrm>
            <a:off x="3429900" y="3894675"/>
            <a:ext cx="1975200" cy="19752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61"/>
          <p:cNvSpPr txBox="1">
            <a:spLocks noGrp="1"/>
          </p:cNvSpPr>
          <p:nvPr>
            <p:ph type="body" idx="1"/>
          </p:nvPr>
        </p:nvSpPr>
        <p:spPr>
          <a:xfrm>
            <a:off x="5678783" y="3341301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None/>
            </a:pPr>
            <a:r>
              <a:rPr lang="pt-BR" dirty="0" smtClean="0"/>
              <a:t>Recebimento Antecipado no Pedido de Vendas - Conceito</a:t>
            </a:r>
            <a:endParaRPr dirty="0"/>
          </a:p>
        </p:txBody>
      </p:sp>
      <p:sp>
        <p:nvSpPr>
          <p:cNvPr id="569" name="Google Shape;569;p6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70" name="Google Shape;570;p61"/>
          <p:cNvSpPr txBox="1"/>
          <p:nvPr/>
        </p:nvSpPr>
        <p:spPr>
          <a:xfrm>
            <a:off x="4063722" y="1252235"/>
            <a:ext cx="2792752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5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/>
          </a:p>
        </p:txBody>
      </p:sp>
      <p:sp>
        <p:nvSpPr>
          <p:cNvPr id="571" name="Google Shape;571;p61"/>
          <p:cNvSpPr txBox="1"/>
          <p:nvPr/>
        </p:nvSpPr>
        <p:spPr>
          <a:xfrm>
            <a:off x="13268730" y="4467588"/>
            <a:ext cx="3533370" cy="105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lt2"/>
              </a:buClr>
              <a:buSzPts val="2200"/>
            </a:pPr>
            <a:r>
              <a:rPr lang="pt-BR" sz="2200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Regras para utilização do processo de adiantamento no Pedido de Vendas</a:t>
            </a:r>
          </a:p>
        </p:txBody>
      </p:sp>
      <p:sp>
        <p:nvSpPr>
          <p:cNvPr id="572" name="Google Shape;572;p61"/>
          <p:cNvSpPr txBox="1"/>
          <p:nvPr/>
        </p:nvSpPr>
        <p:spPr>
          <a:xfrm>
            <a:off x="7382841" y="7061332"/>
            <a:ext cx="3183559" cy="1168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pt-BR" sz="2200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Simulações – Exemplos de uso de situações mais comuns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573" name="Google Shape;573;p61"/>
          <p:cNvSpPr txBox="1"/>
          <p:nvPr/>
        </p:nvSpPr>
        <p:spPr>
          <a:xfrm>
            <a:off x="15162515" y="7858717"/>
            <a:ext cx="2126420" cy="71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pt-BR" sz="2200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Material de Apoio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endParaRPr lang="pt-BR" sz="220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4" name="Google Shape;574;p61"/>
          <p:cNvSpPr txBox="1"/>
          <p:nvPr/>
        </p:nvSpPr>
        <p:spPr>
          <a:xfrm>
            <a:off x="9444849" y="10014863"/>
            <a:ext cx="3555531" cy="1476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pt-BR" sz="2200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Perguntas e Encerramento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575" name="Google Shape;575;p61"/>
          <p:cNvSpPr/>
          <p:nvPr/>
        </p:nvSpPr>
        <p:spPr>
          <a:xfrm>
            <a:off x="4258246" y="3101075"/>
            <a:ext cx="1205450" cy="183073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Tahoma"/>
              </a:rPr>
              <a:t>1</a:t>
            </a:r>
          </a:p>
        </p:txBody>
      </p:sp>
      <p:sp>
        <p:nvSpPr>
          <p:cNvPr id="576" name="Google Shape;576;p61"/>
          <p:cNvSpPr/>
          <p:nvPr/>
        </p:nvSpPr>
        <p:spPr>
          <a:xfrm>
            <a:off x="11711492" y="4047279"/>
            <a:ext cx="1341064" cy="186087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Tahoma"/>
              </a:rPr>
              <a:t>2</a:t>
            </a:r>
          </a:p>
        </p:txBody>
      </p:sp>
      <p:sp>
        <p:nvSpPr>
          <p:cNvPr id="577" name="Google Shape;577;p61"/>
          <p:cNvSpPr/>
          <p:nvPr/>
        </p:nvSpPr>
        <p:spPr>
          <a:xfrm>
            <a:off x="5804142" y="6557368"/>
            <a:ext cx="1356132" cy="19010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Tahoma"/>
              </a:rPr>
              <a:t>3</a:t>
            </a:r>
          </a:p>
        </p:txBody>
      </p:sp>
      <p:sp>
        <p:nvSpPr>
          <p:cNvPr id="578" name="Google Shape;578;p61"/>
          <p:cNvSpPr/>
          <p:nvPr/>
        </p:nvSpPr>
        <p:spPr>
          <a:xfrm>
            <a:off x="13306330" y="7303293"/>
            <a:ext cx="1491745" cy="183073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Tahoma"/>
              </a:rPr>
              <a:t>4</a:t>
            </a:r>
          </a:p>
        </p:txBody>
      </p:sp>
      <p:sp>
        <p:nvSpPr>
          <p:cNvPr id="579" name="Google Shape;579;p61"/>
          <p:cNvSpPr/>
          <p:nvPr/>
        </p:nvSpPr>
        <p:spPr>
          <a:xfrm>
            <a:off x="7836651" y="9779693"/>
            <a:ext cx="1338552" cy="186338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Tahoma"/>
              </a:rPr>
              <a:t>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62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8847542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/>
              <a:t>Recebimento Antecipado</a:t>
            </a:r>
            <a:br>
              <a:rPr lang="pt-BR" dirty="0" smtClean="0"/>
            </a:br>
            <a:r>
              <a:rPr lang="pt-BR" sz="4400" dirty="0" smtClean="0"/>
              <a:t>Conceito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endParaRPr dirty="0"/>
          </a:p>
        </p:txBody>
      </p:sp>
      <p:sp>
        <p:nvSpPr>
          <p:cNvPr id="586" name="Google Shape;586;p62"/>
          <p:cNvSpPr txBox="1">
            <a:spLocks noGrp="1"/>
          </p:cNvSpPr>
          <p:nvPr>
            <p:ph type="title" idx="3"/>
          </p:nvPr>
        </p:nvSpPr>
        <p:spPr>
          <a:xfrm>
            <a:off x="2585135" y="3226125"/>
            <a:ext cx="2491800" cy="27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01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Google Shape;702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915"/>
            <a:ext cx="24384000" cy="13703084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73"/>
          <p:cNvSpPr/>
          <p:nvPr/>
        </p:nvSpPr>
        <p:spPr>
          <a:xfrm>
            <a:off x="-3300" y="12915"/>
            <a:ext cx="24387300" cy="13737600"/>
          </a:xfrm>
          <a:prstGeom prst="rect">
            <a:avLst/>
          </a:prstGeom>
          <a:gradFill>
            <a:gsLst>
              <a:gs pos="0">
                <a:srgbClr val="2A546A"/>
              </a:gs>
              <a:gs pos="30000">
                <a:srgbClr val="2A546A">
                  <a:alpha val="89411"/>
                </a:srgbClr>
              </a:gs>
              <a:gs pos="100000">
                <a:srgbClr val="2A546A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4" name="Google Shape;704;p73"/>
          <p:cNvGrpSpPr/>
          <p:nvPr/>
        </p:nvGrpSpPr>
        <p:grpSpPr>
          <a:xfrm rot="10800000">
            <a:off x="19973058" y="4290618"/>
            <a:ext cx="4022299" cy="9840150"/>
            <a:chOff x="975228" y="-193883"/>
            <a:chExt cx="2792100" cy="6560100"/>
          </a:xfrm>
        </p:grpSpPr>
        <p:cxnSp>
          <p:nvCxnSpPr>
            <p:cNvPr id="705" name="Google Shape;705;p73"/>
            <p:cNvCxnSpPr/>
            <p:nvPr/>
          </p:nvCxnSpPr>
          <p:spPr>
            <a:xfrm flipH="1">
              <a:off x="975228" y="-193883"/>
              <a:ext cx="2792100" cy="6560100"/>
            </a:xfrm>
            <a:prstGeom prst="straightConnector1">
              <a:avLst/>
            </a:prstGeom>
            <a:noFill/>
            <a:ln w="38100" cap="flat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6" name="Google Shape;706;p73"/>
            <p:cNvCxnSpPr/>
            <p:nvPr/>
          </p:nvCxnSpPr>
          <p:spPr>
            <a:xfrm flipH="1">
              <a:off x="987563" y="4828032"/>
              <a:ext cx="654600" cy="1538100"/>
            </a:xfrm>
            <a:prstGeom prst="straightConnector1">
              <a:avLst/>
            </a:prstGeom>
            <a:noFill/>
            <a:ln w="101600" cap="rnd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7" name="Google Shape;707;p73"/>
          <p:cNvSpPr/>
          <p:nvPr/>
        </p:nvSpPr>
        <p:spPr>
          <a:xfrm rot="6743758">
            <a:off x="15797433" y="9647819"/>
            <a:ext cx="8043216" cy="1518906"/>
          </a:xfrm>
          <a:custGeom>
            <a:avLst/>
            <a:gdLst/>
            <a:ahLst/>
            <a:cxnLst/>
            <a:rect l="l" t="t" r="r" b="b"/>
            <a:pathLst>
              <a:path w="8172021" h="1539614" extrusionOk="0">
                <a:moveTo>
                  <a:pt x="7531682" y="1"/>
                </a:moveTo>
                <a:lnTo>
                  <a:pt x="8172021" y="1539614"/>
                </a:lnTo>
                <a:lnTo>
                  <a:pt x="7223575" y="1539614"/>
                </a:lnTo>
                <a:lnTo>
                  <a:pt x="7103033" y="1528548"/>
                </a:lnTo>
                <a:lnTo>
                  <a:pt x="4437524" y="1528547"/>
                </a:lnTo>
                <a:lnTo>
                  <a:pt x="4377256" y="1534080"/>
                </a:lnTo>
                <a:lnTo>
                  <a:pt x="839227" y="1534081"/>
                </a:lnTo>
                <a:cubicBezTo>
                  <a:pt x="375780" y="1534080"/>
                  <a:pt x="0" y="1191928"/>
                  <a:pt x="0" y="769808"/>
                </a:cubicBezTo>
                <a:cubicBezTo>
                  <a:pt x="0" y="347689"/>
                  <a:pt x="375780" y="5534"/>
                  <a:pt x="839227" y="5534"/>
                </a:cubicBezTo>
                <a:lnTo>
                  <a:pt x="4126847" y="5534"/>
                </a:lnTo>
                <a:lnTo>
                  <a:pt x="4187116" y="0"/>
                </a:lnTo>
                <a:close/>
              </a:path>
            </a:pathLst>
          </a:custGeom>
          <a:noFill/>
          <a:ln w="28575" cap="flat" cmpd="sng">
            <a:solidFill>
              <a:schemeClr val="accent5">
                <a:alpha val="8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73"/>
          <p:cNvSpPr/>
          <p:nvPr/>
        </p:nvSpPr>
        <p:spPr>
          <a:xfrm rot="-4039719">
            <a:off x="20952376" y="12453621"/>
            <a:ext cx="2225627" cy="858744"/>
          </a:xfrm>
          <a:custGeom>
            <a:avLst/>
            <a:gdLst/>
            <a:ahLst/>
            <a:cxnLst/>
            <a:rect l="l" t="t" r="r" b="b"/>
            <a:pathLst>
              <a:path w="1485465" h="572276" extrusionOk="0">
                <a:moveTo>
                  <a:pt x="1460771" y="174756"/>
                </a:moveTo>
                <a:cubicBezTo>
                  <a:pt x="1476671" y="208990"/>
                  <a:pt x="1485465" y="246629"/>
                  <a:pt x="1485465" y="286138"/>
                </a:cubicBezTo>
                <a:cubicBezTo>
                  <a:pt x="1485465" y="444177"/>
                  <a:pt x="1344776" y="572276"/>
                  <a:pt x="1171265" y="572276"/>
                </a:cubicBezTo>
                <a:lnTo>
                  <a:pt x="238015" y="572276"/>
                </a:lnTo>
                <a:lnTo>
                  <a:pt x="0" y="0"/>
                </a:lnTo>
                <a:lnTo>
                  <a:pt x="1171265" y="0"/>
                </a:lnTo>
                <a:cubicBezTo>
                  <a:pt x="1301398" y="0"/>
                  <a:pt x="1413069" y="72056"/>
                  <a:pt x="1460771" y="174756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0154" y="306319"/>
            <a:ext cx="860919" cy="1018290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3"/>
          <p:cNvSpPr txBox="1"/>
          <p:nvPr/>
        </p:nvSpPr>
        <p:spPr>
          <a:xfrm>
            <a:off x="1805976" y="351922"/>
            <a:ext cx="12265624" cy="142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pt-BR" sz="4800" b="1" i="0" u="none" strike="noStrike" cap="none" dirty="0" smtClean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Recebimento Antecipado - Conceito</a:t>
            </a:r>
            <a:endParaRPr sz="48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11" name="Google Shape;711;p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55337" y="584906"/>
            <a:ext cx="738281" cy="73970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19;p73">
            <a:hlinkClick r:id="rId6"/>
          </p:cNvPr>
          <p:cNvSpPr/>
          <p:nvPr/>
        </p:nvSpPr>
        <p:spPr>
          <a:xfrm>
            <a:off x="45747" y="2063706"/>
            <a:ext cx="24146933" cy="11335698"/>
          </a:xfrm>
          <a:prstGeom prst="rect">
            <a:avLst/>
          </a:prstGeom>
          <a:gradFill>
            <a:gsLst>
              <a:gs pos="0">
                <a:srgbClr val="FFFFFF">
                  <a:alpha val="89411"/>
                </a:srgbClr>
              </a:gs>
              <a:gs pos="100000">
                <a:srgbClr val="FFFFFF">
                  <a:alpha val="7647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" name="Google Shape;594;p65"/>
          <p:cNvCxnSpPr/>
          <p:nvPr/>
        </p:nvCxnSpPr>
        <p:spPr>
          <a:xfrm flipH="1">
            <a:off x="88081" y="2549283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0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1141" y="2288064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83" name="Google Shape;715;p73">
            <a:hlinkClick r:id="rId6"/>
          </p:cNvPr>
          <p:cNvSpPr txBox="1"/>
          <p:nvPr/>
        </p:nvSpPr>
        <p:spPr>
          <a:xfrm>
            <a:off x="702585" y="3256127"/>
            <a:ext cx="17684904" cy="594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>
              <a:buSzPts val="3600"/>
            </a:pPr>
            <a:r>
              <a:rPr lang="pt-BR" sz="2400" b="1" i="0" u="none" strike="noStrike" cap="none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Conceito</a:t>
            </a:r>
            <a:endParaRPr sz="2400" b="1" i="0" u="none" strike="noStrike" cap="none" dirty="0">
              <a:solidFill>
                <a:schemeClr val="tx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" name="Google Shape;714;p73"/>
          <p:cNvSpPr txBox="1"/>
          <p:nvPr/>
        </p:nvSpPr>
        <p:spPr>
          <a:xfrm>
            <a:off x="1387382" y="4290618"/>
            <a:ext cx="20596825" cy="527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Tratamento </a:t>
            </a:r>
            <a:r>
              <a:rPr lang="pt-BR" sz="2400" dirty="0"/>
              <a:t>que relaciona adiantamentos (títulos do tipo “RA”) ao Pedido de Venda e efetua a compensação destes adiantamentos com o título gerado pelo Documento de Saída.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A </a:t>
            </a:r>
            <a:r>
              <a:rPr lang="pt-BR" sz="2400" dirty="0"/>
              <a:t>compensação ocorre entre a primeira parcela do título gerado no Contas a Receber e o(s) adiantamento(s) relacionado(s) ao Pedido de Venda ou Documento de Saída.</a:t>
            </a:r>
            <a:endParaRPr lang="pt-BR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tx2"/>
              </a:solidFill>
            </a:endParaRPr>
          </a:p>
          <a:p>
            <a:pPr algn="just"/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3126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65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5655004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pt-BR" dirty="0"/>
              <a:t>Regras para utilização do processo de adiantamento</a:t>
            </a:r>
            <a:endParaRPr dirty="0"/>
          </a:p>
        </p:txBody>
      </p:sp>
      <p:sp>
        <p:nvSpPr>
          <p:cNvPr id="663" name="Google Shape;663;p65"/>
          <p:cNvSpPr txBox="1">
            <a:spLocks noGrp="1"/>
          </p:cNvSpPr>
          <p:nvPr>
            <p:ph type="title" idx="3"/>
          </p:nvPr>
        </p:nvSpPr>
        <p:spPr>
          <a:xfrm>
            <a:off x="2585135" y="3226125"/>
            <a:ext cx="2491800" cy="27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Google Shape;702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915"/>
            <a:ext cx="24384000" cy="13703084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73"/>
          <p:cNvSpPr/>
          <p:nvPr/>
        </p:nvSpPr>
        <p:spPr>
          <a:xfrm>
            <a:off x="0" y="12915"/>
            <a:ext cx="24387300" cy="13737600"/>
          </a:xfrm>
          <a:prstGeom prst="rect">
            <a:avLst/>
          </a:prstGeom>
          <a:gradFill>
            <a:gsLst>
              <a:gs pos="0">
                <a:srgbClr val="2A546A"/>
              </a:gs>
              <a:gs pos="30000">
                <a:srgbClr val="2A546A">
                  <a:alpha val="89411"/>
                </a:srgbClr>
              </a:gs>
              <a:gs pos="100000">
                <a:srgbClr val="2A546A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4" name="Google Shape;704;p73"/>
          <p:cNvGrpSpPr/>
          <p:nvPr/>
        </p:nvGrpSpPr>
        <p:grpSpPr>
          <a:xfrm rot="10800000">
            <a:off x="19973058" y="4290618"/>
            <a:ext cx="4022299" cy="9840150"/>
            <a:chOff x="975228" y="-193883"/>
            <a:chExt cx="2792100" cy="6560100"/>
          </a:xfrm>
        </p:grpSpPr>
        <p:cxnSp>
          <p:nvCxnSpPr>
            <p:cNvPr id="705" name="Google Shape;705;p73"/>
            <p:cNvCxnSpPr/>
            <p:nvPr/>
          </p:nvCxnSpPr>
          <p:spPr>
            <a:xfrm flipH="1">
              <a:off x="975228" y="-193883"/>
              <a:ext cx="2792100" cy="6560100"/>
            </a:xfrm>
            <a:prstGeom prst="straightConnector1">
              <a:avLst/>
            </a:prstGeom>
            <a:noFill/>
            <a:ln w="38100" cap="flat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6" name="Google Shape;706;p73"/>
            <p:cNvCxnSpPr/>
            <p:nvPr/>
          </p:nvCxnSpPr>
          <p:spPr>
            <a:xfrm flipH="1">
              <a:off x="987563" y="4828032"/>
              <a:ext cx="654600" cy="1538100"/>
            </a:xfrm>
            <a:prstGeom prst="straightConnector1">
              <a:avLst/>
            </a:prstGeom>
            <a:noFill/>
            <a:ln w="101600" cap="rnd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7" name="Google Shape;707;p73"/>
          <p:cNvSpPr/>
          <p:nvPr/>
        </p:nvSpPr>
        <p:spPr>
          <a:xfrm rot="6743758">
            <a:off x="15797433" y="9647819"/>
            <a:ext cx="8043216" cy="1518906"/>
          </a:xfrm>
          <a:custGeom>
            <a:avLst/>
            <a:gdLst/>
            <a:ahLst/>
            <a:cxnLst/>
            <a:rect l="l" t="t" r="r" b="b"/>
            <a:pathLst>
              <a:path w="8172021" h="1539614" extrusionOk="0">
                <a:moveTo>
                  <a:pt x="7531682" y="1"/>
                </a:moveTo>
                <a:lnTo>
                  <a:pt x="8172021" y="1539614"/>
                </a:lnTo>
                <a:lnTo>
                  <a:pt x="7223575" y="1539614"/>
                </a:lnTo>
                <a:lnTo>
                  <a:pt x="7103033" y="1528548"/>
                </a:lnTo>
                <a:lnTo>
                  <a:pt x="4437524" y="1528547"/>
                </a:lnTo>
                <a:lnTo>
                  <a:pt x="4377256" y="1534080"/>
                </a:lnTo>
                <a:lnTo>
                  <a:pt x="839227" y="1534081"/>
                </a:lnTo>
                <a:cubicBezTo>
                  <a:pt x="375780" y="1534080"/>
                  <a:pt x="0" y="1191928"/>
                  <a:pt x="0" y="769808"/>
                </a:cubicBezTo>
                <a:cubicBezTo>
                  <a:pt x="0" y="347689"/>
                  <a:pt x="375780" y="5534"/>
                  <a:pt x="839227" y="5534"/>
                </a:cubicBezTo>
                <a:lnTo>
                  <a:pt x="4126847" y="5534"/>
                </a:lnTo>
                <a:lnTo>
                  <a:pt x="4187116" y="0"/>
                </a:lnTo>
                <a:close/>
              </a:path>
            </a:pathLst>
          </a:custGeom>
          <a:noFill/>
          <a:ln w="28575" cap="flat" cmpd="sng">
            <a:solidFill>
              <a:schemeClr val="accent5">
                <a:alpha val="8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73"/>
          <p:cNvSpPr/>
          <p:nvPr/>
        </p:nvSpPr>
        <p:spPr>
          <a:xfrm rot="-4039719">
            <a:off x="20952376" y="12453621"/>
            <a:ext cx="2225627" cy="858744"/>
          </a:xfrm>
          <a:custGeom>
            <a:avLst/>
            <a:gdLst/>
            <a:ahLst/>
            <a:cxnLst/>
            <a:rect l="l" t="t" r="r" b="b"/>
            <a:pathLst>
              <a:path w="1485465" h="572276" extrusionOk="0">
                <a:moveTo>
                  <a:pt x="1460771" y="174756"/>
                </a:moveTo>
                <a:cubicBezTo>
                  <a:pt x="1476671" y="208990"/>
                  <a:pt x="1485465" y="246629"/>
                  <a:pt x="1485465" y="286138"/>
                </a:cubicBezTo>
                <a:cubicBezTo>
                  <a:pt x="1485465" y="444177"/>
                  <a:pt x="1344776" y="572276"/>
                  <a:pt x="1171265" y="572276"/>
                </a:cubicBezTo>
                <a:lnTo>
                  <a:pt x="238015" y="572276"/>
                </a:lnTo>
                <a:lnTo>
                  <a:pt x="0" y="0"/>
                </a:lnTo>
                <a:lnTo>
                  <a:pt x="1171265" y="0"/>
                </a:lnTo>
                <a:cubicBezTo>
                  <a:pt x="1301398" y="0"/>
                  <a:pt x="1413069" y="72056"/>
                  <a:pt x="1460771" y="174756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0154" y="306319"/>
            <a:ext cx="860919" cy="1018290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3"/>
          <p:cNvSpPr txBox="1"/>
          <p:nvPr/>
        </p:nvSpPr>
        <p:spPr>
          <a:xfrm>
            <a:off x="1805976" y="646181"/>
            <a:ext cx="10995623" cy="6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pt-BR" sz="4800" b="1" i="0" u="none" strike="noStrike" cap="none" dirty="0" smtClean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Recebimento Antecipado - Regras</a:t>
            </a:r>
            <a:endParaRPr sz="48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11" name="Google Shape;711;p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55337" y="584906"/>
            <a:ext cx="738281" cy="73970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19;p73">
            <a:hlinkClick r:id="rId6"/>
          </p:cNvPr>
          <p:cNvSpPr/>
          <p:nvPr/>
        </p:nvSpPr>
        <p:spPr>
          <a:xfrm>
            <a:off x="0" y="2852670"/>
            <a:ext cx="24146933" cy="11289566"/>
          </a:xfrm>
          <a:prstGeom prst="rect">
            <a:avLst/>
          </a:prstGeom>
          <a:gradFill>
            <a:gsLst>
              <a:gs pos="0">
                <a:srgbClr val="FFFFFF">
                  <a:alpha val="89411"/>
                </a:srgbClr>
              </a:gs>
              <a:gs pos="100000">
                <a:srgbClr val="FFFFFF">
                  <a:alpha val="7647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715;p73"/>
          <p:cNvSpPr txBox="1"/>
          <p:nvPr/>
        </p:nvSpPr>
        <p:spPr>
          <a:xfrm>
            <a:off x="17335763" y="3095455"/>
            <a:ext cx="5147369" cy="79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lvl="0"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Cliente</a:t>
            </a:r>
          </a:p>
        </p:txBody>
      </p:sp>
      <p:sp>
        <p:nvSpPr>
          <p:cNvPr id="69" name="Google Shape;714;p73"/>
          <p:cNvSpPr txBox="1"/>
          <p:nvPr/>
        </p:nvSpPr>
        <p:spPr>
          <a:xfrm>
            <a:off x="16607853" y="4299851"/>
            <a:ext cx="6898226" cy="3462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/>
              <a:t>A amarração do Pedido de Vendas deve ocorrer com RA gerado exclusivamente para </a:t>
            </a:r>
            <a:r>
              <a:rPr lang="pt-BR" sz="2400" dirty="0" smtClean="0"/>
              <a:t>o mesmo </a:t>
            </a:r>
            <a:r>
              <a:rPr lang="pt-BR" sz="2400" dirty="0"/>
              <a:t>Cliente e mesma Loja.</a:t>
            </a:r>
            <a:endParaRPr lang="pt-BR" sz="24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r>
              <a:rPr lang="pt-BR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0" name="Google Shape;714;p73"/>
          <p:cNvSpPr txBox="1"/>
          <p:nvPr/>
        </p:nvSpPr>
        <p:spPr>
          <a:xfrm>
            <a:off x="8557835" y="4277367"/>
            <a:ext cx="6898226" cy="3109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/>
              <a:t>O processo de relacionamento do adiantamento necessita de apenas um adiantamento relacionado ao Pedido de Venda, não exige que a somatória dos </a:t>
            </a:r>
            <a:r>
              <a:rPr lang="pt-BR" sz="2400" dirty="0" smtClean="0"/>
              <a:t>adiantamentos seja </a:t>
            </a:r>
            <a:r>
              <a:rPr lang="pt-BR" sz="2400" dirty="0"/>
              <a:t>igual ao valor da parcela</a:t>
            </a:r>
            <a:r>
              <a:rPr lang="pt-BR" sz="2400" dirty="0" smtClean="0"/>
              <a:t>.						</a:t>
            </a:r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4" name="Google Shape;715;p73"/>
          <p:cNvSpPr txBox="1"/>
          <p:nvPr/>
        </p:nvSpPr>
        <p:spPr>
          <a:xfrm>
            <a:off x="8917766" y="3240971"/>
            <a:ext cx="6311400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Relacionamento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5" name="Google Shape;715;p73"/>
          <p:cNvSpPr txBox="1"/>
          <p:nvPr/>
        </p:nvSpPr>
        <p:spPr>
          <a:xfrm>
            <a:off x="1266682" y="3240972"/>
            <a:ext cx="6259183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Condição de Pagamento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" name="Google Shape;714;p73"/>
          <p:cNvSpPr txBox="1"/>
          <p:nvPr/>
        </p:nvSpPr>
        <p:spPr>
          <a:xfrm>
            <a:off x="1104165" y="4284590"/>
            <a:ext cx="6552983" cy="3212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>
                <a:solidFill>
                  <a:schemeClr val="tx2"/>
                </a:solidFill>
              </a:rPr>
              <a:t>Para que seja possível utilizar o RA no Pedido de Venda é necessário que a Condição de Pagamento esteja com o campo “Adiantamento (E4_CTRADT) = Sim”, ao utilizar essa configuração não </a:t>
            </a:r>
            <a:r>
              <a:rPr lang="pt-BR" sz="2400" dirty="0"/>
              <a:t>será possível faturar o Pedido de Venda sem vincular um RA.</a:t>
            </a:r>
            <a:endParaRPr lang="pt-BR" sz="2400" dirty="0">
              <a:solidFill>
                <a:schemeClr val="tx2"/>
              </a:solidFill>
            </a:endParaRPr>
          </a:p>
        </p:txBody>
      </p:sp>
      <p:cxnSp>
        <p:nvCxnSpPr>
          <p:cNvPr id="49" name="Google Shape;594;p65"/>
          <p:cNvCxnSpPr/>
          <p:nvPr/>
        </p:nvCxnSpPr>
        <p:spPr>
          <a:xfrm flipH="1">
            <a:off x="301882" y="3969862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0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9508" y="3715700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cxnSp>
        <p:nvCxnSpPr>
          <p:cNvPr id="75" name="Google Shape;594;p65"/>
          <p:cNvCxnSpPr/>
          <p:nvPr/>
        </p:nvCxnSpPr>
        <p:spPr>
          <a:xfrm flipH="1">
            <a:off x="0" y="8967716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76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4037" y="8659897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77" name="Google Shape;715;p73"/>
          <p:cNvSpPr txBox="1"/>
          <p:nvPr/>
        </p:nvSpPr>
        <p:spPr>
          <a:xfrm>
            <a:off x="1123637" y="8056830"/>
            <a:ext cx="6259183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lvl="0"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Moeda</a:t>
            </a:r>
          </a:p>
        </p:txBody>
      </p:sp>
      <p:sp>
        <p:nvSpPr>
          <p:cNvPr id="78" name="Google Shape;714;p73"/>
          <p:cNvSpPr txBox="1"/>
          <p:nvPr/>
        </p:nvSpPr>
        <p:spPr>
          <a:xfrm>
            <a:off x="1054791" y="9232031"/>
            <a:ext cx="6946595" cy="3175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/>
              <a:t>O Relacionamento de Títulos de Adiantamento com Pedidos de Venda deve ocorrer somente se tanto o Pedido quanto o Título utilizarem a Moeda Corrente (Moeda 1). Para efetuar a compensação em outras moedas, utilize a rotina de Compensação de Títulos a Receber do módulo Financeiro.</a:t>
            </a:r>
            <a:endParaRPr lang="pt-BR" sz="24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9" name="Google Shape;715;p73"/>
          <p:cNvSpPr txBox="1"/>
          <p:nvPr/>
        </p:nvSpPr>
        <p:spPr>
          <a:xfrm>
            <a:off x="8858650" y="8063674"/>
            <a:ext cx="6259183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lvl="0"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Impostos</a:t>
            </a:r>
          </a:p>
        </p:txBody>
      </p:sp>
      <p:sp>
        <p:nvSpPr>
          <p:cNvPr id="80" name="Google Shape;714;p73"/>
          <p:cNvSpPr txBox="1"/>
          <p:nvPr/>
        </p:nvSpPr>
        <p:spPr>
          <a:xfrm>
            <a:off x="8600168" y="9232031"/>
            <a:ext cx="6946595" cy="3175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 smtClean="0"/>
              <a:t>O </a:t>
            </a:r>
            <a:r>
              <a:rPr lang="pt-BR" sz="2400" dirty="0"/>
              <a:t>valor a compensar não contempla valores de impostos visto que o dado de imposto só é efetivamente gerado na preparação do Documento de Saída, e o RA é atrelado ao </a:t>
            </a:r>
            <a:r>
              <a:rPr lang="pt-BR" sz="2400" dirty="0" smtClean="0"/>
              <a:t>Pedido de Venda.</a:t>
            </a: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Google Shape;715;p73"/>
          <p:cNvSpPr txBox="1"/>
          <p:nvPr/>
        </p:nvSpPr>
        <p:spPr>
          <a:xfrm>
            <a:off x="17064906" y="8108973"/>
            <a:ext cx="6259183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lvl="0" algn="ctr">
              <a:buSzPts val="3600"/>
            </a:pPr>
            <a:r>
              <a:rPr lang="pt-BR" sz="3600" b="1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Módulo Financeiro</a:t>
            </a: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2" name="Google Shape;714;p73"/>
          <p:cNvSpPr txBox="1"/>
          <p:nvPr/>
        </p:nvSpPr>
        <p:spPr>
          <a:xfrm>
            <a:off x="16607853" y="9226141"/>
            <a:ext cx="6946595" cy="3175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que não </a:t>
            </a:r>
            <a:r>
              <a:rPr lang="pt-BR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possível executar pelas rotinas do Módulo Financeiro:</a:t>
            </a:r>
          </a:p>
          <a:p>
            <a:pPr algn="just"/>
            <a:endParaRPr lang="pt-BR" sz="24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Excluir ou baixar o </a:t>
            </a:r>
            <a:r>
              <a:rPr lang="pt-BR" sz="2400" dirty="0"/>
              <a:t>adiantamento relacionado a um Pedido de Venda.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Excluir ou estornar a compensação do adiantamento gerada pela emissão do Documento de Saída.</a:t>
            </a:r>
          </a:p>
        </p:txBody>
      </p:sp>
    </p:spTree>
    <p:extLst>
      <p:ext uri="{BB962C8B-B14F-4D97-AF65-F5344CB8AC3E}">
        <p14:creationId xmlns:p14="http://schemas.microsoft.com/office/powerpoint/2010/main" val="15084640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Google Shape;702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915"/>
            <a:ext cx="24384000" cy="13703084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73"/>
          <p:cNvSpPr/>
          <p:nvPr/>
        </p:nvSpPr>
        <p:spPr>
          <a:xfrm>
            <a:off x="0" y="12915"/>
            <a:ext cx="24387300" cy="13737600"/>
          </a:xfrm>
          <a:prstGeom prst="rect">
            <a:avLst/>
          </a:prstGeom>
          <a:gradFill>
            <a:gsLst>
              <a:gs pos="0">
                <a:srgbClr val="2A546A"/>
              </a:gs>
              <a:gs pos="30000">
                <a:srgbClr val="2A546A">
                  <a:alpha val="89411"/>
                </a:srgbClr>
              </a:gs>
              <a:gs pos="100000">
                <a:srgbClr val="2A546A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4" name="Google Shape;704;p73"/>
          <p:cNvGrpSpPr/>
          <p:nvPr/>
        </p:nvGrpSpPr>
        <p:grpSpPr>
          <a:xfrm rot="10800000">
            <a:off x="19973058" y="4290618"/>
            <a:ext cx="4022299" cy="9840150"/>
            <a:chOff x="975228" y="-193883"/>
            <a:chExt cx="2792100" cy="6560100"/>
          </a:xfrm>
        </p:grpSpPr>
        <p:cxnSp>
          <p:nvCxnSpPr>
            <p:cNvPr id="705" name="Google Shape;705;p73"/>
            <p:cNvCxnSpPr/>
            <p:nvPr/>
          </p:nvCxnSpPr>
          <p:spPr>
            <a:xfrm flipH="1">
              <a:off x="975228" y="-193883"/>
              <a:ext cx="2792100" cy="6560100"/>
            </a:xfrm>
            <a:prstGeom prst="straightConnector1">
              <a:avLst/>
            </a:prstGeom>
            <a:noFill/>
            <a:ln w="38100" cap="flat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6" name="Google Shape;706;p73"/>
            <p:cNvCxnSpPr/>
            <p:nvPr/>
          </p:nvCxnSpPr>
          <p:spPr>
            <a:xfrm flipH="1">
              <a:off x="987563" y="4828032"/>
              <a:ext cx="654600" cy="1538100"/>
            </a:xfrm>
            <a:prstGeom prst="straightConnector1">
              <a:avLst/>
            </a:prstGeom>
            <a:noFill/>
            <a:ln w="101600" cap="rnd" cmpd="sng">
              <a:solidFill>
                <a:schemeClr val="lt1">
                  <a:alpha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7" name="Google Shape;707;p73"/>
          <p:cNvSpPr/>
          <p:nvPr/>
        </p:nvSpPr>
        <p:spPr>
          <a:xfrm rot="6743758">
            <a:off x="15797433" y="9647819"/>
            <a:ext cx="8043216" cy="1518906"/>
          </a:xfrm>
          <a:custGeom>
            <a:avLst/>
            <a:gdLst/>
            <a:ahLst/>
            <a:cxnLst/>
            <a:rect l="l" t="t" r="r" b="b"/>
            <a:pathLst>
              <a:path w="8172021" h="1539614" extrusionOk="0">
                <a:moveTo>
                  <a:pt x="7531682" y="1"/>
                </a:moveTo>
                <a:lnTo>
                  <a:pt x="8172021" y="1539614"/>
                </a:lnTo>
                <a:lnTo>
                  <a:pt x="7223575" y="1539614"/>
                </a:lnTo>
                <a:lnTo>
                  <a:pt x="7103033" y="1528548"/>
                </a:lnTo>
                <a:lnTo>
                  <a:pt x="4437524" y="1528547"/>
                </a:lnTo>
                <a:lnTo>
                  <a:pt x="4377256" y="1534080"/>
                </a:lnTo>
                <a:lnTo>
                  <a:pt x="839227" y="1534081"/>
                </a:lnTo>
                <a:cubicBezTo>
                  <a:pt x="375780" y="1534080"/>
                  <a:pt x="0" y="1191928"/>
                  <a:pt x="0" y="769808"/>
                </a:cubicBezTo>
                <a:cubicBezTo>
                  <a:pt x="0" y="347689"/>
                  <a:pt x="375780" y="5534"/>
                  <a:pt x="839227" y="5534"/>
                </a:cubicBezTo>
                <a:lnTo>
                  <a:pt x="4126847" y="5534"/>
                </a:lnTo>
                <a:lnTo>
                  <a:pt x="4187116" y="0"/>
                </a:lnTo>
                <a:close/>
              </a:path>
            </a:pathLst>
          </a:custGeom>
          <a:noFill/>
          <a:ln w="28575" cap="flat" cmpd="sng">
            <a:solidFill>
              <a:schemeClr val="accent5">
                <a:alpha val="8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73"/>
          <p:cNvSpPr/>
          <p:nvPr/>
        </p:nvSpPr>
        <p:spPr>
          <a:xfrm rot="-4039719">
            <a:off x="20952376" y="12453621"/>
            <a:ext cx="2225627" cy="858744"/>
          </a:xfrm>
          <a:custGeom>
            <a:avLst/>
            <a:gdLst/>
            <a:ahLst/>
            <a:cxnLst/>
            <a:rect l="l" t="t" r="r" b="b"/>
            <a:pathLst>
              <a:path w="1485465" h="572276" extrusionOk="0">
                <a:moveTo>
                  <a:pt x="1460771" y="174756"/>
                </a:moveTo>
                <a:cubicBezTo>
                  <a:pt x="1476671" y="208990"/>
                  <a:pt x="1485465" y="246629"/>
                  <a:pt x="1485465" y="286138"/>
                </a:cubicBezTo>
                <a:cubicBezTo>
                  <a:pt x="1485465" y="444177"/>
                  <a:pt x="1344776" y="572276"/>
                  <a:pt x="1171265" y="572276"/>
                </a:cubicBezTo>
                <a:lnTo>
                  <a:pt x="238015" y="572276"/>
                </a:lnTo>
                <a:lnTo>
                  <a:pt x="0" y="0"/>
                </a:lnTo>
                <a:lnTo>
                  <a:pt x="1171265" y="0"/>
                </a:lnTo>
                <a:cubicBezTo>
                  <a:pt x="1301398" y="0"/>
                  <a:pt x="1413069" y="72056"/>
                  <a:pt x="1460771" y="174756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0154" y="306319"/>
            <a:ext cx="860919" cy="1018290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3"/>
          <p:cNvSpPr txBox="1"/>
          <p:nvPr/>
        </p:nvSpPr>
        <p:spPr>
          <a:xfrm>
            <a:off x="1805977" y="646181"/>
            <a:ext cx="10864994" cy="6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lvl="0">
              <a:lnSpc>
                <a:spcPct val="150000"/>
              </a:lnSpc>
              <a:buSzPts val="6000"/>
            </a:pPr>
            <a:r>
              <a:rPr lang="pt-BR" sz="4800" b="1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Recebimento Antecipado - Regras</a:t>
            </a:r>
            <a:endParaRPr lang="pt-BR" sz="48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11" name="Google Shape;711;p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55337" y="584906"/>
            <a:ext cx="738281" cy="73970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19;p73">
            <a:hlinkClick r:id="rId6"/>
          </p:cNvPr>
          <p:cNvSpPr/>
          <p:nvPr/>
        </p:nvSpPr>
        <p:spPr>
          <a:xfrm>
            <a:off x="-84667" y="2998424"/>
            <a:ext cx="24146933" cy="11289566"/>
          </a:xfrm>
          <a:prstGeom prst="rect">
            <a:avLst/>
          </a:prstGeom>
          <a:gradFill>
            <a:gsLst>
              <a:gs pos="0">
                <a:srgbClr val="FFFFFF">
                  <a:alpha val="89411"/>
                </a:srgbClr>
              </a:gs>
              <a:gs pos="100000">
                <a:srgbClr val="FFFFFF">
                  <a:alpha val="7647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714;p73"/>
          <p:cNvSpPr txBox="1"/>
          <p:nvPr/>
        </p:nvSpPr>
        <p:spPr>
          <a:xfrm>
            <a:off x="8463508" y="4262028"/>
            <a:ext cx="6898226" cy="3109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/>
              <a:t>A compensação somente é excluída pela rotina “Exclusão de Documentos de Saída (MATA521A)”.</a:t>
            </a:r>
          </a:p>
          <a:p>
            <a:pPr algn="just"/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4" name="Google Shape;715;p73"/>
          <p:cNvSpPr txBox="1"/>
          <p:nvPr/>
        </p:nvSpPr>
        <p:spPr>
          <a:xfrm>
            <a:off x="8692376" y="3175099"/>
            <a:ext cx="6311400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 dirty="0" smtClean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Exclusão</a:t>
            </a: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5" name="Google Shape;715;p73"/>
          <p:cNvSpPr txBox="1"/>
          <p:nvPr/>
        </p:nvSpPr>
        <p:spPr>
          <a:xfrm>
            <a:off x="1282814" y="3171421"/>
            <a:ext cx="6259183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 dirty="0" smtClean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Desvincular RA</a:t>
            </a: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" name="Google Shape;714;p73"/>
          <p:cNvSpPr txBox="1"/>
          <p:nvPr/>
        </p:nvSpPr>
        <p:spPr>
          <a:xfrm>
            <a:off x="1135915" y="4238129"/>
            <a:ext cx="6552983" cy="3212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algn="just"/>
            <a:r>
              <a:rPr lang="pt-BR" sz="2400" dirty="0" smtClean="0"/>
              <a:t>Caso </a:t>
            </a:r>
            <a:r>
              <a:rPr lang="pt-BR" sz="2400" dirty="0"/>
              <a:t>o Pedido de Venda já tenha sido faturado total ou parcialmente, o adiantamento não pode ser desvinculado do </a:t>
            </a:r>
            <a:r>
              <a:rPr lang="pt-BR" sz="2400" dirty="0" smtClean="0"/>
              <a:t>pedido.						</a:t>
            </a:r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9" name="Google Shape;594;p65"/>
          <p:cNvCxnSpPr/>
          <p:nvPr/>
        </p:nvCxnSpPr>
        <p:spPr>
          <a:xfrm flipH="1">
            <a:off x="301882" y="3969862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0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9508" y="3715700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cxnSp>
        <p:nvCxnSpPr>
          <p:cNvPr id="75" name="Google Shape;594;p65"/>
          <p:cNvCxnSpPr/>
          <p:nvPr/>
        </p:nvCxnSpPr>
        <p:spPr>
          <a:xfrm flipH="1">
            <a:off x="0" y="8967716"/>
            <a:ext cx="24062266" cy="7104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76" name="Google Shape;595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4037" y="8659897"/>
            <a:ext cx="437064" cy="546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1" name="Google Shape;715;p73"/>
          <p:cNvSpPr txBox="1"/>
          <p:nvPr/>
        </p:nvSpPr>
        <p:spPr>
          <a:xfrm>
            <a:off x="16606274" y="3183038"/>
            <a:ext cx="6311400" cy="76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Tabelas Utilizadas</a:t>
            </a:r>
            <a:endParaRPr sz="3600" b="1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" name="Google Shape;714;p73"/>
          <p:cNvSpPr txBox="1"/>
          <p:nvPr/>
        </p:nvSpPr>
        <p:spPr>
          <a:xfrm>
            <a:off x="16222063" y="4244538"/>
            <a:ext cx="6898226" cy="3109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FIE</a:t>
            </a:r>
            <a:r>
              <a:rPr lang="pt-BR" sz="2400" dirty="0"/>
              <a:t>: Relacionamento entre o Pedido de Vendas e o RA.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FR3</a:t>
            </a:r>
            <a:r>
              <a:rPr lang="pt-BR" sz="2400" dirty="0"/>
              <a:t>: Compensações do RA.</a:t>
            </a:r>
          </a:p>
          <a:p>
            <a:pPr algn="just"/>
            <a:r>
              <a:rPr lang="pt-BR" sz="2400" dirty="0">
                <a:solidFill>
                  <a:schemeClr val="tx2"/>
                </a:solidFill>
              </a:rPr>
              <a:t/>
            </a:r>
            <a:br>
              <a:rPr lang="pt-BR" sz="2400" dirty="0">
                <a:solidFill>
                  <a:schemeClr val="tx2"/>
                </a:solidFill>
              </a:rPr>
            </a:br>
            <a:endParaRPr lang="pt-BR" sz="24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5024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68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dirty="0" smtClean="0"/>
              <a:t>Simulação</a:t>
            </a:r>
            <a:br>
              <a:rPr lang="pt-BR" dirty="0" smtClean="0"/>
            </a:br>
            <a:r>
              <a:rPr lang="pt-BR" sz="4400" dirty="0" smtClean="0">
                <a:solidFill>
                  <a:schemeClr val="bg1"/>
                </a:solidFill>
              </a:rPr>
              <a:t>Exemplos </a:t>
            </a:r>
            <a:r>
              <a:rPr lang="pt-BR" sz="4400" dirty="0">
                <a:solidFill>
                  <a:schemeClr val="bg1"/>
                </a:solidFill>
              </a:rPr>
              <a:t>de uso de situações mais comuns</a:t>
            </a:r>
            <a:r>
              <a:rPr lang="pt-BR" dirty="0">
                <a:solidFill>
                  <a:schemeClr val="lt2"/>
                </a:solidFill>
              </a:rPr>
              <a:t/>
            </a:r>
            <a:br>
              <a:rPr lang="pt-BR" dirty="0">
                <a:solidFill>
                  <a:schemeClr val="lt2"/>
                </a:solidFill>
              </a:rPr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endParaRPr dirty="0"/>
          </a:p>
        </p:txBody>
      </p:sp>
      <p:sp>
        <p:nvSpPr>
          <p:cNvPr id="732" name="Google Shape;732;p68"/>
          <p:cNvSpPr txBox="1">
            <a:spLocks noGrp="1"/>
          </p:cNvSpPr>
          <p:nvPr>
            <p:ph type="title" idx="3"/>
          </p:nvPr>
        </p:nvSpPr>
        <p:spPr>
          <a:xfrm>
            <a:off x="2585135" y="3226125"/>
            <a:ext cx="2491800" cy="27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03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71"/>
          <p:cNvSpPr txBox="1">
            <a:spLocks noGrp="1"/>
          </p:cNvSpPr>
          <p:nvPr>
            <p:ph type="title"/>
          </p:nvPr>
        </p:nvSpPr>
        <p:spPr>
          <a:xfrm>
            <a:off x="2877925" y="6972475"/>
            <a:ext cx="17488200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/>
              <a:t>Material de apoio</a:t>
            </a:r>
            <a:endParaRPr dirty="0"/>
          </a:p>
        </p:txBody>
      </p:sp>
      <p:sp>
        <p:nvSpPr>
          <p:cNvPr id="774" name="Google Shape;774;p71"/>
          <p:cNvSpPr txBox="1">
            <a:spLocks noGrp="1"/>
          </p:cNvSpPr>
          <p:nvPr>
            <p:ph type="title" idx="3"/>
          </p:nvPr>
        </p:nvSpPr>
        <p:spPr>
          <a:xfrm>
            <a:off x="2585135" y="3226125"/>
            <a:ext cx="2491800" cy="27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04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end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ncerrament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2881</TotalTime>
  <Words>494</Words>
  <Application>Microsoft Office PowerPoint</Application>
  <PresentationFormat>Personalizar</PresentationFormat>
  <Paragraphs>90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12</vt:i4>
      </vt:variant>
    </vt:vector>
  </HeadingPairs>
  <TitlesOfParts>
    <vt:vector size="20" baseType="lpstr">
      <vt:lpstr>Calibri</vt:lpstr>
      <vt:lpstr>Verdana</vt:lpstr>
      <vt:lpstr>Arial</vt:lpstr>
      <vt:lpstr>Tahoma</vt:lpstr>
      <vt:lpstr>Agenda</vt:lpstr>
      <vt:lpstr>Separatas</vt:lpstr>
      <vt:lpstr>Capa</vt:lpstr>
      <vt:lpstr>Encerramento</vt:lpstr>
      <vt:lpstr>Ricardo Gomes </vt:lpstr>
      <vt:lpstr>Apresentação do PowerPoint</vt:lpstr>
      <vt:lpstr>Recebimento Antecipado Conceito  </vt:lpstr>
      <vt:lpstr>Apresentação do PowerPoint</vt:lpstr>
      <vt:lpstr>Regras para utilização do processo de adiantamento</vt:lpstr>
      <vt:lpstr>Apresentação do PowerPoint</vt:lpstr>
      <vt:lpstr>Apresentação do PowerPoint</vt:lpstr>
      <vt:lpstr>Simulação Exemplos de uso de situações mais comuns   </vt:lpstr>
      <vt:lpstr>Material de apoio</vt:lpstr>
      <vt:lpstr>Apresentação do PowerPoint</vt:lpstr>
      <vt:lpstr>Perguntas e encerramento</vt:lpstr>
      <vt:lpstr>Ricardo Gomes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Tira Dúvidas Poder De/Em Terceiros</dc:title>
  <dc:creator>Fernanda Ap Da Silva Santos</dc:creator>
  <cp:lastModifiedBy>Ricardo da Silva Gomes</cp:lastModifiedBy>
  <cp:revision>54</cp:revision>
  <dcterms:modified xsi:type="dcterms:W3CDTF">2022-06-22T18:58:36Z</dcterms:modified>
</cp:coreProperties>
</file>