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  <p:sldMasterId id="2147483656" r:id="rId3"/>
    <p:sldMasterId id="2147483662" r:id="rId4"/>
  </p:sldMasterIdLst>
  <p:notesMasterIdLst>
    <p:notesMasterId r:id="rId6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320" r:id="rId22"/>
    <p:sldId id="321" r:id="rId23"/>
    <p:sldId id="274" r:id="rId24"/>
    <p:sldId id="322" r:id="rId25"/>
    <p:sldId id="275" r:id="rId26"/>
    <p:sldId id="276" r:id="rId27"/>
    <p:sldId id="277" r:id="rId28"/>
    <p:sldId id="315" r:id="rId29"/>
    <p:sldId id="316" r:id="rId30"/>
    <p:sldId id="317" r:id="rId31"/>
    <p:sldId id="318" r:id="rId32"/>
    <p:sldId id="319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304" r:id="rId60"/>
    <p:sldId id="305" r:id="rId61"/>
    <p:sldId id="306" r:id="rId62"/>
    <p:sldId id="307" r:id="rId63"/>
  </p:sldIdLst>
  <p:sldSz cx="24382413" cy="13716000"/>
  <p:notesSz cx="6858000" cy="9144000"/>
  <p:embeddedFontLst>
    <p:embeddedFont>
      <p:font typeface="Tahoma" panose="020B0604030504040204" pitchFamily="34" charset="0"/>
      <p:regular r:id="rId65"/>
      <p:bold r:id="rId66"/>
    </p:embeddedFont>
    <p:embeddedFont>
      <p:font typeface="Roboto" panose="020B0604020202020204" charset="0"/>
      <p:regular r:id="rId67"/>
      <p:bold r:id="rId68"/>
      <p:italic r:id="rId69"/>
      <p:boldItalic r:id="rId70"/>
    </p:embeddedFont>
    <p:embeddedFont>
      <p:font typeface="Verdana" panose="020B0604030504040204" pitchFamily="34" charset="0"/>
      <p:regular r:id="rId71"/>
      <p:bold r:id="rId72"/>
      <p:italic r:id="rId73"/>
      <p:boldItalic r:id="rId74"/>
    </p:embeddedFont>
    <p:embeddedFont>
      <p:font typeface="Calibri" panose="020F0502020204030204" pitchFamily="34" charset="0"/>
      <p:regular r:id="rId75"/>
      <p:bold r:id="rId76"/>
      <p:italic r:id="rId77"/>
      <p:boldItalic r:id="rId7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9" roundtripDataSignature="AMtx7mij12MZDIbxkrPoTTWDHsSoPAgz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D92DE51-9E6A-4780-8619-3E1F2E445718}">
  <a:tblStyle styleId="{5D92DE51-9E6A-4780-8619-3E1F2E44571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E6E151C-10FE-450F-83B4-85D441361177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53"/>
      </p:cViewPr>
      <p:guideLst>
        <p:guide orient="horz" pos="4320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font" Target="fonts/font4.fntdata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font" Target="fonts/font10.fntdata"/><Relationship Id="rId79" Type="http://customschemas.google.com/relationships/presentationmetadata" Target="metadata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69" Type="http://schemas.openxmlformats.org/officeDocument/2006/relationships/font" Target="fonts/font5.fntdata"/><Relationship Id="rId77" Type="http://schemas.openxmlformats.org/officeDocument/2006/relationships/font" Target="fonts/font13.fntdata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font" Target="fonts/font8.fntdata"/><Relationship Id="rId80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font" Target="fonts/font3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font" Target="fonts/font6.fntdata"/><Relationship Id="rId75" Type="http://schemas.openxmlformats.org/officeDocument/2006/relationships/font" Target="fonts/font11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font" Target="fonts/font1.fntdata"/><Relationship Id="rId73" Type="http://schemas.openxmlformats.org/officeDocument/2006/relationships/font" Target="fonts/font9.fntdata"/><Relationship Id="rId78" Type="http://schemas.openxmlformats.org/officeDocument/2006/relationships/font" Target="fonts/font14.fntdata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font" Target="fonts/font12.fntdata"/><Relationship Id="rId7" Type="http://schemas.openxmlformats.org/officeDocument/2006/relationships/slide" Target="slides/slide3.xml"/><Relationship Id="rId71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21408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86259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7" name="Google Shape;347;p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69827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3" name="Google Shape;353;p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15235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f3cd15222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g1f3cd152224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0" name="Google Shape;360;g1f3cd152224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4292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f3cd15222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5" name="Google Shape;365;g1f3cd1522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6257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f3cd152224_0_28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g1f3cd152224_0_28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32006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f3cd152224_0_3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2" name="Google Shape;452;g1f3cd152224_0_31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3" name="Google Shape;453;g1f3cd152224_0_31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28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f3cd152224_0_29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3" name="Google Shape;503;g1f3cd152224_0_29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11186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1ec406fc6b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9" name="Google Shape;509;g1ec406fc6b9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0" name="Google Shape;510;g1ec406fc6b9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9898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83779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325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648291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012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82099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7" name="Google Shape;527;p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88991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ec406fc6b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3" name="Google Shape;533;g1ec406fc6b9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4" name="Google Shape;534;g1ec406fc6b9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4020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9" name="Google Shape;539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0" name="Google Shape;540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7179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3842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56852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56826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42950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b1eca883e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b1eca883e_2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6285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3" name="Google Shape;223;p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479588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ec40f364da_8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8" name="Google Shape;548;g1ec40f364da_8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9" name="Google Shape;549;g1ec40f364da_8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868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1ec40f364da_8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4" name="Google Shape;554;g1ec40f364da_8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5" name="Google Shape;555;g1ec40f364da_8_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04169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1ec40f364da_9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1" name="Google Shape;561;g1ec40f364da_9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2" name="Google Shape;562;g1ec40f364da_9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80946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1ec40f364da_9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8" name="Google Shape;568;g1ec40f364da_9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9" name="Google Shape;569;g1ec40f364da_9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01329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1ec40f364da_9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5" name="Google Shape;575;g1ec40f364da_9_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6" name="Google Shape;576;g1ec40f364da_9_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9286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1ec40f364da_9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2" name="Google Shape;582;g1ec40f364da_9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3" name="Google Shape;583;g1ec40f364da_9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0730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ec40f364da_8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g1ec40f364da_8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0" name="Google Shape;590;g1ec40f364da_8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65536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1ec40f364da_9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6" name="Google Shape;596;g1ec40f364da_9_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7" name="Google Shape;597;g1ec40f364da_9_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61953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1ec40f364da_9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3" name="Google Shape;603;g1ec40f364da_9_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4" name="Google Shape;604;g1ec40f364da_9_9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28241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1ec40f364da_8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0" name="Google Shape;610;g1ec40f364da_8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1" name="Google Shape;611;g1ec40f364da_8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6525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850196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1ec406fc6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7" name="Google Shape;617;g1ec406fc6b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8" name="Google Shape;618;g1ec406fc6b9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66337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e6bff9672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g1e6bff9672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9" name="Google Shape;369;g1e6bff9672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86420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bb943726ab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g2bb943726ab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g2bb943726ab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32881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e6bff9672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6" name="Google Shape;386;g1e6bff9672c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7" name="Google Shape;387;g1e6bff9672c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541197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9df605844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g29df605844d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95" name="Google Shape;395;g29df605844d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961556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9df605844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2" name="Google Shape;402;g29df605844d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3" name="Google Shape;403;g29df605844d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73506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9df605844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0" name="Google Shape;410;g29df605844d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1" name="Google Shape;411;g29df605844d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3100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9df605844d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g29df605844d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9" name="Google Shape;419;g29df605844d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805813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1eb1eca883e_2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4" name="Google Shape;674;g1eb1eca883e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920923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1ec406fc6b9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0" name="Google Shape;680;g1ec406fc6b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2966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787155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1ec406fc6b9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4" name="Google Shape;744;g1ec406fc6b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630409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1f3cd152224_0_29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0" name="Google Shape;750;g1f3cd152224_0_29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63400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2a0b969ee50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9" name="Google Shape;759;g2a0b969ee5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5833633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2a0b969ee50_2_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5" name="Google Shape;765;g2a0b969ee50_2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3726558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g2a0b969ee50_2_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2" name="Google Shape;772;g2a0b969ee50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4049697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1f212fbed9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9" name="Google Shape;819;g1f212fbed9c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0" name="Google Shape;820;g1f212fbed9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93631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2a0b969ee50_2_1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7" name="Google Shape;827;g2a0b969ee50_2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4906810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g2a0b969ee50_2_1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3" name="Google Shape;833;g2a0b969ee50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6577322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2a0b969ee50_2_1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0" name="Google Shape;840;g2a0b969ee50_2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1648590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2a0b969ee50_2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7" name="Google Shape;847;g2a0b969ee50_2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0891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e5e8e730a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1" name="Google Shape;241;g1e5e8e730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26629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f3cd152224_0_28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g1f3cd152224_0_28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0" name="Google Shape;330;g1f3cd152224_0_28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0255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89716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1" name="Google Shape;341;p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4767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>
  <p:cSld name="Cap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9"/>
          <p:cNvSpPr txBox="1"/>
          <p:nvPr/>
        </p:nvSpPr>
        <p:spPr>
          <a:xfrm>
            <a:off x="12411441" y="10888817"/>
            <a:ext cx="1467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39"/>
          <p:cNvSpPr txBox="1">
            <a:spLocks noGrp="1"/>
          </p:cNvSpPr>
          <p:nvPr>
            <p:ph type="title"/>
          </p:nvPr>
        </p:nvSpPr>
        <p:spPr>
          <a:xfrm>
            <a:off x="12411450" y="2323871"/>
            <a:ext cx="104235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400"/>
              <a:buFont typeface="Verdana"/>
              <a:buNone/>
              <a:defRPr sz="74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title" idx="2"/>
          </p:nvPr>
        </p:nvSpPr>
        <p:spPr>
          <a:xfrm>
            <a:off x="12411450" y="8904019"/>
            <a:ext cx="9504300" cy="14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  <a:defRPr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9"/>
          <p:cNvSpPr txBox="1">
            <a:spLocks noGrp="1"/>
          </p:cNvSpPr>
          <p:nvPr>
            <p:ph type="title" idx="3"/>
          </p:nvPr>
        </p:nvSpPr>
        <p:spPr>
          <a:xfrm>
            <a:off x="12589075" y="10834300"/>
            <a:ext cx="9504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030">
          <p15:clr>
            <a:srgbClr val="FBAE40"/>
          </p15:clr>
        </p15:guide>
        <p15:guide id="3" orient="horz" pos="1621">
          <p15:clr>
            <a:srgbClr val="FBAE40"/>
          </p15:clr>
        </p15:guide>
        <p15:guide id="4" orient="horz" pos="4365">
          <p15:clr>
            <a:srgbClr val="FA7B17"/>
          </p15:clr>
        </p15:guide>
        <p15:guide id="5" orient="horz" pos="450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parata_1">
  <p:cSld name="1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5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9" name="Google Shape;69;p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70;p95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1" name="Google Shape;71;p95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95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Separata_1">
  <p:cSld name="13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4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5" name="Google Shape;75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" name="Google Shape;76;p54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7" name="Google Shape;77;p54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54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1">
  <p:cSld name="1_Conteúdo_1 2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f3cd152224_0_3237"/>
          <p:cNvSpPr txBox="1">
            <a:spLocks noGrp="1"/>
          </p:cNvSpPr>
          <p:nvPr>
            <p:ph type="body" idx="1"/>
          </p:nvPr>
        </p:nvSpPr>
        <p:spPr>
          <a:xfrm>
            <a:off x="873676" y="583304"/>
            <a:ext cx="199170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50" rIns="34275" bIns="1715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None/>
              <a:defRPr sz="3733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2" name="Google Shape;82;g1f3cd152224_0_3237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6" cy="137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7 tops_Verde Água">
  <p:cSld name="Conteúdo_7 tops_Verde Água">
    <p:bg>
      <p:bgPr>
        <a:solidFill>
          <a:schemeClr val="lt2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f3cd152224_0_3211"/>
          <p:cNvSpPr txBox="1">
            <a:spLocks noGrp="1"/>
          </p:cNvSpPr>
          <p:nvPr>
            <p:ph type="body" idx="1"/>
          </p:nvPr>
        </p:nvSpPr>
        <p:spPr>
          <a:xfrm>
            <a:off x="3616775" y="7314199"/>
            <a:ext cx="72411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1f3cd152224_0_3211"/>
          <p:cNvSpPr txBox="1">
            <a:spLocks noGrp="1"/>
          </p:cNvSpPr>
          <p:nvPr>
            <p:ph type="body" idx="2"/>
          </p:nvPr>
        </p:nvSpPr>
        <p:spPr>
          <a:xfrm>
            <a:off x="3616775" y="10362199"/>
            <a:ext cx="72411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1f3cd152224_0_3211"/>
          <p:cNvSpPr txBox="1">
            <a:spLocks noGrp="1"/>
          </p:cNvSpPr>
          <p:nvPr>
            <p:ph type="body" idx="3"/>
          </p:nvPr>
        </p:nvSpPr>
        <p:spPr>
          <a:xfrm>
            <a:off x="14079264" y="7314199"/>
            <a:ext cx="72411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g1f3cd152224_0_3211"/>
          <p:cNvSpPr txBox="1">
            <a:spLocks noGrp="1"/>
          </p:cNvSpPr>
          <p:nvPr>
            <p:ph type="body" idx="4"/>
          </p:nvPr>
        </p:nvSpPr>
        <p:spPr>
          <a:xfrm>
            <a:off x="14079264" y="10362199"/>
            <a:ext cx="72411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g1f3cd152224_0_3211"/>
          <p:cNvSpPr txBox="1">
            <a:spLocks noGrp="1"/>
          </p:cNvSpPr>
          <p:nvPr>
            <p:ph type="body" idx="5"/>
          </p:nvPr>
        </p:nvSpPr>
        <p:spPr>
          <a:xfrm>
            <a:off x="3616775" y="8158031"/>
            <a:ext cx="7241100" cy="14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32000"/>
              </a:lnSpc>
              <a:spcBef>
                <a:spcPts val="2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g1f3cd152224_0_3211"/>
          <p:cNvSpPr txBox="1">
            <a:spLocks noGrp="1"/>
          </p:cNvSpPr>
          <p:nvPr>
            <p:ph type="body" idx="6"/>
          </p:nvPr>
        </p:nvSpPr>
        <p:spPr>
          <a:xfrm>
            <a:off x="14079264" y="8158031"/>
            <a:ext cx="7241100" cy="14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32000"/>
              </a:lnSpc>
              <a:spcBef>
                <a:spcPts val="2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g1f3cd152224_0_3211"/>
          <p:cNvSpPr txBox="1">
            <a:spLocks noGrp="1"/>
          </p:cNvSpPr>
          <p:nvPr>
            <p:ph type="body" idx="7"/>
          </p:nvPr>
        </p:nvSpPr>
        <p:spPr>
          <a:xfrm>
            <a:off x="3616775" y="11159139"/>
            <a:ext cx="7241100" cy="1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32000"/>
              </a:lnSpc>
              <a:spcBef>
                <a:spcPts val="2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g1f3cd152224_0_3211"/>
          <p:cNvSpPr txBox="1">
            <a:spLocks noGrp="1"/>
          </p:cNvSpPr>
          <p:nvPr>
            <p:ph type="body" idx="8"/>
          </p:nvPr>
        </p:nvSpPr>
        <p:spPr>
          <a:xfrm>
            <a:off x="14079264" y="11159139"/>
            <a:ext cx="7241100" cy="1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32000"/>
              </a:lnSpc>
              <a:spcBef>
                <a:spcPts val="2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g1f3cd152224_0_3211"/>
          <p:cNvSpPr txBox="1">
            <a:spLocks noGrp="1"/>
          </p:cNvSpPr>
          <p:nvPr>
            <p:ph type="body" idx="9"/>
          </p:nvPr>
        </p:nvSpPr>
        <p:spPr>
          <a:xfrm>
            <a:off x="1668538" y="3854793"/>
            <a:ext cx="18166800" cy="13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636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g1f3cd152224_0_3211"/>
          <p:cNvSpPr txBox="1">
            <a:spLocks noGrp="1"/>
          </p:cNvSpPr>
          <p:nvPr>
            <p:ph type="body" idx="13"/>
          </p:nvPr>
        </p:nvSpPr>
        <p:spPr>
          <a:xfrm>
            <a:off x="1668538" y="747274"/>
            <a:ext cx="18166800" cy="2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636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8800"/>
              <a:buFont typeface="Arial"/>
              <a:buNone/>
              <a:defRPr sz="8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g1f3cd152224_0_3211"/>
          <p:cNvSpPr txBox="1">
            <a:spLocks noGrp="1"/>
          </p:cNvSpPr>
          <p:nvPr>
            <p:ph type="body" idx="14"/>
          </p:nvPr>
        </p:nvSpPr>
        <p:spPr>
          <a:xfrm>
            <a:off x="1668538" y="5311127"/>
            <a:ext cx="18166800" cy="121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5" name="Google Shape;95;g1f3cd152224_0_3211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1f3cd152224_0_3211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7" name="Google Shape;97;g1f3cd152224_0_32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5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98;g1f3cd152224_0_3211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parata_1">
  <p:cSld name="14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f3cd152224_0_3227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1" name="Google Shape;101;g1f3cd152224_0_32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g1f3cd152224_0_3227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3" name="Google Shape;103;g1f3cd152224_0_3227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g1f3cd152224_0_3227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g1f3cd152224_0_3227"/>
          <p:cNvSpPr/>
          <p:nvPr/>
        </p:nvSpPr>
        <p:spPr>
          <a:xfrm>
            <a:off x="-2252350" y="3499850"/>
            <a:ext cx="7546800" cy="3472800"/>
          </a:xfrm>
          <a:prstGeom prst="roundRect">
            <a:avLst>
              <a:gd name="adj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1">
  <p:cSld name="1_Conteúdo_1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g1f3cd152224_0_3234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1f3cd152224_0_3234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sz="3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1_b">
  <p:cSld name="Conteúdo_1_b">
    <p:bg>
      <p:bgPr>
        <a:solidFill>
          <a:schemeClr val="accent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f3cd152224_0_3240"/>
          <p:cNvSpPr txBox="1">
            <a:spLocks noGrp="1"/>
          </p:cNvSpPr>
          <p:nvPr>
            <p:ph type="body" idx="1"/>
          </p:nvPr>
        </p:nvSpPr>
        <p:spPr>
          <a:xfrm>
            <a:off x="873676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Arial"/>
              <a:buNone/>
              <a:defRPr sz="3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1" name="Google Shape;111;g1f3cd152224_0_3240"/>
          <p:cNvPicPr preferRelativeResize="0"/>
          <p:nvPr/>
        </p:nvPicPr>
        <p:blipFill rotWithShape="1">
          <a:blip r:embed="rId2">
            <a:alphaModFix/>
          </a:blip>
          <a:srcRect l="25000" r="25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1f3cd152224_0_3240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13" name="Google Shape;113;g1f3cd152224_0_3240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4" name="Google Shape;114;g1f3cd152224_0_32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f3cd152224_0_3246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g1f3cd152224_0_3246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1f3cd152224_0_3246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9" name="Google Shape;119;g1f3cd152224_0_32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Google Shape;120;g1f3cd152224_0_3246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parata_1">
  <p:cSld name="1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f3cd152224_0_3252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g1f3cd152224_0_3252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g1f3cd152224_0_3252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5" name="Google Shape;125;g1f3cd152224_0_32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5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Google Shape;126;g1f3cd152224_0_3252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parata_1">
  <p:cSld name="2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f3cd152224_0_3258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g1f3cd152224_0_3258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g1f3cd152224_0_3258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1" name="Google Shape;131;g1f3cd152224_0_32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g1f3cd152224_0_3258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3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2" name="Google Shape;22;p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Google Shape;23;p93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93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93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eparata_1">
  <p:cSld name="3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f3cd152224_0_3264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Google Shape;135;g1f3cd152224_0_3264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g1f3cd152224_0_3264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7" name="Google Shape;137;g1f3cd152224_0_32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g1f3cd152224_0_3264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parata_1">
  <p:cSld name="4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f3cd152224_0_3270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Google Shape;141;g1f3cd152224_0_3270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Google Shape;142;g1f3cd152224_0_3270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3" name="Google Shape;143;g1f3cd152224_0_32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g1f3cd152224_0_3270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parata_1">
  <p:cSld name="5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f3cd152224_0_3276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g1f3cd152224_0_3276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g1f3cd152224_0_3276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9" name="Google Shape;149;g1f3cd152224_0_32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Google Shape;150;g1f3cd152224_0_3276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parata_1">
  <p:cSld name="6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f3cd152224_0_3282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3" name="Google Shape;153;g1f3cd152224_0_3282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g1f3cd152224_0_3282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5" name="Google Shape;155;g1f3cd152224_0_32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5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g1f3cd152224_0_3282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parata_1">
  <p:cSld name="7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f3cd152224_0_3288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Google Shape;159;g1f3cd152224_0_3288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Google Shape;160;g1f3cd152224_0_3288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1" name="Google Shape;161;g1f3cd152224_0_32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g1f3cd152224_0_3288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Separata_1">
  <p:cSld name="8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f3cd152224_0_3294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g1f3cd152224_0_3294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g1f3cd152224_0_3294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7" name="Google Shape;167;g1f3cd152224_0_32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g1f3cd152224_0_3294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Separata_1">
  <p:cSld name="9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f3cd152224_0_3300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g1f3cd152224_0_3300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g1f3cd152224_0_3300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3" name="Google Shape;173;g1f3cd152224_0_33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g1f3cd152224_0_3300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Separata_1">
  <p:cSld name="10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f3cd152224_0_3306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1f3cd152224_0_3306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1f3cd152224_0_3306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9" name="Google Shape;179;g1f3cd152224_0_33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5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g1f3cd152224_0_3306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Separata_1">
  <p:cSld name="11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f3cd152224_0_3312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g1f3cd152224_0_3312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g1f3cd152224_0_3312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5" name="Google Shape;185;g1f3cd152224_0_33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g1f3cd152224_0_3312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Separata_1">
  <p:cSld name="12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f3cd152224_0_3318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1f3cd152224_0_3318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1f3cd152224_0_3318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1" name="Google Shape;191;g1f3cd152224_0_33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2" name="Google Shape;192;g1f3cd152224_0_3318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nteúdo_Laptop_2">
  <p:cSld name="3_Conteúdo_Laptop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" name="Google Shape;28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Google Shape;29;p7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" name="Google Shape;30;p76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0"/>
              <a:buFont typeface="Verdana"/>
              <a:buNone/>
              <a:defRPr sz="90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Separata_1">
  <p:cSld name="13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f3cd152224_0_3324"/>
          <p:cNvSpPr txBox="1">
            <a:spLocks noGrp="1"/>
          </p:cNvSpPr>
          <p:nvPr>
            <p:ph type="body" idx="1"/>
          </p:nvPr>
        </p:nvSpPr>
        <p:spPr>
          <a:xfrm>
            <a:off x="6420412" y="7771798"/>
            <a:ext cx="9128400" cy="13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Google Shape;195;g1f3cd152224_0_3324"/>
          <p:cNvSpPr txBox="1">
            <a:spLocks noGrp="1"/>
          </p:cNvSpPr>
          <p:nvPr>
            <p:ph type="body" idx="2"/>
          </p:nvPr>
        </p:nvSpPr>
        <p:spPr>
          <a:xfrm>
            <a:off x="6420412" y="3499848"/>
            <a:ext cx="9128400" cy="3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Arial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6" name="Google Shape;196;g1f3cd152224_0_3324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7" name="Google Shape;197;g1f3cd152224_0_33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g1f3cd152224_0_3324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parata_Vídeo">
  <p:cSld name="Separata_Víde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f3cd152224_0_3330"/>
          <p:cNvSpPr txBox="1">
            <a:spLocks noGrp="1"/>
          </p:cNvSpPr>
          <p:nvPr>
            <p:ph type="body" idx="1"/>
          </p:nvPr>
        </p:nvSpPr>
        <p:spPr>
          <a:xfrm>
            <a:off x="1390023" y="6071616"/>
            <a:ext cx="9070800" cy="15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r" rtl="0">
              <a:lnSpc>
                <a:spcPct val="13333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1" name="Google Shape;201;g1f3cd152224_0_3330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02" name="Google Shape;202;g1f3cd152224_0_3330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3" name="Google Shape;203;g1f3cd152224_0_33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41" y="494677"/>
            <a:ext cx="760110" cy="79448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1f3cd152224_0_3330"/>
          <p:cNvSpPr txBox="1">
            <a:spLocks noGrp="1"/>
          </p:cNvSpPr>
          <p:nvPr>
            <p:ph type="body" idx="2"/>
          </p:nvPr>
        </p:nvSpPr>
        <p:spPr>
          <a:xfrm>
            <a:off x="14849992" y="6071616"/>
            <a:ext cx="8142600" cy="15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2000"/>
              </a:spcBef>
              <a:spcAft>
                <a:spcPts val="0"/>
              </a:spcAft>
              <a:buClr>
                <a:schemeClr val="accent5"/>
              </a:buClr>
              <a:buSzPts val="5400"/>
              <a:buFont typeface="Arial"/>
              <a:buNone/>
              <a:defRPr sz="5400" b="1" i="0" u="none" strike="noStrike" cap="none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1 1">
  <p:cSld name="Conteúdo_1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1f3cd152224_0_3336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1f3cd152224_0_333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sz="3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1">
  <p:cSld name="Conteúdo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8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sz="3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Separata_1">
  <p:cSld name="12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2a0b969ee50_2_179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6" name="Google Shape;36;g2a0b969ee50_2_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g2a0b969ee50_2_179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" name="Google Shape;38;g2a0b969ee50_2_179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g2a0b969ee50_2_179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">
  <p:cSld name="Encerramen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a0b969ee50_2_185"/>
          <p:cNvSpPr/>
          <p:nvPr/>
        </p:nvSpPr>
        <p:spPr>
          <a:xfrm>
            <a:off x="-1" y="12142033"/>
            <a:ext cx="24382500" cy="1574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g2a0b969ee50_2_185"/>
          <p:cNvSpPr>
            <a:spLocks noGrp="1"/>
          </p:cNvSpPr>
          <p:nvPr>
            <p:ph type="pic" idx="2"/>
          </p:nvPr>
        </p:nvSpPr>
        <p:spPr>
          <a:xfrm>
            <a:off x="5412803" y="5130920"/>
            <a:ext cx="2321100" cy="2321100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43" name="Google Shape;43;g2a0b969ee50_2_185"/>
          <p:cNvGrpSpPr/>
          <p:nvPr/>
        </p:nvGrpSpPr>
        <p:grpSpPr>
          <a:xfrm>
            <a:off x="7343188" y="12608079"/>
            <a:ext cx="8418020" cy="561506"/>
            <a:chOff x="7343188" y="12608079"/>
            <a:chExt cx="8418020" cy="561506"/>
          </a:xfrm>
        </p:grpSpPr>
        <p:pic>
          <p:nvPicPr>
            <p:cNvPr id="44" name="Google Shape;44;g2a0b969ee50_2_18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627843" y="12608079"/>
              <a:ext cx="1864250" cy="5240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Google Shape;45;g2a0b969ee50_2_185"/>
            <p:cNvSpPr txBox="1"/>
            <p:nvPr/>
          </p:nvSpPr>
          <p:spPr>
            <a:xfrm>
              <a:off x="12554808" y="12707885"/>
              <a:ext cx="32064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lang="pt-BR" sz="2400" b="0" i="0" u="none" strike="noStrike" cap="non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/dimensatecnologia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g2a0b969ee50_2_185"/>
            <p:cNvSpPr txBox="1"/>
            <p:nvPr/>
          </p:nvSpPr>
          <p:spPr>
            <a:xfrm>
              <a:off x="7343188" y="12659869"/>
              <a:ext cx="2472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lang="pt-BR" sz="2400" b="1" i="0" u="none" strike="noStrike" cap="non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dimensa.com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" name="Google Shape;47;g2a0b969ee50_2_185"/>
          <p:cNvSpPr txBox="1">
            <a:spLocks noGrp="1"/>
          </p:cNvSpPr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g2a0b969ee50_2_185"/>
          <p:cNvSpPr txBox="1">
            <a:spLocks noGrp="1"/>
          </p:cNvSpPr>
          <p:nvPr>
            <p:ph type="title" idx="3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g2a0b969ee50_2_185"/>
          <p:cNvSpPr txBox="1">
            <a:spLocks noGrp="1"/>
          </p:cNvSpPr>
          <p:nvPr>
            <p:ph type="title" idx="4"/>
          </p:nvPr>
        </p:nvSpPr>
        <p:spPr>
          <a:xfrm>
            <a:off x="8192906" y="6361389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g2a0b969ee50_2_185"/>
          <p:cNvSpPr txBox="1">
            <a:spLocks noGrp="1"/>
          </p:cNvSpPr>
          <p:nvPr>
            <p:ph type="title" idx="5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1">
  <p:cSld name="Conteúdo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4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4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sz="3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Separata_1">
  <p:cSld name="12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3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7" name="Google Shape;57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53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" name="Google Shape;59;p53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53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Separata_1">
  <p:cSld name="10_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1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3" name="Google Shape;63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51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5" name="Google Shape;65;p51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51"/>
          <p:cNvSpPr txBox="1">
            <a:spLocks noGrp="1"/>
          </p:cNvSpPr>
          <p:nvPr>
            <p:ph type="title" idx="2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sz="35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7921" y="2383437"/>
            <a:ext cx="6176360" cy="136410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" name="Google Shape;18;p5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586041" y="494677"/>
            <a:ext cx="760109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5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dn.totvs.com.br/pages/releaseview.action?pageId=81453233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forms.gle/LaqV2c9pTgXrq6yy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dn.totvs.com.br/pages/releaseview.action?pageId=808455424" TargetMode="Externa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ZncTNucLu_ikqrycA8sGY9R1ytVNPH86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"/>
          <p:cNvSpPr txBox="1">
            <a:spLocks noGrp="1"/>
          </p:cNvSpPr>
          <p:nvPr>
            <p:ph type="title" idx="3"/>
          </p:nvPr>
        </p:nvSpPr>
        <p:spPr>
          <a:xfrm>
            <a:off x="12589075" y="10834300"/>
            <a:ext cx="9504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b="1" dirty="0" smtClean="0">
                <a:latin typeface="Tahoma"/>
                <a:ea typeface="Tahoma"/>
                <a:cs typeface="Tahoma"/>
                <a:sym typeface="Tahoma"/>
              </a:rPr>
              <a:t>2024/MAIO</a:t>
            </a:r>
            <a:endParaRPr dirty="0"/>
          </a:p>
        </p:txBody>
      </p:sp>
      <p:sp>
        <p:nvSpPr>
          <p:cNvPr id="213" name="Google Shape;213;p1"/>
          <p:cNvSpPr txBox="1">
            <a:spLocks noGrp="1"/>
          </p:cNvSpPr>
          <p:nvPr>
            <p:ph type="title"/>
          </p:nvPr>
        </p:nvSpPr>
        <p:spPr>
          <a:xfrm>
            <a:off x="12411450" y="2323871"/>
            <a:ext cx="104235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</a:pPr>
            <a:r>
              <a:rPr lang="pt-BR"/>
              <a:t>CONVERGÊNCIA IFRS 9</a:t>
            </a:r>
            <a:endParaRPr/>
          </a:p>
        </p:txBody>
      </p:sp>
      <p:sp>
        <p:nvSpPr>
          <p:cNvPr id="214" name="Google Shape;214;p1"/>
          <p:cNvSpPr txBox="1">
            <a:spLocks noGrp="1"/>
          </p:cNvSpPr>
          <p:nvPr>
            <p:ph type="title" idx="2"/>
          </p:nvPr>
        </p:nvSpPr>
        <p:spPr>
          <a:xfrm>
            <a:off x="12411450" y="8904019"/>
            <a:ext cx="9504300" cy="14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pt-BR"/>
              <a:t>REGULATÓRIOS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8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350" name="Google Shape;350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8884" y="1468147"/>
            <a:ext cx="20599618" cy="10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87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356" name="Google Shape;356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0834" y="1812781"/>
            <a:ext cx="22038607" cy="5668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f3cd152224_0_5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CONDUÇÃO PROJETO DIMENSA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f3cd152224_0_0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DOCUMENTAÇÃO</a:t>
            </a:r>
            <a:endParaRPr/>
          </a:p>
        </p:txBody>
      </p:sp>
      <p:grpSp>
        <p:nvGrpSpPr>
          <p:cNvPr id="368" name="Google Shape;368;g1f3cd152224_0_0"/>
          <p:cNvGrpSpPr/>
          <p:nvPr/>
        </p:nvGrpSpPr>
        <p:grpSpPr>
          <a:xfrm>
            <a:off x="0" y="6858286"/>
            <a:ext cx="7270746" cy="6794777"/>
            <a:chOff x="0" y="1189989"/>
            <a:chExt cx="2726700" cy="2548200"/>
          </a:xfrm>
        </p:grpSpPr>
        <p:sp>
          <p:nvSpPr>
            <p:cNvPr id="369" name="Google Shape;369;g1f3cd152224_0_0"/>
            <p:cNvSpPr/>
            <p:nvPr/>
          </p:nvSpPr>
          <p:spPr>
            <a:xfrm>
              <a:off x="0" y="1189989"/>
              <a:ext cx="2726700" cy="669000"/>
            </a:xfrm>
            <a:prstGeom prst="homePlate">
              <a:avLst>
                <a:gd name="adj" fmla="val 50000"/>
              </a:avLst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rPr lang="pt-BR" sz="37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Fóruns de</a:t>
              </a:r>
              <a:endParaRPr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rPr lang="pt-BR" sz="37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Negócio</a:t>
              </a:r>
              <a:endParaRPr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0" name="Google Shape;370;g1f3cd152224_0_0"/>
            <p:cNvSpPr txBox="1"/>
            <p:nvPr/>
          </p:nvSpPr>
          <p:spPr>
            <a:xfrm>
              <a:off x="410852" y="1858989"/>
              <a:ext cx="1905000" cy="187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Agendas destinadas a definições de </a:t>
              </a:r>
              <a:r>
                <a:rPr lang="pt-BR" sz="29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regras de negócio</a:t>
              </a:r>
              <a:r>
                <a:rPr lang="pt-BR" sz="290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 e que serão implementadas nos produtos de Contas, Créditos e Regulatórios. Definição de escopo Dimensa e escopo Clientes.</a:t>
              </a:r>
              <a:endParaRPr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71" name="Google Shape;371;g1f3cd152224_0_0"/>
          <p:cNvSpPr/>
          <p:nvPr/>
        </p:nvSpPr>
        <p:spPr>
          <a:xfrm>
            <a:off x="6035423" y="6857714"/>
            <a:ext cx="6776376" cy="1783889"/>
          </a:xfrm>
          <a:prstGeom prst="chevron">
            <a:avLst>
              <a:gd name="adj" fmla="val 50000"/>
            </a:avLst>
          </a:prstGeom>
          <a:solidFill>
            <a:srgbClr val="0B713F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lang="pt-BR"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Fóruns de Infraestrutura</a:t>
            </a:r>
            <a:endParaRPr sz="37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g1f3cd152224_0_0"/>
          <p:cNvSpPr/>
          <p:nvPr/>
        </p:nvSpPr>
        <p:spPr>
          <a:xfrm>
            <a:off x="11545876" y="6857714"/>
            <a:ext cx="6776376" cy="1783889"/>
          </a:xfrm>
          <a:prstGeom prst="chevron">
            <a:avLst>
              <a:gd name="adj" fmla="val 50000"/>
            </a:avLst>
          </a:prstGeom>
          <a:solidFill>
            <a:srgbClr val="0B7743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lang="pt-BR"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Fóruns de Integrações</a:t>
            </a:r>
            <a:endParaRPr sz="37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g1f3cd152224_0_0"/>
          <p:cNvSpPr/>
          <p:nvPr/>
        </p:nvSpPr>
        <p:spPr>
          <a:xfrm>
            <a:off x="17056905" y="6857714"/>
            <a:ext cx="6776376" cy="1783889"/>
          </a:xfrm>
          <a:prstGeom prst="chevron">
            <a:avLst>
              <a:gd name="adj" fmla="val 50000"/>
            </a:avLst>
          </a:prstGeom>
          <a:solidFill>
            <a:srgbClr val="0C8148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lang="pt-BR"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Fóruns de</a:t>
            </a:r>
            <a:endParaRPr sz="37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lang="pt-BR" sz="37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Gestão</a:t>
            </a:r>
            <a:endParaRPr sz="37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g1f3cd152224_0_0"/>
          <p:cNvSpPr txBox="1"/>
          <p:nvPr/>
        </p:nvSpPr>
        <p:spPr>
          <a:xfrm>
            <a:off x="1437475" y="2162200"/>
            <a:ext cx="172497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●"/>
            </a:pP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Toda a documentação referente a </a:t>
            </a:r>
            <a:r>
              <a:rPr lang="pt-BR" sz="2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entendimento legislativo Dimensa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pt-BR" sz="2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requisitos de negócio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pt-BR" sz="2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requisitos técnicos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pt-BR" sz="2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integrações 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pt-BR" sz="2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cronograma 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são disponibilizados de forma global a todos os clientes Dimensa, através do </a:t>
            </a:r>
            <a:r>
              <a:rPr lang="pt-BR" sz="2900" b="1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TDN </a:t>
            </a: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(Link):  </a:t>
            </a: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1f3cd152224_0_0"/>
          <p:cNvSpPr txBox="1"/>
          <p:nvPr/>
        </p:nvSpPr>
        <p:spPr>
          <a:xfrm>
            <a:off x="1918425" y="3720525"/>
            <a:ext cx="6423000" cy="64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TDN - Documentação IFRS9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1f3cd152224_0_0"/>
          <p:cNvSpPr txBox="1"/>
          <p:nvPr/>
        </p:nvSpPr>
        <p:spPr>
          <a:xfrm>
            <a:off x="1437475" y="4618900"/>
            <a:ext cx="17249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●"/>
            </a:pPr>
            <a:r>
              <a:rPr lang="pt-BR"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Durante todo o projeto, a Dimensa Core Banking estará próxima aos clientes nas fases de definições, levantamentos, desenvolvimentos e homologação, conforme as divisões abaixo:</a:t>
            </a: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1f3cd152224_0_0"/>
          <p:cNvSpPr txBox="1"/>
          <p:nvPr/>
        </p:nvSpPr>
        <p:spPr>
          <a:xfrm>
            <a:off x="6883825" y="8705098"/>
            <a:ext cx="5079600" cy="50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As implementações da IFRS9 serão disponibilizadas a partir de Março-24 </a:t>
            </a:r>
            <a:r>
              <a:rPr lang="pt-BR" sz="29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somente na última versão do produto</a:t>
            </a: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. Ou seja, na nova infraestrutura de produtos Dimensa (PB + Wildfly).</a:t>
            </a:r>
            <a:endParaRPr sz="2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g1f3cd152224_0_0"/>
          <p:cNvSpPr txBox="1"/>
          <p:nvPr/>
        </p:nvSpPr>
        <p:spPr>
          <a:xfrm>
            <a:off x="12606475" y="8705098"/>
            <a:ext cx="5079600" cy="50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Fóruns para</a:t>
            </a:r>
            <a:r>
              <a:rPr lang="pt-BR" sz="29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apresentação e discussão de layouts e tecnologias de integrações </a:t>
            </a: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com os clientes (APIs, Kafkas, arquivos). Agendas ocorrem a partir de Abril-2024.</a:t>
            </a:r>
            <a:endParaRPr sz="2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9" name="Google Shape;379;g1f3cd152224_0_0"/>
          <p:cNvSpPr txBox="1"/>
          <p:nvPr/>
        </p:nvSpPr>
        <p:spPr>
          <a:xfrm>
            <a:off x="18119500" y="8705098"/>
            <a:ext cx="5079600" cy="50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Alinhamento de cronogramas de desenvolvimentos entre o CORE Dimensa e Clientes.</a:t>
            </a:r>
            <a:endParaRPr sz="2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pt-BR" sz="29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Atualizações recorrentes no TDN + agendas com clientes.</a:t>
            </a:r>
            <a:endParaRPr sz="2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0" name="Google Shape;380;g1f3cd152224_0_0"/>
          <p:cNvSpPr txBox="1"/>
          <p:nvPr/>
        </p:nvSpPr>
        <p:spPr>
          <a:xfrm>
            <a:off x="2040875" y="5696200"/>
            <a:ext cx="6300600" cy="64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Forms - Inscrição nos fóruns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f3cd152224_0_2828"/>
          <p:cNvSpPr txBox="1"/>
          <p:nvPr/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pt-BR" sz="3800" b="1" i="0" u="none" strike="noStrike" cap="none">
                <a:solidFill>
                  <a:srgbClr val="232C28"/>
                </a:solidFill>
                <a:latin typeface="Verdana"/>
                <a:ea typeface="Verdana"/>
                <a:cs typeface="Verdana"/>
                <a:sym typeface="Verdana"/>
              </a:rPr>
              <a:t>CRONOGRAMA MACRO -  2023/2024</a:t>
            </a:r>
            <a:endParaRPr sz="3800" b="1" i="0" u="none" strike="noStrike" cap="none">
              <a:solidFill>
                <a:srgbClr val="232C2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86" name="Google Shape;386;g1f3cd152224_0_2828"/>
          <p:cNvGrpSpPr/>
          <p:nvPr/>
        </p:nvGrpSpPr>
        <p:grpSpPr>
          <a:xfrm>
            <a:off x="4511890" y="8995850"/>
            <a:ext cx="4515203" cy="4272106"/>
            <a:chOff x="2149293" y="3079467"/>
            <a:chExt cx="1693307" cy="1602140"/>
          </a:xfrm>
        </p:grpSpPr>
        <p:sp>
          <p:nvSpPr>
            <p:cNvPr id="387" name="Google Shape;387;g1f3cd152224_0_2828"/>
            <p:cNvSpPr/>
            <p:nvPr/>
          </p:nvSpPr>
          <p:spPr>
            <a:xfrm>
              <a:off x="2191008" y="3079476"/>
              <a:ext cx="960900" cy="133500"/>
            </a:xfrm>
            <a:prstGeom prst="rect">
              <a:avLst/>
            </a:prstGeom>
            <a:solidFill>
              <a:srgbClr val="C2C2C2"/>
            </a:solidFill>
            <a:ln w="9525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g1f3cd152224_0_2828"/>
            <p:cNvSpPr txBox="1"/>
            <p:nvPr/>
          </p:nvSpPr>
          <p:spPr>
            <a:xfrm>
              <a:off x="2215642" y="3259389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38761D"/>
                  </a:solidFill>
                  <a:latin typeface="Roboto"/>
                  <a:ea typeface="Roboto"/>
                  <a:cs typeface="Roboto"/>
                  <a:sym typeface="Roboto"/>
                </a:rPr>
                <a:t>Set/23</a:t>
              </a:r>
              <a:endParaRPr sz="3200" b="1" i="0" u="none" strike="noStrike" cap="none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9" name="Google Shape;389;g1f3cd152224_0_2828"/>
            <p:cNvSpPr txBox="1"/>
            <p:nvPr/>
          </p:nvSpPr>
          <p:spPr>
            <a:xfrm>
              <a:off x="2159600" y="3677207"/>
              <a:ext cx="1683000" cy="10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CRONOGRAMA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MACRO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Publicação de cronograma inicial em Ago/23 com refinamento até final de Set/23 (após atualizações BC).</a:t>
              </a:r>
              <a:endParaRPr sz="2100" b="0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0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90" name="Google Shape;390;g1f3cd152224_0_2828"/>
            <p:cNvGrpSpPr/>
            <p:nvPr/>
          </p:nvGrpSpPr>
          <p:grpSpPr>
            <a:xfrm rot="10800000">
              <a:off x="2149293" y="3079467"/>
              <a:ext cx="92400" cy="411825"/>
              <a:chOff x="2072481" y="2563700"/>
              <a:chExt cx="92400" cy="411825"/>
            </a:xfrm>
          </p:grpSpPr>
          <p:cxnSp>
            <p:nvCxnSpPr>
              <p:cNvPr id="391" name="Google Shape;391;g1f3cd152224_0_2828"/>
              <p:cNvCxnSpPr/>
              <p:nvPr/>
            </p:nvCxnSpPr>
            <p:spPr>
              <a:xfrm>
                <a:off x="2118681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92" name="Google Shape;392;g1f3cd152224_0_2828"/>
              <p:cNvSpPr/>
              <p:nvPr/>
            </p:nvSpPr>
            <p:spPr>
              <a:xfrm>
                <a:off x="2072481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93" name="Google Shape;393;g1f3cd152224_0_2828"/>
          <p:cNvGrpSpPr/>
          <p:nvPr/>
        </p:nvGrpSpPr>
        <p:grpSpPr>
          <a:xfrm>
            <a:off x="7104349" y="4033050"/>
            <a:ext cx="4675708" cy="5318798"/>
            <a:chOff x="3121526" y="1218301"/>
            <a:chExt cx="1753500" cy="1994674"/>
          </a:xfrm>
        </p:grpSpPr>
        <p:sp>
          <p:nvSpPr>
            <p:cNvPr id="394" name="Google Shape;394;g1f3cd152224_0_2828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2C2C2"/>
            </a:solidFill>
            <a:ln w="9525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g1f3cd152224_0_2828"/>
            <p:cNvSpPr txBox="1"/>
            <p:nvPr/>
          </p:nvSpPr>
          <p:spPr>
            <a:xfrm>
              <a:off x="3702039" y="2633049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Dez/23</a:t>
              </a:r>
              <a:endParaRPr sz="32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6" name="Google Shape;396;g1f3cd152224_0_2828"/>
            <p:cNvSpPr txBox="1"/>
            <p:nvPr/>
          </p:nvSpPr>
          <p:spPr>
            <a:xfrm>
              <a:off x="3121526" y="1218301"/>
              <a:ext cx="1753500" cy="142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IMPACTOS TÉCNICOS &amp; INFRA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Publicação oficial dos impactos técnicos e data marco aos clientes para atualização da infraestrutura para nova arquitetura.</a:t>
              </a:r>
              <a:endParaRPr sz="2100" b="0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marR="0" lvl="0" indent="-361950" algn="l" rtl="0">
                <a:lnSpc>
                  <a:spcPct val="100000"/>
                </a:lnSpc>
                <a:spcBef>
                  <a:spcPts val="4300"/>
                </a:spcBef>
                <a:spcAft>
                  <a:spcPts val="0"/>
                </a:spcAft>
                <a:buClr>
                  <a:srgbClr val="858585"/>
                </a:buClr>
                <a:buSzPts val="2100"/>
                <a:buFont typeface="Roboto"/>
                <a:buChar char="+"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CRONOGRAMA ABERTO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0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97" name="Google Shape;397;g1f3cd152224_0_2828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398" name="Google Shape;398;g1f3cd152224_0_2828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9" name="Google Shape;399;g1f3cd152224_0_2828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400" name="Google Shape;400;g1f3cd152224_0_2828"/>
          <p:cNvGrpSpPr/>
          <p:nvPr/>
        </p:nvGrpSpPr>
        <p:grpSpPr>
          <a:xfrm>
            <a:off x="10317107" y="8995874"/>
            <a:ext cx="6555365" cy="4519485"/>
            <a:chOff x="4183502" y="3079476"/>
            <a:chExt cx="2458415" cy="1694913"/>
          </a:xfrm>
        </p:grpSpPr>
        <p:sp>
          <p:nvSpPr>
            <p:cNvPr id="401" name="Google Shape;401;g1f3cd152224_0_2828"/>
            <p:cNvSpPr/>
            <p:nvPr/>
          </p:nvSpPr>
          <p:spPr>
            <a:xfrm>
              <a:off x="4783611" y="3079476"/>
              <a:ext cx="12114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02" name="Google Shape;402;g1f3cd152224_0_2828"/>
            <p:cNvGrpSpPr/>
            <p:nvPr/>
          </p:nvGrpSpPr>
          <p:grpSpPr>
            <a:xfrm rot="10800000">
              <a:off x="4183502" y="3108044"/>
              <a:ext cx="760619" cy="383248"/>
              <a:chOff x="1955793" y="2563700"/>
              <a:chExt cx="760619" cy="383248"/>
            </a:xfrm>
          </p:grpSpPr>
          <p:cxnSp>
            <p:nvCxnSpPr>
              <p:cNvPr id="403" name="Google Shape;403;g1f3cd152224_0_2828"/>
              <p:cNvCxnSpPr/>
              <p:nvPr/>
            </p:nvCxnSpPr>
            <p:spPr>
              <a:xfrm>
                <a:off x="2716412" y="2587548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04" name="Google Shape;404;g1f3cd152224_0_2828"/>
              <p:cNvSpPr/>
              <p:nvPr/>
            </p:nvSpPr>
            <p:spPr>
              <a:xfrm>
                <a:off x="1955793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05" name="Google Shape;405;g1f3cd152224_0_2828"/>
            <p:cNvSpPr txBox="1"/>
            <p:nvPr/>
          </p:nvSpPr>
          <p:spPr>
            <a:xfrm>
              <a:off x="4831198" y="3212975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Mar/24</a:t>
              </a:r>
              <a:endParaRPr sz="32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6" name="Google Shape;406;g1f3cd152224_0_2828"/>
            <p:cNvSpPr txBox="1"/>
            <p:nvPr/>
          </p:nvSpPr>
          <p:spPr>
            <a:xfrm>
              <a:off x="5119417" y="3491289"/>
              <a:ext cx="1522500" cy="128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TESTES &amp;</a:t>
              </a:r>
              <a:endParaRPr sz="21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PRIMEIRAS ENTREGAS</a:t>
              </a:r>
              <a:endParaRPr sz="21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Início de TESTES INTEGRADOS internos e expedição das primeiras entregas</a:t>
              </a:r>
              <a:endParaRPr sz="21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07" name="Google Shape;407;g1f3cd152224_0_2828"/>
          <p:cNvGrpSpPr/>
          <p:nvPr/>
        </p:nvGrpSpPr>
        <p:grpSpPr>
          <a:xfrm>
            <a:off x="14504879" y="5004577"/>
            <a:ext cx="4487720" cy="4347276"/>
            <a:chOff x="5896897" y="1582646"/>
            <a:chExt cx="1683000" cy="1630330"/>
          </a:xfrm>
        </p:grpSpPr>
        <p:sp>
          <p:nvSpPr>
            <p:cNvPr id="408" name="Google Shape;408;g1f3cd152224_0_2828"/>
            <p:cNvSpPr/>
            <p:nvPr/>
          </p:nvSpPr>
          <p:spPr>
            <a:xfrm>
              <a:off x="6049015" y="3079476"/>
              <a:ext cx="1095300" cy="133500"/>
            </a:xfrm>
            <a:prstGeom prst="rect">
              <a:avLst/>
            </a:prstGeom>
            <a:solidFill>
              <a:srgbClr val="7F2090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09" name="Google Shape;409;g1f3cd152224_0_2828"/>
            <p:cNvGrpSpPr/>
            <p:nvPr/>
          </p:nvGrpSpPr>
          <p:grpSpPr>
            <a:xfrm>
              <a:off x="6002817" y="2800065"/>
              <a:ext cx="92400" cy="411825"/>
              <a:chOff x="816998" y="2563700"/>
              <a:chExt cx="92400" cy="411825"/>
            </a:xfrm>
          </p:grpSpPr>
          <p:cxnSp>
            <p:nvCxnSpPr>
              <p:cNvPr id="410" name="Google Shape;410;g1f3cd152224_0_2828"/>
              <p:cNvCxnSpPr/>
              <p:nvPr/>
            </p:nvCxnSpPr>
            <p:spPr>
              <a:xfrm>
                <a:off x="863198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11" name="Google Shape;411;g1f3cd152224_0_2828"/>
              <p:cNvSpPr/>
              <p:nvPr/>
            </p:nvSpPr>
            <p:spPr>
              <a:xfrm>
                <a:off x="816998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12" name="Google Shape;412;g1f3cd152224_0_2828"/>
            <p:cNvSpPr txBox="1"/>
            <p:nvPr/>
          </p:nvSpPr>
          <p:spPr>
            <a:xfrm>
              <a:off x="6108310" y="2660562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Jul/24</a:t>
              </a:r>
              <a:endParaRPr sz="32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3" name="Google Shape;413;g1f3cd152224_0_2828"/>
            <p:cNvSpPr txBox="1"/>
            <p:nvPr/>
          </p:nvSpPr>
          <p:spPr>
            <a:xfrm>
              <a:off x="5896897" y="1582646"/>
              <a:ext cx="1683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CONCLUSÃO DOS DESENVOLVIMENTOS</a:t>
              </a: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Planejamento liberações de versões finais (entrega 2/2) para que os clientes possam iniciar as homologações a partir de Jul/ Ago de 2024.</a:t>
              </a: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4" name="Google Shape;414;g1f3cd152224_0_2828"/>
          <p:cNvGrpSpPr/>
          <p:nvPr/>
        </p:nvGrpSpPr>
        <p:grpSpPr>
          <a:xfrm>
            <a:off x="17864297" y="8995876"/>
            <a:ext cx="4542342" cy="4110468"/>
            <a:chOff x="7499682" y="3079476"/>
            <a:chExt cx="1703485" cy="1541522"/>
          </a:xfrm>
        </p:grpSpPr>
        <p:sp>
          <p:nvSpPr>
            <p:cNvPr id="415" name="Google Shape;415;g1f3cd152224_0_2828"/>
            <p:cNvSpPr/>
            <p:nvPr/>
          </p:nvSpPr>
          <p:spPr>
            <a:xfrm>
              <a:off x="7534926" y="3079476"/>
              <a:ext cx="1095300" cy="133500"/>
            </a:xfrm>
            <a:prstGeom prst="rect">
              <a:avLst/>
            </a:prstGeom>
            <a:solidFill>
              <a:srgbClr val="551561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16" name="Google Shape;416;g1f3cd152224_0_2828"/>
            <p:cNvGrpSpPr/>
            <p:nvPr/>
          </p:nvGrpSpPr>
          <p:grpSpPr>
            <a:xfrm rot="10800000">
              <a:off x="7499682" y="3079476"/>
              <a:ext cx="92400" cy="411816"/>
              <a:chOff x="1898639" y="2563700"/>
              <a:chExt cx="92400" cy="411816"/>
            </a:xfrm>
          </p:grpSpPr>
          <p:cxnSp>
            <p:nvCxnSpPr>
              <p:cNvPr id="417" name="Google Shape;417;g1f3cd152224_0_2828"/>
              <p:cNvCxnSpPr/>
              <p:nvPr/>
            </p:nvCxnSpPr>
            <p:spPr>
              <a:xfrm>
                <a:off x="1955799" y="2616116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18" name="Google Shape;418;g1f3cd152224_0_2828"/>
              <p:cNvSpPr/>
              <p:nvPr/>
            </p:nvSpPr>
            <p:spPr>
              <a:xfrm>
                <a:off x="1898639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19" name="Google Shape;419;g1f3cd152224_0_2828"/>
            <p:cNvSpPr txBox="1"/>
            <p:nvPr/>
          </p:nvSpPr>
          <p:spPr>
            <a:xfrm>
              <a:off x="7720508" y="3259393"/>
              <a:ext cx="10953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Ago/24 à Nov/24</a:t>
              </a:r>
              <a:endParaRPr sz="32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0" name="Google Shape;420;g1f3cd152224_0_2828"/>
            <p:cNvSpPr txBox="1"/>
            <p:nvPr/>
          </p:nvSpPr>
          <p:spPr>
            <a:xfrm>
              <a:off x="7642567" y="3677198"/>
              <a:ext cx="15606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232C28"/>
                  </a:solidFill>
                  <a:latin typeface="Roboto"/>
                  <a:ea typeface="Roboto"/>
                  <a:cs typeface="Roboto"/>
                  <a:sym typeface="Roboto"/>
                </a:rPr>
                <a:t>HOMOLOGAÇÕES</a:t>
              </a:r>
              <a:endParaRPr sz="2100" b="1" i="0" u="none" strike="noStrike" cap="none">
                <a:solidFill>
                  <a:srgbClr val="232C28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232C28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232C28"/>
                  </a:solidFill>
                  <a:latin typeface="Roboto"/>
                  <a:ea typeface="Roboto"/>
                  <a:cs typeface="Roboto"/>
                  <a:sym typeface="Roboto"/>
                </a:rPr>
                <a:t>Homologações oficiais com os clientes segregadas em 4 ciclos de validação com os clientes</a:t>
              </a: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421" name="Google Shape;421;g1f3cd152224_0_28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84425" y="9505163"/>
            <a:ext cx="957600" cy="9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g1f3cd152224_0_28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000" y="7821838"/>
            <a:ext cx="957600" cy="9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g1f3cd152224_0_2828"/>
          <p:cNvSpPr txBox="1"/>
          <p:nvPr/>
        </p:nvSpPr>
        <p:spPr>
          <a:xfrm>
            <a:off x="9425975" y="2859225"/>
            <a:ext cx="46758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 i="0" u="none" strike="noStrike" cap="none">
                <a:solidFill>
                  <a:srgbClr val="59695F"/>
                </a:solidFill>
                <a:latin typeface="Arial"/>
                <a:ea typeface="Arial"/>
                <a:cs typeface="Arial"/>
                <a:sym typeface="Arial"/>
              </a:rPr>
              <a:t>Em desenvolvimento </a:t>
            </a:r>
            <a:endParaRPr sz="2200" b="1" i="0" u="none" strike="noStrike" cap="none">
              <a:solidFill>
                <a:srgbClr val="59695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 i="0" u="none" strike="noStrike" cap="none">
                <a:solidFill>
                  <a:srgbClr val="59695F"/>
                </a:solidFill>
                <a:latin typeface="Arial"/>
                <a:ea typeface="Arial"/>
                <a:cs typeface="Arial"/>
                <a:sym typeface="Arial"/>
              </a:rPr>
              <a:t>Entrega (1/2) - Março-24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4" name="Google Shape;424;g1f3cd152224_0_2828"/>
          <p:cNvGrpSpPr/>
          <p:nvPr/>
        </p:nvGrpSpPr>
        <p:grpSpPr>
          <a:xfrm>
            <a:off x="20868973" y="4733463"/>
            <a:ext cx="3445385" cy="4618391"/>
            <a:chOff x="7340551" y="1480971"/>
            <a:chExt cx="1292100" cy="1732005"/>
          </a:xfrm>
        </p:grpSpPr>
        <p:sp>
          <p:nvSpPr>
            <p:cNvPr id="425" name="Google Shape;425;g1f3cd152224_0_2828"/>
            <p:cNvSpPr/>
            <p:nvPr/>
          </p:nvSpPr>
          <p:spPr>
            <a:xfrm>
              <a:off x="7369841" y="3079476"/>
              <a:ext cx="1239600" cy="133500"/>
            </a:xfrm>
            <a:prstGeom prst="rect">
              <a:avLst/>
            </a:prstGeom>
            <a:solidFill>
              <a:srgbClr val="232C28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g1f3cd152224_0_2828"/>
            <p:cNvSpPr txBox="1"/>
            <p:nvPr/>
          </p:nvSpPr>
          <p:spPr>
            <a:xfrm>
              <a:off x="7369837" y="2440961"/>
              <a:ext cx="1124100" cy="35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Dez/24 à Jan/25</a:t>
              </a:r>
              <a:endParaRPr sz="32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7" name="Google Shape;427;g1f3cd152224_0_2828"/>
            <p:cNvSpPr txBox="1"/>
            <p:nvPr/>
          </p:nvSpPr>
          <p:spPr>
            <a:xfrm>
              <a:off x="7340551" y="1480971"/>
              <a:ext cx="1292100" cy="76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PREPARATIVOS IMPLANTAÇÃO</a:t>
              </a: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Liberação FINAL de versões para implantação em Jan/25.</a:t>
              </a:r>
              <a:endParaRPr sz="2100" b="1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28" name="Google Shape;428;g1f3cd152224_0_2828"/>
          <p:cNvCxnSpPr/>
          <p:nvPr/>
        </p:nvCxnSpPr>
        <p:spPr>
          <a:xfrm flipH="1">
            <a:off x="11678264" y="4059825"/>
            <a:ext cx="31800" cy="4914000"/>
          </a:xfrm>
          <a:prstGeom prst="straightConnector1">
            <a:avLst/>
          </a:prstGeom>
          <a:noFill/>
          <a:ln w="28575" cap="flat" cmpd="sng">
            <a:solidFill>
              <a:srgbClr val="C2C2C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29" name="Google Shape;429;g1f3cd152224_0_2828"/>
          <p:cNvGrpSpPr/>
          <p:nvPr/>
        </p:nvGrpSpPr>
        <p:grpSpPr>
          <a:xfrm>
            <a:off x="20807110" y="8250827"/>
            <a:ext cx="246385" cy="1098131"/>
            <a:chOff x="816998" y="2563700"/>
            <a:chExt cx="92400" cy="411825"/>
          </a:xfrm>
        </p:grpSpPr>
        <p:cxnSp>
          <p:nvCxnSpPr>
            <p:cNvPr id="430" name="Google Shape;430;g1f3cd152224_0_2828"/>
            <p:cNvCxnSpPr/>
            <p:nvPr/>
          </p:nvCxnSpPr>
          <p:spPr>
            <a:xfrm>
              <a:off x="863198" y="2616125"/>
              <a:ext cx="0" cy="3594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431" name="Google Shape;431;g1f3cd152224_0_2828"/>
            <p:cNvSpPr/>
            <p:nvPr/>
          </p:nvSpPr>
          <p:spPr>
            <a:xfrm>
              <a:off x="816998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32" name="Google Shape;432;g1f3cd152224_0_2828"/>
          <p:cNvPicPr preferRelativeResize="0"/>
          <p:nvPr/>
        </p:nvPicPr>
        <p:blipFill rotWithShape="1">
          <a:blip r:embed="rId4">
            <a:alphaModFix/>
          </a:blip>
          <a:srcRect t="26866" b="39226"/>
          <a:stretch/>
        </p:blipFill>
        <p:spPr>
          <a:xfrm>
            <a:off x="9866413" y="2496100"/>
            <a:ext cx="3936825" cy="6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g1f3cd152224_0_2828"/>
          <p:cNvSpPr/>
          <p:nvPr/>
        </p:nvSpPr>
        <p:spPr>
          <a:xfrm>
            <a:off x="7334948" y="8995850"/>
            <a:ext cx="622500" cy="356100"/>
          </a:xfrm>
          <a:prstGeom prst="rect">
            <a:avLst/>
          </a:prstGeom>
          <a:solidFill>
            <a:srgbClr val="C2C2C2"/>
          </a:solidFill>
          <a:ln w="9525" cap="flat" cmpd="sng">
            <a:solidFill>
              <a:srgbClr val="85858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g1f3cd152224_0_2828"/>
          <p:cNvSpPr/>
          <p:nvPr/>
        </p:nvSpPr>
        <p:spPr>
          <a:xfrm>
            <a:off x="11586914" y="3907425"/>
            <a:ext cx="246300" cy="246300"/>
          </a:xfrm>
          <a:prstGeom prst="ellipse">
            <a:avLst/>
          </a:prstGeom>
          <a:solidFill>
            <a:srgbClr val="0B713F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5" name="Google Shape;435;g1f3cd152224_0_2828"/>
          <p:cNvGrpSpPr/>
          <p:nvPr/>
        </p:nvGrpSpPr>
        <p:grpSpPr>
          <a:xfrm>
            <a:off x="1037396" y="4733475"/>
            <a:ext cx="3609377" cy="4618378"/>
            <a:chOff x="3435870" y="1480977"/>
            <a:chExt cx="1353601" cy="1732000"/>
          </a:xfrm>
        </p:grpSpPr>
        <p:sp>
          <p:nvSpPr>
            <p:cNvPr id="436" name="Google Shape;436;g1f3cd152224_0_2828"/>
            <p:cNvSpPr/>
            <p:nvPr/>
          </p:nvSpPr>
          <p:spPr>
            <a:xfrm>
              <a:off x="3485721" y="3079477"/>
              <a:ext cx="1248900" cy="133500"/>
            </a:xfrm>
            <a:prstGeom prst="rect">
              <a:avLst/>
            </a:prstGeom>
            <a:solidFill>
              <a:srgbClr val="C2C2C2"/>
            </a:solidFill>
            <a:ln w="9525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g1f3cd152224_0_2828"/>
            <p:cNvSpPr txBox="1"/>
            <p:nvPr/>
          </p:nvSpPr>
          <p:spPr>
            <a:xfrm>
              <a:off x="3528263" y="2660562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Jul/23</a:t>
              </a:r>
              <a:endParaRPr sz="32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438" name="Google Shape;438;g1f3cd152224_0_2828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439" name="Google Shape;439;g1f3cd152224_0_2828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243775" tIns="243775" rIns="243775" bIns="2437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40" name="Google Shape;440;g1f3cd152224_0_2828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441" name="Google Shape;441;g1f3cd152224_0_2828"/>
            <p:cNvSpPr txBox="1"/>
            <p:nvPr/>
          </p:nvSpPr>
          <p:spPr>
            <a:xfrm>
              <a:off x="3435871" y="1480977"/>
              <a:ext cx="1353600" cy="122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ENTENDIMENTOS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Total e 12 encontros com clientes (8 consolidados e 4 específicos) visando debater o entendimento e escopo da IFRS9.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442" name="Google Shape;442;g1f3cd152224_0_28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9938" y="7681013"/>
            <a:ext cx="957600" cy="9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g1f3cd152224_0_2828"/>
          <p:cNvSpPr txBox="1"/>
          <p:nvPr/>
        </p:nvSpPr>
        <p:spPr>
          <a:xfrm>
            <a:off x="14567000" y="1358750"/>
            <a:ext cx="9815400" cy="64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TDN - Cronograma Detalhado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4" name="Google Shape;444;g1f3cd152224_0_2828"/>
          <p:cNvGrpSpPr/>
          <p:nvPr/>
        </p:nvGrpSpPr>
        <p:grpSpPr>
          <a:xfrm>
            <a:off x="8869450" y="10283549"/>
            <a:ext cx="3163002" cy="4194737"/>
            <a:chOff x="4665198" y="3212975"/>
            <a:chExt cx="1186200" cy="1573125"/>
          </a:xfrm>
        </p:grpSpPr>
        <p:sp>
          <p:nvSpPr>
            <p:cNvPr id="445" name="Google Shape;445;g1f3cd152224_0_2828"/>
            <p:cNvSpPr txBox="1"/>
            <p:nvPr/>
          </p:nvSpPr>
          <p:spPr>
            <a:xfrm>
              <a:off x="4831198" y="3212975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pt-BR" sz="32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Jan/24</a:t>
              </a:r>
              <a:endParaRPr sz="32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6" name="Google Shape;446;g1f3cd152224_0_2828"/>
            <p:cNvSpPr txBox="1"/>
            <p:nvPr/>
          </p:nvSpPr>
          <p:spPr>
            <a:xfrm>
              <a:off x="4665198" y="3503000"/>
              <a:ext cx="1186200" cy="128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DESENVOLVIMENTOS 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Início dos desenvolvimentos</a:t>
              </a:r>
              <a:endParaRPr sz="21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47" name="Google Shape;447;g1f3cd152224_0_2828"/>
          <p:cNvCxnSpPr/>
          <p:nvPr/>
        </p:nvCxnSpPr>
        <p:spPr>
          <a:xfrm rot="10800000">
            <a:off x="12230167" y="8995840"/>
            <a:ext cx="0" cy="958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8" name="Google Shape;448;g1f3cd152224_0_2828"/>
          <p:cNvSpPr/>
          <p:nvPr/>
        </p:nvSpPr>
        <p:spPr>
          <a:xfrm rot="10800000">
            <a:off x="9889197" y="9923881"/>
            <a:ext cx="246300" cy="2463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g1f3cd152224_0_2828"/>
          <p:cNvSpPr/>
          <p:nvPr/>
        </p:nvSpPr>
        <p:spPr>
          <a:xfrm>
            <a:off x="11602148" y="8995850"/>
            <a:ext cx="622500" cy="356100"/>
          </a:xfrm>
          <a:prstGeom prst="rect">
            <a:avLst/>
          </a:prstGeom>
          <a:solidFill>
            <a:srgbClr val="C2C2C2"/>
          </a:solidFill>
          <a:ln w="9525" cap="flat" cmpd="sng">
            <a:solidFill>
              <a:srgbClr val="C2C2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f3cd152224_0_3160"/>
          <p:cNvSpPr txBox="1">
            <a:spLocks noGrp="1"/>
          </p:cNvSpPr>
          <p:nvPr>
            <p:ph type="body" idx="1"/>
          </p:nvPr>
        </p:nvSpPr>
        <p:spPr>
          <a:xfrm>
            <a:off x="873676" y="583304"/>
            <a:ext cx="199170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50" rIns="34275" bIns="17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</a:pPr>
            <a:r>
              <a:rPr lang="pt-BR"/>
              <a:t>DESAFIOS IFRS 9</a:t>
            </a:r>
            <a:endParaRPr/>
          </a:p>
        </p:txBody>
      </p:sp>
      <p:sp>
        <p:nvSpPr>
          <p:cNvPr id="456" name="Google Shape;456;g1f3cd152224_0_3160"/>
          <p:cNvSpPr/>
          <p:nvPr/>
        </p:nvSpPr>
        <p:spPr>
          <a:xfrm rot="-1120279">
            <a:off x="20874906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g1f3cd152224_0_3160"/>
          <p:cNvSpPr/>
          <p:nvPr/>
        </p:nvSpPr>
        <p:spPr>
          <a:xfrm rot="1120279" flipH="1">
            <a:off x="18037172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1f3cd152224_0_3160"/>
          <p:cNvSpPr/>
          <p:nvPr/>
        </p:nvSpPr>
        <p:spPr>
          <a:xfrm rot="-1120279">
            <a:off x="15218474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g1f3cd152224_0_3160"/>
          <p:cNvSpPr/>
          <p:nvPr/>
        </p:nvSpPr>
        <p:spPr>
          <a:xfrm rot="1120279" flipH="1">
            <a:off x="12388894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g1f3cd152224_0_3160"/>
          <p:cNvSpPr/>
          <p:nvPr/>
        </p:nvSpPr>
        <p:spPr>
          <a:xfrm rot="-1120279">
            <a:off x="9581530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0B713F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g1f3cd152224_0_3160"/>
          <p:cNvSpPr/>
          <p:nvPr/>
        </p:nvSpPr>
        <p:spPr>
          <a:xfrm rot="1120279" flipH="1">
            <a:off x="6751919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0B713F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1f3cd152224_0_3160"/>
          <p:cNvSpPr/>
          <p:nvPr/>
        </p:nvSpPr>
        <p:spPr>
          <a:xfrm rot="-1120279">
            <a:off x="3944554" y="6316658"/>
            <a:ext cx="3104593" cy="180671"/>
          </a:xfrm>
          <a:prstGeom prst="roundRect">
            <a:avLst>
              <a:gd name="adj" fmla="val 50000"/>
            </a:avLst>
          </a:prstGeom>
          <a:solidFill>
            <a:srgbClr val="0B713F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3" name="Google Shape;463;g1f3cd152224_0_3160"/>
          <p:cNvGrpSpPr/>
          <p:nvPr/>
        </p:nvGrpSpPr>
        <p:grpSpPr>
          <a:xfrm>
            <a:off x="7466567" y="6597348"/>
            <a:ext cx="4702218" cy="3876015"/>
            <a:chOff x="2114740" y="2543425"/>
            <a:chExt cx="1712700" cy="1230715"/>
          </a:xfrm>
        </p:grpSpPr>
        <p:sp>
          <p:nvSpPr>
            <p:cNvPr id="464" name="Google Shape;464;g1f3cd152224_0_3160"/>
            <p:cNvSpPr txBox="1"/>
            <p:nvPr/>
          </p:nvSpPr>
          <p:spPr>
            <a:xfrm>
              <a:off x="2358788" y="2713535"/>
              <a:ext cx="12246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DESENVOLVIMENTOS</a:t>
              </a:r>
              <a:endParaRPr sz="2100" b="1" i="0" u="none" strike="noStrike" cap="none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5" name="Google Shape;465;g1f3cd152224_0_3160"/>
            <p:cNvSpPr/>
            <p:nvPr/>
          </p:nvSpPr>
          <p:spPr>
            <a:xfrm rot="-1789476">
              <a:off x="2888080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B71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g1f3cd152224_0_3160"/>
            <p:cNvSpPr/>
            <p:nvPr/>
          </p:nvSpPr>
          <p:spPr>
            <a:xfrm>
              <a:off x="2114740" y="307064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g1f3cd152224_0_3160"/>
            <p:cNvSpPr txBox="1"/>
            <p:nvPr/>
          </p:nvSpPr>
          <p:spPr>
            <a:xfrm>
              <a:off x="2158990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CONCLUIR DESENVOLVIMENTOS      </a:t>
              </a: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         do CORE + VOTO + ABC + BADESUL + REALIZE</a:t>
              </a:r>
              <a:endParaRPr sz="21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15000"/>
                </a:lnSpc>
                <a:spcBef>
                  <a:spcPts val="4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Muitas versões!!! grandes desafios para JULHO-24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15000"/>
                </a:lnSpc>
                <a:spcBef>
                  <a:spcPts val="430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15000"/>
                </a:lnSpc>
                <a:spcBef>
                  <a:spcPts val="430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mUI</a:t>
              </a:r>
              <a:endParaRPr sz="21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15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8" name="Google Shape;468;g1f3cd152224_0_3160"/>
            <p:cNvSpPr/>
            <p:nvPr/>
          </p:nvSpPr>
          <p:spPr>
            <a:xfrm>
              <a:off x="2926090" y="3005991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9" name="Google Shape;469;g1f3cd152224_0_3160"/>
          <p:cNvGrpSpPr/>
          <p:nvPr/>
        </p:nvGrpSpPr>
        <p:grpSpPr>
          <a:xfrm>
            <a:off x="13017483" y="6507349"/>
            <a:ext cx="4702218" cy="3876015"/>
            <a:chOff x="4165140" y="2543425"/>
            <a:chExt cx="1712700" cy="1230715"/>
          </a:xfrm>
        </p:grpSpPr>
        <p:sp>
          <p:nvSpPr>
            <p:cNvPr id="470" name="Google Shape;470;g1f3cd152224_0_3160"/>
            <p:cNvSpPr/>
            <p:nvPr/>
          </p:nvSpPr>
          <p:spPr>
            <a:xfrm rot="-1789476">
              <a:off x="4941257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g1f3cd152224_0_3160"/>
            <p:cNvSpPr txBox="1"/>
            <p:nvPr/>
          </p:nvSpPr>
          <p:spPr>
            <a:xfrm>
              <a:off x="4665129" y="2737212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ENTREGA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2" name="Google Shape;472;g1f3cd152224_0_3160"/>
            <p:cNvSpPr/>
            <p:nvPr/>
          </p:nvSpPr>
          <p:spPr>
            <a:xfrm>
              <a:off x="4165140" y="307064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g1f3cd152224_0_3160"/>
            <p:cNvSpPr txBox="1"/>
            <p:nvPr/>
          </p:nvSpPr>
          <p:spPr>
            <a:xfrm>
              <a:off x="4209390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REALIZAR UMA ENTREGA INTEGRADA</a:t>
              </a: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 aos clientes (Tribos e Produtos + Arquitetura + Infra)</a:t>
              </a:r>
              <a:endParaRPr sz="21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4" name="Google Shape;474;g1f3cd152224_0_3160"/>
            <p:cNvSpPr/>
            <p:nvPr/>
          </p:nvSpPr>
          <p:spPr>
            <a:xfrm>
              <a:off x="4976490" y="3005991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g1f3cd152224_0_3160"/>
          <p:cNvGrpSpPr/>
          <p:nvPr/>
        </p:nvGrpSpPr>
        <p:grpSpPr>
          <a:xfrm>
            <a:off x="4540079" y="2344298"/>
            <a:ext cx="4702218" cy="3926520"/>
            <a:chOff x="1072790" y="1221570"/>
            <a:chExt cx="1712700" cy="1246752"/>
          </a:xfrm>
        </p:grpSpPr>
        <p:sp>
          <p:nvSpPr>
            <p:cNvPr id="476" name="Google Shape;476;g1f3cd152224_0_3160"/>
            <p:cNvSpPr/>
            <p:nvPr/>
          </p:nvSpPr>
          <p:spPr>
            <a:xfrm>
              <a:off x="1072790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1f3cd152224_0_3160"/>
            <p:cNvSpPr txBox="1"/>
            <p:nvPr/>
          </p:nvSpPr>
          <p:spPr>
            <a:xfrm>
              <a:off x="1579857" y="1986923"/>
              <a:ext cx="8337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DEFINIÇÕES</a:t>
              </a:r>
              <a:endParaRPr sz="2100" b="1" i="0" u="none" strike="noStrike" cap="none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8" name="Google Shape;478;g1f3cd152224_0_3160"/>
            <p:cNvSpPr/>
            <p:nvPr/>
          </p:nvSpPr>
          <p:spPr>
            <a:xfrm rot="10800000">
              <a:off x="1884115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g1f3cd152224_0_3160"/>
            <p:cNvSpPr txBox="1"/>
            <p:nvPr/>
          </p:nvSpPr>
          <p:spPr>
            <a:xfrm>
              <a:off x="1117040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CONCLUSÃO DAS DEFINIÇÕES </a:t>
              </a: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para alinhamento interno e externo (clientes) até Abr-24</a:t>
              </a:r>
              <a:endParaRPr sz="2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g1f3cd152224_0_3160"/>
            <p:cNvSpPr/>
            <p:nvPr/>
          </p:nvSpPr>
          <p:spPr>
            <a:xfrm rot="-1789476">
              <a:off x="184608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B71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1" name="Google Shape;481;g1f3cd152224_0_3160"/>
          <p:cNvGrpSpPr/>
          <p:nvPr/>
        </p:nvGrpSpPr>
        <p:grpSpPr>
          <a:xfrm>
            <a:off x="10156819" y="2038850"/>
            <a:ext cx="4854648" cy="4537428"/>
            <a:chOff x="3123140" y="1221570"/>
            <a:chExt cx="1712700" cy="1246752"/>
          </a:xfrm>
        </p:grpSpPr>
        <p:sp>
          <p:nvSpPr>
            <p:cNvPr id="482" name="Google Shape;482;g1f3cd152224_0_3160"/>
            <p:cNvSpPr/>
            <p:nvPr/>
          </p:nvSpPr>
          <p:spPr>
            <a:xfrm rot="-1789476">
              <a:off x="3899258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g1f3cd152224_0_3160"/>
            <p:cNvSpPr txBox="1"/>
            <p:nvPr/>
          </p:nvSpPr>
          <p:spPr>
            <a:xfrm>
              <a:off x="3366953" y="1986923"/>
              <a:ext cx="1285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INFRAESTRUTURA</a:t>
              </a:r>
              <a:endParaRPr sz="2100" b="1" i="0" u="none" strike="noStrike" cap="none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4" name="Google Shape;484;g1f3cd152224_0_3160"/>
            <p:cNvSpPr/>
            <p:nvPr/>
          </p:nvSpPr>
          <p:spPr>
            <a:xfrm>
              <a:off x="3123140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g1f3cd152224_0_3160"/>
            <p:cNvSpPr/>
            <p:nvPr/>
          </p:nvSpPr>
          <p:spPr>
            <a:xfrm rot="10800000">
              <a:off x="3934465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0B713F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g1f3cd152224_0_3160"/>
            <p:cNvSpPr txBox="1"/>
            <p:nvPr/>
          </p:nvSpPr>
          <p:spPr>
            <a:xfrm>
              <a:off x="3168294" y="1247312"/>
              <a:ext cx="1624200" cy="624600"/>
            </a:xfrm>
            <a:prstGeom prst="rect">
              <a:avLst/>
            </a:prstGeom>
            <a:solidFill>
              <a:srgbClr val="0B713F"/>
            </a:solidFill>
            <a:ln w="9525" cap="flat" cmpd="sng">
              <a:solidFill>
                <a:srgbClr val="0B71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APROVEITAR O MOMENTO,</a:t>
              </a:r>
              <a:r>
                <a:rPr lang="pt-BR" sz="2100" b="0" i="0" u="none" strike="noStrike" cap="none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 para realizar a maior parte de migração de arquitetura e infra com os clientes.</a:t>
              </a:r>
              <a:endParaRPr sz="2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7" name="Google Shape;487;g1f3cd152224_0_3160"/>
          <p:cNvGrpSpPr/>
          <p:nvPr/>
        </p:nvGrpSpPr>
        <p:grpSpPr>
          <a:xfrm>
            <a:off x="15833142" y="2344298"/>
            <a:ext cx="4702218" cy="3926520"/>
            <a:chOff x="5201245" y="1221570"/>
            <a:chExt cx="1712700" cy="1246752"/>
          </a:xfrm>
        </p:grpSpPr>
        <p:sp>
          <p:nvSpPr>
            <p:cNvPr id="488" name="Google Shape;488;g1f3cd152224_0_3160"/>
            <p:cNvSpPr/>
            <p:nvPr/>
          </p:nvSpPr>
          <p:spPr>
            <a:xfrm rot="-1789476">
              <a:off x="5977648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g1f3cd152224_0_3160"/>
            <p:cNvSpPr txBox="1"/>
            <p:nvPr/>
          </p:nvSpPr>
          <p:spPr>
            <a:xfrm>
              <a:off x="5721779" y="1986923"/>
              <a:ext cx="9804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HOMOLOGAÇÃO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0" name="Google Shape;490;g1f3cd152224_0_3160"/>
            <p:cNvSpPr/>
            <p:nvPr/>
          </p:nvSpPr>
          <p:spPr>
            <a:xfrm>
              <a:off x="5201245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g1f3cd152224_0_3160"/>
            <p:cNvSpPr/>
            <p:nvPr/>
          </p:nvSpPr>
          <p:spPr>
            <a:xfrm rot="10800000">
              <a:off x="6012570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g1f3cd152224_0_3160"/>
            <p:cNvSpPr txBox="1"/>
            <p:nvPr/>
          </p:nvSpPr>
          <p:spPr>
            <a:xfrm>
              <a:off x="5245495" y="1258770"/>
              <a:ext cx="1624200" cy="624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Homologação da versão em em </a:t>
              </a: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42 CLIENTES i</a:t>
              </a: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mpactados por alterações em 80% dos nossos módulos principais</a:t>
              </a:r>
              <a:endParaRPr sz="21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3" name="Google Shape;493;g1f3cd152224_0_3160"/>
          <p:cNvGrpSpPr/>
          <p:nvPr/>
        </p:nvGrpSpPr>
        <p:grpSpPr>
          <a:xfrm>
            <a:off x="18646893" y="6507349"/>
            <a:ext cx="4702218" cy="3876015"/>
            <a:chOff x="6282830" y="2543425"/>
            <a:chExt cx="1712700" cy="1230715"/>
          </a:xfrm>
        </p:grpSpPr>
        <p:sp>
          <p:nvSpPr>
            <p:cNvPr id="494" name="Google Shape;494;g1f3cd152224_0_3160"/>
            <p:cNvSpPr/>
            <p:nvPr/>
          </p:nvSpPr>
          <p:spPr>
            <a:xfrm rot="-1789476">
              <a:off x="7058947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g1f3cd152224_0_3160"/>
            <p:cNvSpPr txBox="1"/>
            <p:nvPr/>
          </p:nvSpPr>
          <p:spPr>
            <a:xfrm>
              <a:off x="6782820" y="2737213"/>
              <a:ext cx="9504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SUSTENTAÇÃO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6" name="Google Shape;496;g1f3cd152224_0_3160"/>
            <p:cNvSpPr/>
            <p:nvPr/>
          </p:nvSpPr>
          <p:spPr>
            <a:xfrm>
              <a:off x="6282830" y="307064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g1f3cd152224_0_3160"/>
            <p:cNvSpPr txBox="1"/>
            <p:nvPr/>
          </p:nvSpPr>
          <p:spPr>
            <a:xfrm>
              <a:off x="6327080" y="3107840"/>
              <a:ext cx="1624200" cy="624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VIRADA DE CHAVE EM JAN-25</a:t>
              </a: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, considerando o cenário atual de 24 do cliente + entrega da IFRS9.</a:t>
              </a:r>
              <a:endParaRPr sz="21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g1f3cd152224_0_3160"/>
            <p:cNvSpPr/>
            <p:nvPr/>
          </p:nvSpPr>
          <p:spPr>
            <a:xfrm>
              <a:off x="7094180" y="3005991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99" name="Google Shape;499;g1f3cd152224_0_3160"/>
          <p:cNvGraphicFramePr/>
          <p:nvPr/>
        </p:nvGraphicFramePr>
        <p:xfrm>
          <a:off x="968263" y="11423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{5D92DE51-9E6A-4780-8619-3E1F2E445718}</a:tableStyleId>
              </a:tblPr>
              <a:tblGrid>
                <a:gridCol w="4646350"/>
                <a:gridCol w="4646350"/>
                <a:gridCol w="4646350"/>
                <a:gridCol w="4646350"/>
                <a:gridCol w="4646350"/>
              </a:tblGrid>
              <a:tr h="2016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/>
                        <a:t>Estamos PRÓXIMOS aos clientes </a:t>
                      </a:r>
                      <a:endParaRPr sz="25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+ de 62 agendas realizadas até o momento.</a:t>
                      </a:r>
                      <a:endParaRPr sz="25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sng" strike="noStrike" cap="none"/>
                        <a:t>*** sem contar BV (risos)</a:t>
                      </a:r>
                      <a:endParaRPr sz="2500" u="sng" strike="noStrike" cap="none"/>
                    </a:p>
                  </a:txBody>
                  <a:tcPr marL="91425" marR="91425" marT="91425" marB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Temos um grande desafio de definição que são as </a:t>
                      </a:r>
                      <a:r>
                        <a:rPr lang="pt-BR" sz="2500" b="1" u="none" strike="noStrike" cap="none"/>
                        <a:t>versões que queremos entregar e sustentar</a:t>
                      </a:r>
                      <a:endParaRPr sz="2500" b="1" u="none" strike="noStrike" cap="none"/>
                    </a:p>
                  </a:txBody>
                  <a:tcPr marL="91425" marR="91425" marT="91425" marB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Temos o </a:t>
                      </a:r>
                      <a:r>
                        <a:rPr lang="pt-BR" sz="2500" b="1" u="none" strike="noStrike" cap="none"/>
                        <a:t>plano de Integração da BU </a:t>
                      </a:r>
                      <a:endParaRPr sz="25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/>
                        <a:t>(Core + RBM) </a:t>
                      </a:r>
                      <a:endParaRPr sz="25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sobre o assunto IFRS 9</a:t>
                      </a:r>
                      <a:endParaRPr sz="2500" u="none" strike="noStrike" cap="none"/>
                    </a:p>
                  </a:txBody>
                  <a:tcPr marL="91425" marR="91425" marT="91425" marB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Passagem de conhecimento interna.</a:t>
                      </a:r>
                      <a:endParaRPr sz="25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/>
                        <a:t>Todos precisam ter conhecimento sobre o tema.</a:t>
                      </a:r>
                      <a:endParaRPr sz="2500" b="1" u="none" strike="noStrike" cap="none"/>
                    </a:p>
                  </a:txBody>
                  <a:tcPr marL="91425" marR="91425" marT="91425" marB="91425"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Realizar uma frente única</a:t>
                      </a:r>
                      <a:endParaRPr sz="25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/>
                        <a:t>Clientes + Interno (Produtos, Sustentação, Serviços, Comercial)</a:t>
                      </a:r>
                      <a:endParaRPr sz="25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/>
                        <a:t>Ter alinhamentos claros</a:t>
                      </a:r>
                      <a:endParaRPr sz="2500" b="1" u="none" strike="noStrike" cap="none"/>
                    </a:p>
                  </a:txBody>
                  <a:tcPr marL="91425" marR="91425" marT="91425" marB="91425">
                    <a:solidFill>
                      <a:schemeClr val="dk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0" name="Google Shape;500;g1f3cd152224_0_3160"/>
          <p:cNvGraphicFramePr/>
          <p:nvPr/>
        </p:nvGraphicFramePr>
        <p:xfrm>
          <a:off x="1026075" y="1819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{5D92DE51-9E6A-4780-8619-3E1F2E445718}</a:tableStyleId>
              </a:tblPr>
              <a:tblGrid>
                <a:gridCol w="2692275"/>
              </a:tblGrid>
              <a:tr h="5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dk1"/>
                          </a:solidFill>
                        </a:rPr>
                        <a:t>JORNADA</a:t>
                      </a: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</a:tr>
              <a:tr h="1571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dk1"/>
                          </a:solidFill>
                        </a:rPr>
                        <a:t>AGO-24</a:t>
                      </a: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>
                          <a:solidFill>
                            <a:schemeClr val="dk1"/>
                          </a:solidFill>
                        </a:rPr>
                        <a:t>Terminar desenvolvimentos</a:t>
                      </a:r>
                      <a:endParaRPr sz="25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</a:tr>
              <a:tr h="1571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dk1"/>
                          </a:solidFill>
                        </a:rPr>
                        <a:t>ATÉ SET-24</a:t>
                      </a: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>
                          <a:solidFill>
                            <a:schemeClr val="dk1"/>
                          </a:solidFill>
                        </a:rPr>
                        <a:t>Clientes atualizarem versões/ Infra</a:t>
                      </a:r>
                      <a:endParaRPr sz="25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</a:tr>
              <a:tr h="1571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dk1"/>
                          </a:solidFill>
                        </a:rPr>
                        <a:t>ATÉ NOV-24</a:t>
                      </a: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2500" u="none" strike="noStrike" cap="none">
                          <a:solidFill>
                            <a:schemeClr val="dk1"/>
                          </a:solidFill>
                        </a:rPr>
                        <a:t>Homologar com os clientes</a:t>
                      </a:r>
                      <a:endParaRPr sz="25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</a:tr>
              <a:tr h="1571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dk1"/>
                          </a:solidFill>
                        </a:rPr>
                        <a:t>DEZ-24</a:t>
                      </a:r>
                      <a:endParaRPr sz="25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u="none" strike="noStrike" cap="none">
                          <a:solidFill>
                            <a:schemeClr val="dk1"/>
                          </a:solidFill>
                        </a:rPr>
                        <a:t>Implantar em todos os clientes (ao mesmo tempo)</a:t>
                      </a:r>
                      <a:endParaRPr sz="25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</a:tr>
              <a:tr h="1571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lt1"/>
                          </a:solidFill>
                        </a:rPr>
                        <a:t>2025</a:t>
                      </a:r>
                      <a:endParaRPr sz="2500" b="1" u="none" strike="noStrike" cap="none">
                        <a:solidFill>
                          <a:schemeClr val="lt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pt-BR" sz="2500" b="1" u="none" strike="noStrike" cap="none">
                          <a:solidFill>
                            <a:schemeClr val="lt1"/>
                          </a:solidFill>
                        </a:rPr>
                        <a:t>SOBREVIVER!</a:t>
                      </a:r>
                      <a:endParaRPr sz="25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2B772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1f3cd152224_0_2954"/>
          <p:cNvSpPr/>
          <p:nvPr/>
        </p:nvSpPr>
        <p:spPr>
          <a:xfrm>
            <a:off x="692711" y="3969069"/>
            <a:ext cx="2980200" cy="24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lang="pt-BR" sz="15339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g1f3cd152224_0_2954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NEGÓCIO 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DETALHE IMPACTOS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 sz="5300"/>
              <a:t>POR LINHA DE PRODUTO </a:t>
            </a:r>
            <a:endParaRPr sz="5300"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 sz="5300"/>
              <a:t>CORE BANKING</a:t>
            </a:r>
            <a:endParaRPr sz="53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ec406fc6b9_0_10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REGULATÓRIOS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SISTEMA CONTABILIDADE </a:t>
            </a:r>
            <a:endParaRPr/>
          </a:p>
        </p:txBody>
      </p:sp>
      <p:sp>
        <p:nvSpPr>
          <p:cNvPr id="263" name="Google Shape;263;p18"/>
          <p:cNvSpPr txBox="1"/>
          <p:nvPr/>
        </p:nvSpPr>
        <p:spPr>
          <a:xfrm>
            <a:off x="1868675" y="3394000"/>
            <a:ext cx="18317100" cy="904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pt-BR" sz="3600" b="1" dirty="0"/>
              <a:t>MPV 1 – </a:t>
            </a:r>
            <a:r>
              <a:rPr lang="pt-BR" sz="3600" b="1" dirty="0" smtClean="0"/>
              <a:t>OK – Aguardando Liberação Oficial (Engenharia)</a:t>
            </a:r>
            <a:endParaRPr lang="pt-BR" sz="3600" dirty="0"/>
          </a:p>
          <a:p>
            <a:r>
              <a:rPr lang="pt-BR" sz="3600" dirty="0"/>
              <a:t>Adequação do sistema para o novo nível do plano contábil</a:t>
            </a:r>
          </a:p>
          <a:p>
            <a:r>
              <a:rPr lang="pt-BR" sz="3600" dirty="0"/>
              <a:t>Aumento da quantidade de níveis na máscara do plano contábil</a:t>
            </a:r>
          </a:p>
          <a:p>
            <a:r>
              <a:rPr lang="pt-BR" sz="3600" dirty="0"/>
              <a:t>Melhorias no layout de importação do plano contábil</a:t>
            </a:r>
          </a:p>
          <a:p>
            <a:r>
              <a:rPr lang="pt-BR" sz="3600" dirty="0"/>
              <a:t>Convivência entre os planos de contas (exercício 2024 e 2025)</a:t>
            </a:r>
          </a:p>
          <a:p>
            <a:endParaRPr lang="pt-BR" sz="3600" dirty="0"/>
          </a:p>
          <a:p>
            <a:r>
              <a:rPr lang="pt-BR" sz="3600" b="1" dirty="0"/>
              <a:t>MVP 2 - Previsão de liberação </a:t>
            </a:r>
            <a:r>
              <a:rPr lang="pt-BR" sz="3600" b="1" dirty="0" smtClean="0"/>
              <a:t>até </a:t>
            </a:r>
            <a:r>
              <a:rPr lang="pt-BR" sz="3600" b="1" dirty="0"/>
              <a:t>30/05/2024</a:t>
            </a:r>
            <a:endParaRPr lang="pt-BR" sz="3600" dirty="0"/>
          </a:p>
          <a:p>
            <a:r>
              <a:rPr lang="pt-BR" sz="3600" dirty="0"/>
              <a:t>Nova funcionalidade para transporte dos saldos entre os planos de contas (DE/PARA)</a:t>
            </a:r>
          </a:p>
          <a:p>
            <a:endParaRPr lang="pt-BR" sz="3600" dirty="0"/>
          </a:p>
          <a:p>
            <a:r>
              <a:rPr lang="pt-BR" sz="3600" b="1" dirty="0"/>
              <a:t>MVP 3 – Previsão </a:t>
            </a:r>
            <a:r>
              <a:rPr lang="pt-BR" sz="3600" b="1" dirty="0" smtClean="0"/>
              <a:t>de liberação até </a:t>
            </a:r>
            <a:r>
              <a:rPr lang="pt-BR" sz="3600" b="1" dirty="0"/>
              <a:t>30/06/2024</a:t>
            </a:r>
            <a:endParaRPr lang="pt-BR" sz="3600" dirty="0"/>
          </a:p>
          <a:p>
            <a:r>
              <a:rPr lang="pt-BR" sz="3600" dirty="0"/>
              <a:t>Interface de importação</a:t>
            </a:r>
          </a:p>
          <a:p>
            <a:r>
              <a:rPr lang="pt-BR" sz="3600" dirty="0"/>
              <a:t>Importação com o novo Layout (aumento do tamanho da conta)</a:t>
            </a:r>
          </a:p>
          <a:p>
            <a:r>
              <a:rPr lang="pt-BR" sz="3600" dirty="0"/>
              <a:t>Adequação dos </a:t>
            </a:r>
            <a:r>
              <a:rPr lang="pt-BR" sz="3600" dirty="0" smtClean="0"/>
              <a:t>relatórios</a:t>
            </a:r>
          </a:p>
          <a:p>
            <a:endParaRPr lang="pt-BR" sz="3600" dirty="0"/>
          </a:p>
          <a:p>
            <a:r>
              <a:rPr lang="pt-BR" sz="3600" b="1" dirty="0"/>
              <a:t>MVP </a:t>
            </a:r>
            <a:r>
              <a:rPr lang="pt-BR" sz="3600" b="1" dirty="0" smtClean="0"/>
              <a:t>4 </a:t>
            </a:r>
            <a:r>
              <a:rPr lang="pt-BR" sz="3600" b="1" dirty="0"/>
              <a:t>– Previsão de liberação até </a:t>
            </a:r>
            <a:r>
              <a:rPr lang="pt-BR" sz="3600" b="1" dirty="0" smtClean="0"/>
              <a:t>30/07/2024</a:t>
            </a:r>
            <a:endParaRPr lang="pt-BR" sz="3600" dirty="0"/>
          </a:p>
          <a:p>
            <a:r>
              <a:rPr lang="pt-BR" sz="3600" dirty="0" smtClean="0"/>
              <a:t>Novo 4010/4016 em XML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40208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SISTEMA CONTABILIDADE </a:t>
            </a:r>
            <a:endParaRPr/>
          </a:p>
        </p:txBody>
      </p:sp>
      <p:sp>
        <p:nvSpPr>
          <p:cNvPr id="263" name="Google Shape;263;p18"/>
          <p:cNvSpPr txBox="1"/>
          <p:nvPr/>
        </p:nvSpPr>
        <p:spPr>
          <a:xfrm>
            <a:off x="1868675" y="3394000"/>
            <a:ext cx="18317100" cy="627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pt-BR" sz="3600" b="1" dirty="0" smtClean="0"/>
              <a:t>Pendências Clientes:</a:t>
            </a:r>
          </a:p>
          <a:p>
            <a:endParaRPr lang="pt-BR" sz="3600" b="1" dirty="0"/>
          </a:p>
          <a:p>
            <a:pPr marL="742950" indent="-742950">
              <a:buAutoNum type="arabicPeriod"/>
            </a:pPr>
            <a:r>
              <a:rPr lang="pt-BR" sz="3600" b="1" dirty="0" smtClean="0"/>
              <a:t>Definição do Plano de Contas 2025</a:t>
            </a:r>
          </a:p>
          <a:p>
            <a:pPr lvl="2"/>
            <a:r>
              <a:rPr lang="pt-BR" sz="3600" b="1" dirty="0" smtClean="0"/>
              <a:t>Para dúvidas consultar TDN</a:t>
            </a:r>
          </a:p>
          <a:p>
            <a:pPr marL="742950" indent="-742950">
              <a:buAutoNum type="arabicPeriod"/>
            </a:pPr>
            <a:endParaRPr lang="pt-BR" sz="3600" b="1" dirty="0"/>
          </a:p>
          <a:p>
            <a:pPr marL="742950" indent="-742950">
              <a:buAutoNum type="arabicPeriod"/>
            </a:pPr>
            <a:endParaRPr lang="pt-BR" sz="3600" b="1" dirty="0"/>
          </a:p>
          <a:p>
            <a:pPr marL="742950" indent="-742950">
              <a:buAutoNum type="arabicPeriod"/>
            </a:pPr>
            <a:r>
              <a:rPr lang="pt-BR" sz="3600" b="1" dirty="0" smtClean="0"/>
              <a:t>Definição do Modelo de </a:t>
            </a:r>
            <a:r>
              <a:rPr lang="pt-BR" sz="3600" b="1" dirty="0" err="1" smtClean="0"/>
              <a:t>de-Para</a:t>
            </a:r>
            <a:r>
              <a:rPr lang="pt-BR" sz="3600" b="1" dirty="0" smtClean="0"/>
              <a:t> para as contas Plano 2024 x Plano 2025</a:t>
            </a:r>
          </a:p>
          <a:p>
            <a:r>
              <a:rPr lang="pt-BR" sz="3600" b="1" dirty="0" smtClean="0"/>
              <a:t>Para dúvidas consultar TDN</a:t>
            </a:r>
          </a:p>
          <a:p>
            <a:endParaRPr lang="pt-BR" sz="3600" b="1" dirty="0"/>
          </a:p>
          <a:p>
            <a:r>
              <a:rPr lang="pt-BR" sz="3600" b="1" dirty="0" smtClean="0"/>
              <a:t>3. Verificar Integrações com sistemas Externos (Entradas e Saídas) e comunicar </a:t>
            </a:r>
            <a:r>
              <a:rPr lang="pt-BR" sz="3600" b="1" dirty="0" err="1" smtClean="0"/>
              <a:t>Dimensa</a:t>
            </a:r>
            <a:r>
              <a:rPr lang="pt-BR" sz="3600" b="1" dirty="0" smtClean="0"/>
              <a:t>.</a:t>
            </a:r>
            <a:endParaRPr lang="pt-BR" sz="3600" dirty="0" smtClean="0"/>
          </a:p>
        </p:txBody>
      </p:sp>
    </p:spTree>
    <p:extLst>
      <p:ext uri="{BB962C8B-B14F-4D97-AF65-F5344CB8AC3E}">
        <p14:creationId xmlns:p14="http://schemas.microsoft.com/office/powerpoint/2010/main" val="338117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7"/>
          <p:cNvSpPr/>
          <p:nvPr/>
        </p:nvSpPr>
        <p:spPr>
          <a:xfrm>
            <a:off x="692712" y="3969069"/>
            <a:ext cx="2980303" cy="245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lang="pt-BR" sz="15339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77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IFRS 9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INFORMAÇÕES GERAIS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90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SISTEMA RATING</a:t>
            </a:r>
            <a:endParaRPr/>
          </a:p>
        </p:txBody>
      </p:sp>
      <p:sp>
        <p:nvSpPr>
          <p:cNvPr id="524" name="Google Shape;524;p90"/>
          <p:cNvSpPr txBox="1"/>
          <p:nvPr/>
        </p:nvSpPr>
        <p:spPr>
          <a:xfrm>
            <a:off x="3761400" y="2816700"/>
            <a:ext cx="15864600" cy="932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Sem liberações Prévias. Previsão em 31/07 (MVP1) e 31/08 (MVP2)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das alterações no layout de Entrada (NCR</a:t>
            </a: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– Layout publicado no TDN.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Ajuste do TDN (Nova Estrutura) – Até Final de Maio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Exemplos para o cálculo dos Modelos (Simplificado e Completo) – Até Final de Maio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Em um primeiro momento as Integrações  (entrada) serão realizadas somente no formato NCR (arquivo) ou XML (3040 – novo). Por enquanto não teremos serviços (</a:t>
            </a:r>
            <a:r>
              <a:rPr lang="pt-BR" sz="3450" dirty="0" err="1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APIs</a:t>
            </a:r>
            <a:r>
              <a:rPr lang="pt-BR" sz="3450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). </a:t>
            </a:r>
            <a:r>
              <a:rPr lang="pt-BR" sz="3450" dirty="0" err="1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Obs</a:t>
            </a:r>
            <a:r>
              <a:rPr lang="pt-BR" sz="3450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: para o CF integração via BD continua.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Análise </a:t>
            </a: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da nova Rotina de Processamento (convivência entre os modelos</a:t>
            </a: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– Até final de Junho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Novo Processo de Validação das Informações (ganho em volumetria e performance)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/>
              <a:t>SISTEMA </a:t>
            </a:r>
            <a:r>
              <a:rPr lang="pt-BR" dirty="0" smtClean="0"/>
              <a:t>RATING</a:t>
            </a:r>
            <a:endParaRPr dirty="0"/>
          </a:p>
        </p:txBody>
      </p:sp>
      <p:sp>
        <p:nvSpPr>
          <p:cNvPr id="263" name="Google Shape;263;p18"/>
          <p:cNvSpPr txBox="1"/>
          <p:nvPr/>
        </p:nvSpPr>
        <p:spPr>
          <a:xfrm>
            <a:off x="1868675" y="3394000"/>
            <a:ext cx="18317100" cy="4616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pt-BR" sz="3600" b="1" dirty="0" smtClean="0"/>
              <a:t>Pendências Clientes:</a:t>
            </a:r>
          </a:p>
          <a:p>
            <a:endParaRPr lang="pt-BR" sz="3600" b="1" dirty="0"/>
          </a:p>
          <a:p>
            <a:pPr marL="742950" indent="-742950">
              <a:buAutoNum type="arabicPeriod"/>
            </a:pPr>
            <a:r>
              <a:rPr lang="pt-BR" sz="3600" b="1" dirty="0" smtClean="0"/>
              <a:t>Verificar novo Layout NCR (comunicar fornecedores externos)</a:t>
            </a:r>
          </a:p>
          <a:p>
            <a:pPr lvl="2"/>
            <a:r>
              <a:rPr lang="pt-BR" sz="3600" b="1" dirty="0" smtClean="0"/>
              <a:t>Para dúvidas consultar TDN</a:t>
            </a:r>
          </a:p>
          <a:p>
            <a:pPr marL="742950" indent="-742950">
              <a:buAutoNum type="arabicPeriod"/>
            </a:pPr>
            <a:endParaRPr lang="pt-BR" sz="3600" b="1" dirty="0"/>
          </a:p>
          <a:p>
            <a:pPr marL="742950" indent="-742950">
              <a:buAutoNum type="arabicPeriod"/>
            </a:pPr>
            <a:endParaRPr lang="pt-BR" sz="3600" b="1" dirty="0"/>
          </a:p>
          <a:p>
            <a:r>
              <a:rPr lang="pt-BR" sz="3600" b="1" dirty="0"/>
              <a:t>3. Verificar Integrações com sistemas Externos (Entradas e Saídas) e comunicar </a:t>
            </a:r>
            <a:r>
              <a:rPr lang="pt-BR" sz="3600" b="1" dirty="0" err="1"/>
              <a:t>Dimensa</a:t>
            </a:r>
            <a:r>
              <a:rPr lang="pt-BR" sz="3600" b="1" dirty="0"/>
              <a:t>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5312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92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AGUARDANDO DEFINIÇÕES</a:t>
            </a:r>
            <a:endParaRPr/>
          </a:p>
        </p:txBody>
      </p:sp>
      <p:sp>
        <p:nvSpPr>
          <p:cNvPr id="530" name="Google Shape;530;p92"/>
          <p:cNvSpPr txBox="1"/>
          <p:nvPr/>
        </p:nvSpPr>
        <p:spPr>
          <a:xfrm>
            <a:off x="3761400" y="2816700"/>
            <a:ext cx="15864600" cy="1096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Sistemas da Receita Federal (ECD, ECF, </a:t>
            </a:r>
            <a:r>
              <a:rPr lang="pt-BR" sz="345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etc</a:t>
            </a: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- Aguardando a manifestação da Receita Federal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Produtos que importam 3040 e 4010/4060 - Planejamento dos ajustes para o 3040 </a:t>
            </a: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Basileia, </a:t>
            </a: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FGC, Basileia S5</a:t>
            </a:r>
          </a:p>
          <a:p>
            <a:pPr marL="6350" marR="0" lvl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</a:pPr>
            <a:r>
              <a:rPr lang="pt-BR" sz="3450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Previsão de versões até final de Outubro/24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Basileia S5 - Aguardando publicação do BC com novo elenco de contas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FGC/Censo - Aguardando publicação do BC e FGC com novo elenco de contas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447675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450"/>
              <a:buFont typeface="Roboto"/>
              <a:buChar char="●"/>
            </a:pPr>
            <a:r>
              <a:rPr lang="pt-BR" sz="345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Metadados</a:t>
            </a:r>
            <a:r>
              <a:rPr lang="pt-BR" sz="345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- em </a:t>
            </a:r>
            <a:r>
              <a:rPr lang="pt-BR" sz="345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Testes</a:t>
            </a:r>
          </a:p>
          <a:p>
            <a:pPr marL="9525" marR="0" lvl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450"/>
            </a:pPr>
            <a:r>
              <a:rPr lang="pt-BR" sz="3450" dirty="0" smtClean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Previsão: Julho/24</a:t>
            </a: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endParaRPr sz="34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1ec406fc6b9_0_15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CRÉDITOS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CRÉDITOS</a:t>
            </a:r>
            <a:endParaRPr/>
          </a:p>
        </p:txBody>
      </p:sp>
      <p:sp>
        <p:nvSpPr>
          <p:cNvPr id="543" name="Google Shape;543;g1eb1eca883e_2_21"/>
          <p:cNvSpPr txBox="1"/>
          <p:nvPr/>
        </p:nvSpPr>
        <p:spPr>
          <a:xfrm>
            <a:off x="750675" y="1453800"/>
            <a:ext cx="20162700" cy="123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Impactos: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Classificação de Ativos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 Amortizado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no Resultado (VJR)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por Meio do PL (VJORA)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Reclassificação de Ativos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Alocação em Estágios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Primeiro Estágio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Segundo Estágio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Terceiro Estágio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Contrato Específico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Arrasto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Marcação Não Arrasto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 Accrual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 - Pré (JEC / SAC / PRICE / e Derivados)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 - Pós (JEC / SAC / PRICE / e Derivados)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Accrual Juros pela TEJ (JEC / SAC / PRICE / e Derivados)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Custos de Transação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Proporcionar Inclusão Custos (Receita)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Proporcionar Inclusão Custos (Despesas)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g1eb1eca883e_2_21"/>
          <p:cNvSpPr/>
          <p:nvPr/>
        </p:nvSpPr>
        <p:spPr>
          <a:xfrm>
            <a:off x="11335275" y="2327200"/>
            <a:ext cx="9156300" cy="37482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1eb1eca883e_2_21"/>
          <p:cNvSpPr txBox="1"/>
          <p:nvPr/>
        </p:nvSpPr>
        <p:spPr>
          <a:xfrm>
            <a:off x="12007575" y="2759650"/>
            <a:ext cx="8484000" cy="28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pt-BR" sz="3400" b="1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Foco da Apresentação</a:t>
            </a:r>
            <a:endParaRPr sz="3400" b="1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-"/>
            </a:pPr>
            <a:r>
              <a:rPr lang="pt-BR"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Renegociação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-"/>
            </a:pPr>
            <a:r>
              <a:rPr lang="pt-BR"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Reestruturação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(Metodologias Diferenciada e Pura)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 smtClean="0"/>
              <a:t>CRÉDITOS – Metodologia e Classificação</a:t>
            </a:r>
            <a:endParaRPr dirty="0"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944" y="4097214"/>
            <a:ext cx="17537812" cy="664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12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 smtClean="0"/>
              <a:t>CRÉDITOS – Ativo Problemático</a:t>
            </a:r>
            <a:endParaRPr dirty="0"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584" y="2393946"/>
            <a:ext cx="16533372" cy="1026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53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 smtClean="0"/>
              <a:t>CRÉDITOS – Stop </a:t>
            </a:r>
            <a:r>
              <a:rPr lang="pt-BR" dirty="0" err="1" smtClean="0"/>
              <a:t>Accrual</a:t>
            </a:r>
            <a:r>
              <a:rPr lang="pt-BR" dirty="0" smtClean="0"/>
              <a:t> e Arrasto</a:t>
            </a:r>
            <a:endParaRPr dirty="0"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965" y="4343400"/>
            <a:ext cx="20524380" cy="627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9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 smtClean="0"/>
              <a:t>CRÉDITOS – Estágios</a:t>
            </a:r>
            <a:endParaRPr dirty="0"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630" y="1664083"/>
            <a:ext cx="13540153" cy="1178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548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 dirty="0" smtClean="0"/>
              <a:t>CRÉDITOS</a:t>
            </a:r>
            <a:endParaRPr dirty="0"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069123" y="3417858"/>
            <a:ext cx="18844252" cy="733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Taxa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Efetiva de Juros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Segue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com Vídeo explicativo sobre a Taxa Efetiva de Juros</a:t>
            </a:r>
          </a:p>
          <a:p>
            <a:pPr marL="1143000" lvl="2" indent="-228600">
              <a:lnSpc>
                <a:spcPct val="107000"/>
              </a:lnSpc>
              <a:buFont typeface="+mj-lt"/>
              <a:buAutoNum type="romanLcPeriod"/>
            </a:pPr>
            <a:r>
              <a:rPr lang="pt-BR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t-BR" sz="40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www.youtube.com/playlist?list=PLZncTNucLu_ikqrycA8sGY9R1ytVNPH86</a:t>
            </a:r>
            <a:endParaRPr lang="pt-BR" sz="40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>
              <a:lnSpc>
                <a:spcPct val="107000"/>
              </a:lnSpc>
            </a:pPr>
            <a:endParaRPr lang="pt-B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Custos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transação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Segue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com Vídeo explicativo sobre a Taxa Efetiva de Juros</a:t>
            </a:r>
          </a:p>
          <a:p>
            <a:pPr marL="1143000" lvl="2" indent="-228600">
              <a:lnSpc>
                <a:spcPct val="107000"/>
              </a:lnSpc>
              <a:buFont typeface="+mj-lt"/>
              <a:buAutoNum type="romanLcPeriod"/>
            </a:pPr>
            <a:r>
              <a:rPr lang="pt-BR" sz="40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pt-BR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pt-BR" sz="40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www.youtube.com/playlist?list=PLZncTNucLu_ikqrycA8sGY9R1ytVNPH86</a:t>
            </a:r>
            <a:endParaRPr lang="pt-BR" sz="40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>
              <a:lnSpc>
                <a:spcPct val="107000"/>
              </a:lnSpc>
            </a:pPr>
            <a:endParaRPr lang="pt-B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Renegociação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Reestruturação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Segue </a:t>
            </a:r>
            <a:r>
              <a:rPr lang="pt-B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com Vídeo explicativo sobre a Taxa Efetiva de Juros</a:t>
            </a: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Font typeface="+mj-lt"/>
              <a:buAutoNum type="romanLcPeriod"/>
            </a:pPr>
            <a:r>
              <a:rPr lang="pt-BR" sz="40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pt-BR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://www.youtube.com/playlist?list=PLZncTNucLu_ikqrycA8sGY9R1ytVNPH86</a:t>
            </a:r>
            <a:endParaRPr lang="pt-B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06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7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IFRS 9 </a:t>
            </a:r>
            <a:endParaRPr/>
          </a:p>
        </p:txBody>
      </p:sp>
      <p:pic>
        <p:nvPicPr>
          <p:cNvPr id="226" name="Google Shape;226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8531" y="1928812"/>
            <a:ext cx="20599796" cy="10748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1ec40f364da_8_35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CONTA CORRENTE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DP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BÁSICO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1ec40f364da_8_45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558" name="Google Shape;558;g1ec40f364da_8_45"/>
          <p:cNvSpPr txBox="1"/>
          <p:nvPr/>
        </p:nvSpPr>
        <p:spPr>
          <a:xfrm>
            <a:off x="750675" y="1453800"/>
            <a:ext cx="22118400" cy="135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atender à necessidade do produto de Conta Corrente, serão executadas as seguintes alterações: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pt-BR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Ativo Problemático - Stop Accrual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Criação de tabela para incluir as contas em ativo problemático.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Inclusão de novos campos na tabela de modalidade.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Desenvolvimento de um serviço para permitir marcar a conta como ativo problemático.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Desenvolvimento na tela de alteração da conta corrente para permitir marcar a conta como ativo problemático.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Desenvolvimento na tela de modalidade para incluir a data de início da IFRS9.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-  Desenvolvimento de relatório para listar as contas que entraram em ativo problemático.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Processamento Encargos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Taxa Efetiva de Juros (CADOC 3040)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Contas contábeis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Alteração Rotinas Circular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1ec40f364da_9_1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565" name="Google Shape;565;g1ec40f364da_9_16"/>
          <p:cNvSpPr txBox="1"/>
          <p:nvPr/>
        </p:nvSpPr>
        <p:spPr>
          <a:xfrm>
            <a:off x="750675" y="1453800"/>
            <a:ext cx="21691800" cy="12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080DD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080DD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Ativo Problemático - Stop Accrual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sng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1" i="0" u="sng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sng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Configuração do Stop Accrual</a:t>
            </a: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Na tela de configuração de Modalidade, serão disponibilizados novos parâmetros para gerenciar o funcionamento do IFRS9. Inicialmente teremos as seguintes configurações: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Ativar IFRS 9: Informar o dia em que a nova funcionalidade entrou em produção.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     ·      Dias para Stop Accrual: Quantidades de dias para que uma operação passe de forma automática, a ser considerada um ativo financeiro com problema de recuperação, este parâmetro será utilizado no processamento dos encargos, enquadrando assim as operações. Com a entrada do IFRS 9 inicialmente serão 90 dias para ser considerado como ativo problemático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1ec40f364da_9_9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572" name="Google Shape;572;g1ec40f364da_9_9"/>
          <p:cNvSpPr txBox="1"/>
          <p:nvPr/>
        </p:nvSpPr>
        <p:spPr>
          <a:xfrm>
            <a:off x="750675" y="1453800"/>
            <a:ext cx="22118400" cy="110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sng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Stop Accrual Manual</a:t>
            </a: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Com a nova legislação, teremos a possibilidade de inclusão de uma operação(Conta) como ativo problemático de forma manual. Para atender essa necessidade, será disponibilizado uma nova tela/serviço, onde o usuário poderá executar essa atividade.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 operação marcada como Ativo Problemático terá a mesma regra do stop accrual para processamento dos encargos. Transferência do ativo para outra modalidade, deixando assim de apropriar juros.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O módulo de conta corrente não irá retirar automaticamente a operação de ativo problemático, quando a mesma voltar a ficar adimplente. Com isso cabe ao usuário executar a troca para a modalidade padrão.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1ec40f364da_9_7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579" name="Google Shape;579;g1ec40f364da_9_71"/>
          <p:cNvSpPr txBox="1"/>
          <p:nvPr/>
        </p:nvSpPr>
        <p:spPr>
          <a:xfrm>
            <a:off x="750675" y="1453800"/>
            <a:ext cx="22118400" cy="163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Processamento Encargos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No processamento do módulo conta corrente, são executadas rotinas necessárias para o fechamento do dia. Uma dessas rotinas é a de processamento de encargos, que é responsável pelo cálculo dos encargos parciais e finais, controle de quantidade de dias negativos da conta, e cobrança dos encargos. Essa rotina será adaptada para executar a troca de modalidade de uma conta de forma automática, deixando assim de apropriar juros.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Taxa Efetiva de Juros (CADOC 3040).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O módulo de conta corrente é obrigado a enviar um reporte mensal denominado CADOC 3040, contendo informações relativo às contas dos clientes. Com a entrada do IFRS 9, será necessário o envio de uma nova informação “Taxa Efetiva de Juros”. Essa é uma informação que não existe hoje no sistema, com isso deveremos calcular a taxa para os contratos que tiverem encargos com correção monetária. Esse cálculo ocorre no processamento do dia.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3000" b="0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      4.    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Contas contábeis.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Hoje temos uma interface de saída, responsável por gerar um arquivo com os dados contábeis a ser importado no módulo contábil da Dimensa ou outro sistema legado. Inicialmente teremos a alteração do tamanho do número da conta contábil em tela, arquivos e relatórios, conforme a nova definição de contas contábeis COSIF.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1ec40f364da_9_54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586" name="Google Shape;586;g1ec40f364da_9_54"/>
          <p:cNvSpPr txBox="1"/>
          <p:nvPr/>
        </p:nvSpPr>
        <p:spPr>
          <a:xfrm>
            <a:off x="750675" y="1453800"/>
            <a:ext cx="22118400" cy="98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Alteração Rotinas Circular.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Inclusões e retirada de informações para integrar ao novo layout do SCR (CADOC 3040). Informações ainda em avaliação.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ec40f364da_8_52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593" name="Google Shape;593;g1ec40f364da_8_52"/>
          <p:cNvSpPr txBox="1"/>
          <p:nvPr/>
        </p:nvSpPr>
        <p:spPr>
          <a:xfrm>
            <a:off x="750675" y="1453800"/>
            <a:ext cx="20162700" cy="86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atender à necessidade do produto de Depósito a Prazo, serão executadas as seguintes alterações: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sng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Depósito a Prazo</a:t>
            </a: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sng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Custo Operação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pt-BR" sz="3000" b="0" i="0" u="none" strike="noStrike" cap="non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Contas contábeis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1ec40f364da_9_88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600" name="Google Shape;600;g1ec40f364da_9_88"/>
          <p:cNvSpPr txBox="1"/>
          <p:nvPr/>
        </p:nvSpPr>
        <p:spPr>
          <a:xfrm>
            <a:off x="750675" y="1453800"/>
            <a:ext cx="20162700" cy="142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Custo Operação.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Na tela de configuração, serão disponibilizados novos parâmetros para gerenciar o funcionamento do IFRS9. Inicialmente teremos as seguintes configurações: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Ativar IFRS 9: Informar o dia em que a nova funcionalidade entrou em produção.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Data de Início do IFRS 9: Informar o dia que a nova funcionalidade irá trabalhar com as novas operações.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747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operações que possuem o repasse de comissões para representantes, alterações nas seguintes regras: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Calcular o valor total da comissão a ser repassada para o representante diariamente, e apropriar esse valor a cada processamento do sistema.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1ec40f364da_9_9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607" name="Google Shape;607;g1ec40f364da_9_96"/>
          <p:cNvSpPr txBox="1"/>
          <p:nvPr/>
        </p:nvSpPr>
        <p:spPr>
          <a:xfrm>
            <a:off x="750675" y="1453800"/>
            <a:ext cx="20162700" cy="109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Contas contábeis.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Hoje temos uma interface de saída, responsável por gerar um arquivo com os dados contábeis a ser importado no módulo contábil da Dimensa ou outro sistema legado. Inicialmente teremos a alteração do tamanho do número da conta contábil em tela, arquivos e relatórios, conforme a nova definição de contas contábeis COSIF.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1ec40f364da_8_59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BÁSICO</a:t>
            </a:r>
            <a:endParaRPr/>
          </a:p>
        </p:txBody>
      </p:sp>
      <p:sp>
        <p:nvSpPr>
          <p:cNvPr id="614" name="Google Shape;614;g1ec40f364da_8_59"/>
          <p:cNvSpPr txBox="1"/>
          <p:nvPr/>
        </p:nvSpPr>
        <p:spPr>
          <a:xfrm>
            <a:off x="750675" y="1453800"/>
            <a:ext cx="20162700" cy="103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0" i="0" u="sng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Parâmetros (Configuração contábil)</a:t>
            </a: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sng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Ajuste nas telas de configuração contábil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pt-BR" sz="3000" b="0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lang="pt-BR" sz="3000" b="1" i="0" u="none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Parâmetros (Configuração contábil)</a:t>
            </a:r>
            <a:endParaRPr sz="3000" b="1" i="0" u="none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 i="0" u="sng" strike="noStrike" cap="non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1" i="0" u="sng" strike="noStrike" cap="non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Com a mudança no tamanho das contas contábeis, haverá a necessidade de adequação do sistema onde são feitos esses cadastros. Hoje é feito no módulo de parâmetros, cadastro de esquemas. Inicialmente teremos as seguintes configurações: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5461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33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Número conta: Aumento do número máximo da conta</a:t>
            </a:r>
            <a:endParaRPr sz="10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79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IFRS 9 - Impactos </a:t>
            </a:r>
            <a:endParaRPr/>
          </a:p>
        </p:txBody>
      </p:sp>
      <p:pic>
        <p:nvPicPr>
          <p:cNvPr id="232" name="Google Shape;232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34016" y="1897640"/>
            <a:ext cx="21724163" cy="10516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1ec406fc6b9_0_0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marL="457200" lvl="0" indent="-45720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CARTÕES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e6bff9672c_0_0"/>
          <p:cNvSpPr txBox="1">
            <a:spLocks noGrp="1"/>
          </p:cNvSpPr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72" name="Google Shape;372;g1e6bff9672c_0_0"/>
          <p:cNvSpPr txBox="1"/>
          <p:nvPr/>
        </p:nvSpPr>
        <p:spPr>
          <a:xfrm>
            <a:off x="957675" y="1774725"/>
            <a:ext cx="20415600" cy="24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a entrada da IFRS 9, será necessário realizarmos inovações regulatórias nas seguintes rotinas: Apropriação e Provisão, Lucros e Perdas, Contábil, Informes Legais, Taxas de Operação, Renegociação e Relatórios.</a:t>
            </a:r>
            <a:endParaRPr sz="32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250" b="1" i="0" u="none" strike="noStrike" cap="none" dirty="0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Escopo / Alterações que serão realizadas:</a:t>
            </a:r>
            <a:endParaRPr sz="3250" b="1" i="0" u="none" strike="noStrike" cap="none" dirty="0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1e6bff9672c_0_0"/>
          <p:cNvSpPr txBox="1"/>
          <p:nvPr/>
        </p:nvSpPr>
        <p:spPr>
          <a:xfrm>
            <a:off x="750675" y="3925025"/>
            <a:ext cx="21650700" cy="112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Stop Accrual:</a:t>
            </a:r>
            <a:endParaRPr sz="30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Passará a ocorrer quando a operação for classificada como um Ativo Problemático;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r>
              <a:rPr lang="pt-BR"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Criação de novo parâmetro global para indicar a quantidade de dias na qual uma operação passará automaticamente a ser considerada um ativo financeiro com problema de recuperação de crédito. Seguindo a Res 4966 Art 3 Parágrafo I - Atraso superior a 90 dias no pagamento do principal ou encargos;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instituição poderá classificar ou desclassificar de acordo com seu modelo de negócio, uma operação como Ativo Problemático manualmente, diante disso, teremos uma interface/API para o usuário classificar ou desclassificar as operações como Ativo problemático de forma manual;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criado um parâmetro global para indicar se as demais operações serão arrastadas quando a primeira operação entrar em Ativo Problemático;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>
                <a:solidFill>
                  <a:schemeClr val="dk1"/>
                </a:solidFill>
              </a:rPr>
              <a:t>O cliente terá uma flag que indicará se as demais operações serão arrastadas quando a sua primeira operação entrar em Ativo Problemático. Haverá uma parametrização no cadastro do cliente que deverá ser realizada de forma manual. Caso não houver a informação, será buscado do parâmetro global;</a:t>
            </a:r>
            <a:endParaRPr sz="3000">
              <a:solidFill>
                <a:schemeClr val="dk1"/>
              </a:solidFill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A operação que estiver como Ativo problemático deverá parar de acruar juros e passará a realizar a provisão das operações nos mesmos moldes feitos atualmente na regra do Atraso 60 (Stop Accrual); </a:t>
            </a:r>
            <a:endParaRPr sz="3000">
              <a:solidFill>
                <a:schemeClr val="dk1"/>
              </a:solidFill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Gerenciador de Cartões não irá retirar automaticamente a operação de Ativo Problemático quando a mesma voltar a ficar adimplente;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172B4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19035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bb943726ab_0_3"/>
          <p:cNvSpPr txBox="1">
            <a:spLocks noGrp="1"/>
          </p:cNvSpPr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81" name="Google Shape;381;g2bb943726ab_0_3"/>
          <p:cNvSpPr txBox="1"/>
          <p:nvPr/>
        </p:nvSpPr>
        <p:spPr>
          <a:xfrm>
            <a:off x="957675" y="1774725"/>
            <a:ext cx="20415600" cy="24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250" b="1" i="0" u="none" strike="noStrike" cap="none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2bb943726ab_0_3"/>
          <p:cNvSpPr txBox="1"/>
          <p:nvPr/>
        </p:nvSpPr>
        <p:spPr>
          <a:xfrm>
            <a:off x="873675" y="1755450"/>
            <a:ext cx="21650700" cy="6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r>
              <a:rPr lang="pt-BR"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Contrato de Empréstimo Rotativo (ER) já nascerá classificado como um Ativo Problemático quando a operação original já estiver classificada como um Ativo Problemático antes da baixa para o ER.</a:t>
            </a:r>
            <a:endParaRPr sz="3000">
              <a:solidFill>
                <a:schemeClr val="dk1"/>
              </a:solidFill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Parcelamento de Fatura gera um novo contrato (PC) e não nascerá classificado como um Ativo Problemático quando a operação original já estiver classificada como um Ativo Problemático.</a:t>
            </a:r>
            <a:endParaRPr sz="3000">
              <a:solidFill>
                <a:schemeClr val="dk1"/>
              </a:solidFill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Renegociação gera um novo contrato (RN) e não nascerá classificado como um Ativo Problemático quando a operação original já estiver classificada como um Ativo Problemático.</a:t>
            </a:r>
            <a:endParaRPr sz="3000">
              <a:solidFill>
                <a:schemeClr val="dk1"/>
              </a:solidFill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Nova Rotina para incluir as operações que já estão provisionando em Ativo Problemático;</a:t>
            </a:r>
            <a:endParaRPr sz="3000">
              <a:solidFill>
                <a:schemeClr val="dk1"/>
              </a:solidFill>
            </a:endParaRPr>
          </a:p>
          <a:p>
            <a:pPr marL="13716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172B4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44956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e6bff9672c_0_9"/>
          <p:cNvSpPr txBox="1">
            <a:spLocks noGrp="1"/>
          </p:cNvSpPr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90" name="Google Shape;390;g1e6bff9672c_0_9"/>
          <p:cNvSpPr txBox="1"/>
          <p:nvPr/>
        </p:nvSpPr>
        <p:spPr>
          <a:xfrm>
            <a:off x="466475" y="1637750"/>
            <a:ext cx="22470000" cy="9741098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Classificação de Ativos Financeiros: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Teremos um novo parâmetro para indicar qual classificação será a padrão para cada modalidade cadastrada no sistema;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contratos terão uma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indicando a classificação do ativo;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a classificação da operação no CADOC 3040;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 amortizado (Quando não há intenção de negociar o instrumento financeiro)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realizado alterações no módulo contábil para ser possível realizar as devidas parametrizações contábeis;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(Valor na qual o Instrumento Financeiro vale atualmente no mercado)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Cálculo do Valor Justo não será feito pelo Gerenciador de Cartões. Se a instituição possuir este tipo de operação, deve informar ao GC </a:t>
            </a: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diariamente ou mensalmente 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que o mesmo calcule a diferença entre Taxa Nominal x Valor Justo. O valor da diferença será contabilizado pelo sistema conforme parametrização, sendo: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marR="0" lvl="4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por meio do PL - VJORA (Quando existe a intenção de negociar o instrumento financeiro futuramente)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marR="0" lvl="5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VJORA: Patrimônio Líquido.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marR="0" lvl="4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no Resultado - VJR (Quando existe a intenção de negociar o instrumento financeiro atualmente)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marR="0" lvl="5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VJR: Resultado</a:t>
            </a: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Será disponibilizado uma novo serviço para o usuário informar o Valor Justo dos instrumentos financeiros classificados como VJR ou VJORA. O serviço irá calcular a diferença entre Taxa Nominal x Valor Justo, lançando o valor no sistema para ser contabilizado.</a:t>
            </a: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Teremos novas palavras chaves contábeis para realizar as devidas parametrizações do Valor Justo.</a:t>
            </a:r>
          </a:p>
        </p:txBody>
      </p:sp>
    </p:spTree>
    <p:extLst>
      <p:ext uri="{BB962C8B-B14F-4D97-AF65-F5344CB8AC3E}">
        <p14:creationId xmlns:p14="http://schemas.microsoft.com/office/powerpoint/2010/main" val="5366948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9df605844d_0_13"/>
          <p:cNvSpPr txBox="1">
            <a:spLocks noGrp="1"/>
          </p:cNvSpPr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98" name="Google Shape;398;g29df605844d_0_13"/>
          <p:cNvSpPr txBox="1"/>
          <p:nvPr/>
        </p:nvSpPr>
        <p:spPr>
          <a:xfrm>
            <a:off x="750675" y="1328851"/>
            <a:ext cx="23631738" cy="1239567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Reclassificação de Ativos Financeiros: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O sistema não irá realizar de forma automática a reclassificação dos ativos pois conforme descrito na legislação a classificação e/ou reclassificação depende da intenção da instituição financeira;</a:t>
            </a:r>
            <a:endParaRPr sz="3000" dirty="0">
              <a:solidFill>
                <a:schemeClr val="dk1"/>
              </a:solidFill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criado uma rotina/interface para o usuário realizar a reclassificação dos ativos manualmente;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Será criado uma API para o usuário realizar a reclassificação dos ativos manualmente</a:t>
            </a:r>
            <a:r>
              <a:rPr lang="pt-BR" sz="3000" dirty="0" smtClean="0">
                <a:solidFill>
                  <a:schemeClr val="dk1"/>
                </a:solidFill>
              </a:rPr>
              <a:t>;</a:t>
            </a: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Será gravado no BD a movimentação da Reclassificação dos Ativos Financeiros;</a:t>
            </a: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Haverá novas operações contábeis para realizar as devidas parametrizações a fim de registrar contabilmente a reclassificação</a:t>
            </a:r>
            <a:r>
              <a:rPr lang="pt-BR" sz="3000" dirty="0" smtClean="0">
                <a:solidFill>
                  <a:schemeClr val="dk1"/>
                </a:solidFill>
              </a:rPr>
              <a:t>;</a:t>
            </a:r>
            <a:endParaRPr sz="3000" dirty="0" smtClean="0">
              <a:solidFill>
                <a:schemeClr val="dk1"/>
              </a:solidFill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Custos </a:t>
            </a: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Transação: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Inclusão de nova parametrização para indicar a forma de cálculo dos Custos de Transação, sendo Linear ou Proporcional</a:t>
            </a:r>
            <a:r>
              <a:rPr lang="pt-BR" sz="3000" dirty="0" smtClean="0">
                <a:solidFill>
                  <a:schemeClr val="dk1"/>
                </a:solidFill>
              </a:rPr>
              <a:t>;</a:t>
            </a:r>
            <a:endParaRPr lang="pt-BR" sz="3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Alteração na rotina de apropriação para apropriar diariamente os custos de transação vinculados a operação de acordo com o tipo de cálculo parametrizado. Será considerado como custo de transação todas as tarifas de comercialização;</a:t>
            </a: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realizado alterações no módulo contábil para ser possível realizar as devidas parametrizações contábeis;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Valor </a:t>
            </a: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Contábil Bruto: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Alteração no relatório de carteira para passar a informar o Valor Contábil Bruto (t496padf);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o Valor Contábil Bruto no CADOC 3040;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O valor Contábil Bruto da operação será calculado da seguinte forma: Valor Atual(Principal +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tx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nominal) + Despesa Custo Transação a apropriar - Receita Custo Transação a apropriar (até a presente data).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Taxa Efetiva de Juros: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Gerenciador de Cartões trabalha apenas com taxa pré-fixada, desta forma faremos somente a regra para taxa pré-fixada;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base para cálculo da Taxa de Juros Efetiva deverá ser o Valor Contábil Bruto;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Alteração para contabilizar diariamente e por parcela a Taxa de Juros Efetiva das operações;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realizado alterações no módulo contábil para ser possível realizar as devidas parametrizações contábeis;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a TEJ no CADOC 3040;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4142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9df605844d_0_25"/>
          <p:cNvSpPr txBox="1">
            <a:spLocks noGrp="1"/>
          </p:cNvSpPr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06" name="Google Shape;406;g29df605844d_0_25"/>
          <p:cNvSpPr txBox="1"/>
          <p:nvPr/>
        </p:nvSpPr>
        <p:spPr>
          <a:xfrm>
            <a:off x="750675" y="1637750"/>
            <a:ext cx="22650500" cy="1133384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Metodologia Pura e Diferenciada: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09700" indent="-457200" algn="just">
              <a:lnSpc>
                <a:spcPct val="115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Conceito</a:t>
            </a: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1828800" lvl="1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dirty="0">
                <a:solidFill>
                  <a:schemeClr val="dk1"/>
                </a:solidFill>
              </a:rPr>
              <a:t>Metodologia Pura: Realiza a apropriação com base na Taxa de Juros Efetiva;</a:t>
            </a:r>
          </a:p>
          <a:p>
            <a:pPr marL="1828800" lvl="1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dirty="0">
                <a:solidFill>
                  <a:schemeClr val="dk1"/>
                </a:solidFill>
              </a:rPr>
              <a:t>Metodologia Diferenciada: Realiza a apropriação com base na Taxa Nominal e o diferimento dos custos de transação</a:t>
            </a:r>
            <a:r>
              <a:rPr lang="pt-BR" sz="3000" dirty="0" smtClean="0">
                <a:solidFill>
                  <a:schemeClr val="dk1"/>
                </a:solidFill>
              </a:rPr>
              <a:t>;</a:t>
            </a:r>
            <a:endParaRPr lang="pt-BR" sz="3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09700" indent="-457200" algn="just">
              <a:lnSpc>
                <a:spcPct val="115000"/>
              </a:lnSpc>
              <a:buClr>
                <a:schemeClr val="dk1"/>
              </a:buClr>
              <a:buSzPts val="3000"/>
              <a:buFont typeface="Arial" panose="020B0604020202020204" pitchFamily="34" charset="0"/>
              <a:buChar char="■"/>
            </a:pPr>
            <a:r>
              <a:rPr lang="pt-BR" sz="3000" dirty="0">
                <a:solidFill>
                  <a:schemeClr val="dk1"/>
                </a:solidFill>
              </a:rPr>
              <a:t>O sistema realizará os cálculos da Taxa de Juros Efetiva e Custos de Transação bem como a apropriação diária dos valores. No módulo de parametrização contábil, haverá palavras chaves responsáveis por trazer os valores apropriados, desta forma, a instituição deverá realizar as devidas parametrizações contábeis de acordo com a metodologia escolhida</a:t>
            </a:r>
            <a:r>
              <a:rPr lang="pt-BR" sz="3000" dirty="0" smtClean="0">
                <a:solidFill>
                  <a:schemeClr val="dk1"/>
                </a:solidFill>
              </a:rPr>
              <a:t>.</a:t>
            </a:r>
            <a:endParaRPr sz="3000" dirty="0">
              <a:solidFill>
                <a:schemeClr val="dk1"/>
              </a:solidFill>
            </a:endParaRPr>
          </a:p>
          <a:p>
            <a:pPr marL="914400" marR="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lang="pt-BR" sz="30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Alocação </a:t>
            </a:r>
            <a:r>
              <a:rPr lang="pt-BR" sz="3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em Estágios:</a:t>
            </a:r>
            <a:endParaRPr sz="3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operações passarão a ser classificadas no sistema de acordo com os estágios abaixo: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Primeiro Estágio;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Segundo Estágio;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Terceiro Estágio;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indent="-419100" algn="just">
              <a:lnSpc>
                <a:spcPct val="115000"/>
              </a:lnSpc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definição do estágio de uma operação conforme a IFRS9, depende da intenção e do modelo de negócio da instituição financeira. Desta forma, o Gerenciador de Cartões não irá informar ou alterar os estágios automaticamente, salvo quando a operação entrar em Ativo Problemático, que será classificada pelo sistema como ‘Terceiro Estágio‘.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terá uma rotina que atualiza o estágio das operações </a:t>
            </a: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(API e Interface), 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porém a instituição que deverá informar qual a operação e estágio deve ser alterado.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contratos terão uma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indicando o seu estágio</a:t>
            </a: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dirty="0" smtClean="0">
                <a:solidFill>
                  <a:schemeClr val="dk1"/>
                </a:solidFill>
              </a:rPr>
              <a:t>As operações que forem classificadas como um Ativo Problemático terão o seu estágio alterado para o Terceiro Estágio automaticamente.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estágio da operação passará a ser informado no CADOC 3040.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52689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9df605844d_0_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14" name="Google Shape;414;g29df605844d_0_6"/>
          <p:cNvSpPr txBox="1"/>
          <p:nvPr/>
        </p:nvSpPr>
        <p:spPr>
          <a:xfrm>
            <a:off x="750675" y="1453800"/>
            <a:ext cx="22071000" cy="130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Font typeface="Arial"/>
              <a:buNone/>
            </a:pPr>
            <a:r>
              <a:rPr lang="pt-BR" sz="325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Lucros e Perdas: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Nova funcionalidade para incluir manualmente contrato em perda e, possíveis alterações para PDD;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Mensuração de Perda - Alterações referente a classificação em estágios. Operações em curso normal, operações com aumento significativo em risco de crédito e ativos problemáticos.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Font typeface="Arial"/>
              <a:buNone/>
            </a:pPr>
            <a:r>
              <a:rPr lang="pt-BR" sz="325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Contábil: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Novo Arquivo - Arquivo contábil com informações/layout de acordo com o sistema/ERP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Dimensa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Contas Contábeis - Atender o aumento na quantidade de números das contas contábeis COSIF;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Básico - Possíveis impactos a partir de mudanças no módulo de parametrização contábil do Básico.</a:t>
            </a:r>
            <a:endParaRPr sz="3250" b="1" i="0" u="none" strike="noStrike" cap="none" dirty="0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 dirty="0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Informes Legais: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CADOC 3040 - Alteração nas informações geradas para integrar ao SCR, considerando fluxo atual e novo;</a:t>
            </a:r>
            <a:endParaRPr sz="2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 dirty="0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Renegociação: 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fluxo de inclusão de Renegociação, será adicionado um parâmetro de entrada para informar se a operação será uma Renegociação ou Reestruturação. 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Renegociação: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*Stop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Accrual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Stop </a:t>
            </a:r>
            <a:r>
              <a:rPr lang="pt-BR" sz="3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Accrual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pelos originais, passar a contar a quantidade de dias em atraso para entrar em ativo problemático a partir dos contratos originais da renegociação;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Recálculo do Valor Contábil - Recálculo do valor contábil bruto do ativo;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</a:t>
            </a: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CADOC 3040, o sistema passará a informar que o tipo de operação é uma Renegociação;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Reestruturação: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Recálculo do Valor Contábil - Recálculo do valor contábil bruto do ativo;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CADOC 3040, o sistema passará a informar que o tipo de operação é uma Reestruturação;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marR="0" lvl="3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pt-BR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Novas parametrizações contábeis;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25090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9df605844d_0_36"/>
          <p:cNvSpPr txBox="1">
            <a:spLocks noGrp="1"/>
          </p:cNvSpPr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22" name="Google Shape;422;g29df605844d_0_36"/>
          <p:cNvSpPr txBox="1"/>
          <p:nvPr/>
        </p:nvSpPr>
        <p:spPr>
          <a:xfrm>
            <a:off x="750675" y="1453800"/>
            <a:ext cx="21498000" cy="44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Fatura:</a:t>
            </a: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Ajustes - Adequação da fatura contemplando renegociação, CADOC 3040, baixa para Creliq e parcelamento de fatura.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Relatórios:</a:t>
            </a: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2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Possíveis impactos nos relatórios IF.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pt-BR" sz="3250" b="1" i="0" u="none" strike="noStrike" cap="non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Fora do Escopo:</a:t>
            </a: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Todos os demais pontos do produto aqui não relacionados e regras de negócios específicas.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32005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1eb1eca883e_2_73"/>
          <p:cNvSpPr/>
          <p:nvPr/>
        </p:nvSpPr>
        <p:spPr>
          <a:xfrm>
            <a:off x="692711" y="3969069"/>
            <a:ext cx="2980200" cy="24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lang="pt-BR" sz="15339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g1eb1eca883e_2_73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TÉCNICO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REQUISITOS CLIENTES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1ec406fc6b9_0_20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>
                <a:solidFill>
                  <a:schemeClr val="dk1"/>
                </a:solidFill>
              </a:rPr>
              <a:t>PRÉVIA - </a:t>
            </a:r>
            <a:r>
              <a:rPr lang="pt-BR"/>
              <a:t>PREMISSAS GERAIS</a:t>
            </a:r>
            <a:endParaRPr/>
          </a:p>
        </p:txBody>
      </p:sp>
      <p:sp>
        <p:nvSpPr>
          <p:cNvPr id="683" name="Google Shape;683;g1ec406fc6b9_0_20"/>
          <p:cNvSpPr/>
          <p:nvPr/>
        </p:nvSpPr>
        <p:spPr>
          <a:xfrm rot="984838" flipH="1">
            <a:off x="14954980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g1ec406fc6b9_0_20"/>
          <p:cNvSpPr/>
          <p:nvPr/>
        </p:nvSpPr>
        <p:spPr>
          <a:xfrm rot="-984838">
            <a:off x="12228413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g1ec406fc6b9_0_20"/>
          <p:cNvSpPr/>
          <p:nvPr/>
        </p:nvSpPr>
        <p:spPr>
          <a:xfrm rot="984838" flipH="1">
            <a:off x="9469224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g1ec406fc6b9_0_20"/>
          <p:cNvSpPr/>
          <p:nvPr/>
        </p:nvSpPr>
        <p:spPr>
          <a:xfrm rot="-984838">
            <a:off x="6742657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g1ec406fc6b9_0_20"/>
          <p:cNvSpPr/>
          <p:nvPr/>
        </p:nvSpPr>
        <p:spPr>
          <a:xfrm rot="984838" flipH="1">
            <a:off x="3994444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3D3D3D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8" name="Google Shape;688;g1ec406fc6b9_0_20"/>
          <p:cNvGrpSpPr/>
          <p:nvPr/>
        </p:nvGrpSpPr>
        <p:grpSpPr>
          <a:xfrm>
            <a:off x="10061082" y="9077563"/>
            <a:ext cx="4566915" cy="3281702"/>
            <a:chOff x="4734203" y="2543425"/>
            <a:chExt cx="1712700" cy="1230715"/>
          </a:xfrm>
        </p:grpSpPr>
        <p:sp>
          <p:nvSpPr>
            <p:cNvPr id="689" name="Google Shape;689;g1ec406fc6b9_0_20"/>
            <p:cNvSpPr/>
            <p:nvPr/>
          </p:nvSpPr>
          <p:spPr>
            <a:xfrm rot="-1789476">
              <a:off x="5510320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g1ec406fc6b9_0_20"/>
            <p:cNvSpPr txBox="1"/>
            <p:nvPr/>
          </p:nvSpPr>
          <p:spPr>
            <a:xfrm>
              <a:off x="5234190" y="273721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Setembro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1" name="Google Shape;691;g1ec406fc6b9_0_20"/>
            <p:cNvSpPr/>
            <p:nvPr/>
          </p:nvSpPr>
          <p:spPr>
            <a:xfrm>
              <a:off x="4734203" y="307064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g1ec406fc6b9_0_20"/>
            <p:cNvSpPr txBox="1"/>
            <p:nvPr/>
          </p:nvSpPr>
          <p:spPr>
            <a:xfrm>
              <a:off x="4778453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Correções de Homologação + Convivência PRD.</a:t>
              </a:r>
              <a:b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Necessário ambiente exclusivo para IFRS9 </a:t>
              </a:r>
              <a:endParaRPr sz="21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3" name="Google Shape;693;g1ec406fc6b9_0_20"/>
            <p:cNvSpPr/>
            <p:nvPr/>
          </p:nvSpPr>
          <p:spPr>
            <a:xfrm>
              <a:off x="5545553" y="3005991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4" name="Google Shape;694;g1ec406fc6b9_0_20"/>
          <p:cNvSpPr/>
          <p:nvPr/>
        </p:nvSpPr>
        <p:spPr>
          <a:xfrm rot="-984838">
            <a:off x="1267877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3D3D3D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5" name="Google Shape;695;g1ec406fc6b9_0_20"/>
          <p:cNvGrpSpPr/>
          <p:nvPr/>
        </p:nvGrpSpPr>
        <p:grpSpPr>
          <a:xfrm>
            <a:off x="1815332" y="5552837"/>
            <a:ext cx="4566915" cy="3324465"/>
            <a:chOff x="1641853" y="1221570"/>
            <a:chExt cx="1712700" cy="1246752"/>
          </a:xfrm>
        </p:grpSpPr>
        <p:sp>
          <p:nvSpPr>
            <p:cNvPr id="696" name="Google Shape;696;g1ec406fc6b9_0_20"/>
            <p:cNvSpPr/>
            <p:nvPr/>
          </p:nvSpPr>
          <p:spPr>
            <a:xfrm>
              <a:off x="1641853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g1ec406fc6b9_0_20"/>
            <p:cNvSpPr txBox="1"/>
            <p:nvPr/>
          </p:nvSpPr>
          <p:spPr>
            <a:xfrm>
              <a:off x="2148918" y="198692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2024 - Janeiro</a:t>
              </a:r>
              <a:endParaRPr sz="2100" b="1" i="0" u="none" strike="noStrike" cap="non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8" name="Google Shape;698;g1ec406fc6b9_0_20"/>
            <p:cNvSpPr/>
            <p:nvPr/>
          </p:nvSpPr>
          <p:spPr>
            <a:xfrm rot="10800000">
              <a:off x="2453178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g1ec406fc6b9_0_20"/>
            <p:cNvSpPr txBox="1"/>
            <p:nvPr/>
          </p:nvSpPr>
          <p:spPr>
            <a:xfrm>
              <a:off x="168610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g1ec406fc6b9_0_20"/>
            <p:cNvSpPr/>
            <p:nvPr/>
          </p:nvSpPr>
          <p:spPr>
            <a:xfrm rot="-1789476">
              <a:off x="2415143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3D3D3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1" name="Google Shape;701;g1ec406fc6b9_0_20"/>
          <p:cNvGrpSpPr/>
          <p:nvPr/>
        </p:nvGrpSpPr>
        <p:grpSpPr>
          <a:xfrm>
            <a:off x="12767598" y="5552837"/>
            <a:ext cx="4566915" cy="3324465"/>
            <a:chOff x="5770307" y="1221570"/>
            <a:chExt cx="1712700" cy="1246752"/>
          </a:xfrm>
        </p:grpSpPr>
        <p:sp>
          <p:nvSpPr>
            <p:cNvPr id="702" name="Google Shape;702;g1ec406fc6b9_0_20"/>
            <p:cNvSpPr/>
            <p:nvPr/>
          </p:nvSpPr>
          <p:spPr>
            <a:xfrm rot="-1789476">
              <a:off x="6546711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g1ec406fc6b9_0_20"/>
            <p:cNvSpPr txBox="1"/>
            <p:nvPr/>
          </p:nvSpPr>
          <p:spPr>
            <a:xfrm>
              <a:off x="6290838" y="198692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Novembro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04" name="Google Shape;704;g1ec406fc6b9_0_20"/>
            <p:cNvSpPr/>
            <p:nvPr/>
          </p:nvSpPr>
          <p:spPr>
            <a:xfrm>
              <a:off x="5770307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g1ec406fc6b9_0_20"/>
            <p:cNvSpPr/>
            <p:nvPr/>
          </p:nvSpPr>
          <p:spPr>
            <a:xfrm rot="10800000">
              <a:off x="6581632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g1ec406fc6b9_0_20"/>
            <p:cNvSpPr txBox="1"/>
            <p:nvPr/>
          </p:nvSpPr>
          <p:spPr>
            <a:xfrm>
              <a:off x="5814557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7" name="Google Shape;707;g1ec406fc6b9_0_20"/>
          <p:cNvGrpSpPr/>
          <p:nvPr/>
        </p:nvGrpSpPr>
        <p:grpSpPr>
          <a:xfrm>
            <a:off x="7282589" y="5552837"/>
            <a:ext cx="4566915" cy="3324465"/>
            <a:chOff x="3692203" y="1221570"/>
            <a:chExt cx="1712700" cy="1246752"/>
          </a:xfrm>
        </p:grpSpPr>
        <p:sp>
          <p:nvSpPr>
            <p:cNvPr id="708" name="Google Shape;708;g1ec406fc6b9_0_20"/>
            <p:cNvSpPr/>
            <p:nvPr/>
          </p:nvSpPr>
          <p:spPr>
            <a:xfrm rot="-1789476">
              <a:off x="446832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g1ec406fc6b9_0_20"/>
            <p:cNvSpPr txBox="1"/>
            <p:nvPr/>
          </p:nvSpPr>
          <p:spPr>
            <a:xfrm>
              <a:off x="4204628" y="1986923"/>
              <a:ext cx="90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Julho</a:t>
              </a:r>
              <a:endParaRPr sz="21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10" name="Google Shape;710;g1ec406fc6b9_0_20"/>
            <p:cNvSpPr/>
            <p:nvPr/>
          </p:nvSpPr>
          <p:spPr>
            <a:xfrm>
              <a:off x="3692203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g1ec406fc6b9_0_20"/>
            <p:cNvSpPr/>
            <p:nvPr/>
          </p:nvSpPr>
          <p:spPr>
            <a:xfrm rot="10800000">
              <a:off x="4503528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g1ec406fc6b9_0_20"/>
            <p:cNvSpPr txBox="1"/>
            <p:nvPr/>
          </p:nvSpPr>
          <p:spPr>
            <a:xfrm>
              <a:off x="373645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3" name="Google Shape;713;g1ec406fc6b9_0_20"/>
          <p:cNvSpPr/>
          <p:nvPr/>
        </p:nvSpPr>
        <p:spPr>
          <a:xfrm rot="984838" flipH="1">
            <a:off x="14954980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g1ec406fc6b9_0_20"/>
          <p:cNvSpPr/>
          <p:nvPr/>
        </p:nvSpPr>
        <p:spPr>
          <a:xfrm rot="-984838">
            <a:off x="12228413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g1ec406fc6b9_0_20"/>
          <p:cNvSpPr/>
          <p:nvPr/>
        </p:nvSpPr>
        <p:spPr>
          <a:xfrm rot="984838" flipH="1">
            <a:off x="9469224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g1ec406fc6b9_0_20"/>
          <p:cNvSpPr/>
          <p:nvPr/>
        </p:nvSpPr>
        <p:spPr>
          <a:xfrm rot="-984838">
            <a:off x="6742657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g1ec406fc6b9_0_20"/>
          <p:cNvSpPr/>
          <p:nvPr/>
        </p:nvSpPr>
        <p:spPr>
          <a:xfrm rot="984838" flipH="1">
            <a:off x="3994444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3D3D3D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8" name="Google Shape;718;g1ec406fc6b9_0_20"/>
          <p:cNvGrpSpPr/>
          <p:nvPr/>
        </p:nvGrpSpPr>
        <p:grpSpPr>
          <a:xfrm>
            <a:off x="4372487" y="9224612"/>
            <a:ext cx="4970089" cy="3754864"/>
            <a:chOff x="2605417" y="2543425"/>
            <a:chExt cx="1863900" cy="1408162"/>
          </a:xfrm>
        </p:grpSpPr>
        <p:sp>
          <p:nvSpPr>
            <p:cNvPr id="719" name="Google Shape;719;g1ec406fc6b9_0_20"/>
            <p:cNvSpPr/>
            <p:nvPr/>
          </p:nvSpPr>
          <p:spPr>
            <a:xfrm rot="-1789476">
              <a:off x="3457142" y="2572699"/>
              <a:ext cx="160451" cy="160451"/>
            </a:xfrm>
            <a:prstGeom prst="ellipse">
              <a:avLst/>
            </a:prstGeom>
            <a:solidFill>
              <a:srgbClr val="7F2090"/>
            </a:solidFill>
            <a:ln w="38100" cap="flat" cmpd="sng">
              <a:solidFill>
                <a:srgbClr val="3D3D3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g1ec406fc6b9_0_20"/>
            <p:cNvSpPr txBox="1"/>
            <p:nvPr/>
          </p:nvSpPr>
          <p:spPr>
            <a:xfrm>
              <a:off x="2605417" y="3073487"/>
              <a:ext cx="1863900" cy="878100"/>
            </a:xfrm>
            <a:prstGeom prst="rect">
              <a:avLst/>
            </a:prstGeom>
            <a:solidFill>
              <a:srgbClr val="7F2090"/>
            </a:solidFill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Clientes devem ter nova INFRAESTRUTURA. As liberações de IFRS 9 serão disponibilizadas somente somente nas últimas versões.</a:t>
              </a:r>
              <a:endParaRPr sz="2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g1ec406fc6b9_0_20"/>
            <p:cNvSpPr/>
            <p:nvPr/>
          </p:nvSpPr>
          <p:spPr>
            <a:xfrm>
              <a:off x="3495153" y="3005991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7F2090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2" name="Google Shape;722;g1ec406fc6b9_0_20"/>
          <p:cNvSpPr/>
          <p:nvPr/>
        </p:nvSpPr>
        <p:spPr>
          <a:xfrm rot="-984838">
            <a:off x="1267877" y="8915418"/>
            <a:ext cx="2977967" cy="154164"/>
          </a:xfrm>
          <a:prstGeom prst="roundRect">
            <a:avLst>
              <a:gd name="adj" fmla="val 50000"/>
            </a:avLst>
          </a:prstGeom>
          <a:solidFill>
            <a:srgbClr val="3D3D3D"/>
          </a:solidFill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3" name="Google Shape;723;g1ec406fc6b9_0_20"/>
          <p:cNvGrpSpPr/>
          <p:nvPr/>
        </p:nvGrpSpPr>
        <p:grpSpPr>
          <a:xfrm>
            <a:off x="12767598" y="5552837"/>
            <a:ext cx="4566915" cy="3324465"/>
            <a:chOff x="5770307" y="1221570"/>
            <a:chExt cx="1712700" cy="1246752"/>
          </a:xfrm>
        </p:grpSpPr>
        <p:sp>
          <p:nvSpPr>
            <p:cNvPr id="724" name="Google Shape;724;g1ec406fc6b9_0_20"/>
            <p:cNvSpPr/>
            <p:nvPr/>
          </p:nvSpPr>
          <p:spPr>
            <a:xfrm rot="-1789476">
              <a:off x="6546711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g1ec406fc6b9_0_20"/>
            <p:cNvSpPr/>
            <p:nvPr/>
          </p:nvSpPr>
          <p:spPr>
            <a:xfrm>
              <a:off x="5770307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g1ec406fc6b9_0_20"/>
            <p:cNvSpPr/>
            <p:nvPr/>
          </p:nvSpPr>
          <p:spPr>
            <a:xfrm rot="10800000">
              <a:off x="6581632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g1ec406fc6b9_0_20"/>
            <p:cNvSpPr txBox="1"/>
            <p:nvPr/>
          </p:nvSpPr>
          <p:spPr>
            <a:xfrm>
              <a:off x="5814557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Correções de Homologação + preparativos para entrada em produção.</a:t>
              </a:r>
              <a:b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Migrações de Infra congeladas.</a:t>
              </a:r>
              <a:endParaRPr sz="21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8" name="Google Shape;728;g1ec406fc6b9_0_20"/>
          <p:cNvGrpSpPr/>
          <p:nvPr/>
        </p:nvGrpSpPr>
        <p:grpSpPr>
          <a:xfrm>
            <a:off x="7282589" y="5552837"/>
            <a:ext cx="4566915" cy="3324465"/>
            <a:chOff x="3692203" y="1221570"/>
            <a:chExt cx="1712700" cy="1246752"/>
          </a:xfrm>
        </p:grpSpPr>
        <p:sp>
          <p:nvSpPr>
            <p:cNvPr id="729" name="Google Shape;729;g1ec406fc6b9_0_20"/>
            <p:cNvSpPr/>
            <p:nvPr/>
          </p:nvSpPr>
          <p:spPr>
            <a:xfrm rot="-1789476">
              <a:off x="446832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g1ec406fc6b9_0_20"/>
            <p:cNvSpPr/>
            <p:nvPr/>
          </p:nvSpPr>
          <p:spPr>
            <a:xfrm>
              <a:off x="3692203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g1ec406fc6b9_0_20"/>
            <p:cNvSpPr/>
            <p:nvPr/>
          </p:nvSpPr>
          <p:spPr>
            <a:xfrm rot="10800000">
              <a:off x="4503528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g1ec406fc6b9_0_20"/>
            <p:cNvSpPr txBox="1"/>
            <p:nvPr/>
          </p:nvSpPr>
          <p:spPr>
            <a:xfrm>
              <a:off x="373645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ÚLTIMA JANELA                </a:t>
              </a:r>
              <a:r>
                <a:rPr lang="pt-BR" sz="21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   Apoio clientes atualização de versões.</a:t>
              </a:r>
              <a:endParaRPr sz="21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33" name="Google Shape;733;g1ec406fc6b9_0_20"/>
          <p:cNvGrpSpPr/>
          <p:nvPr/>
        </p:nvGrpSpPr>
        <p:grpSpPr>
          <a:xfrm>
            <a:off x="1815332" y="5552836"/>
            <a:ext cx="7880201" cy="3484457"/>
            <a:chOff x="1641853" y="1221570"/>
            <a:chExt cx="2955260" cy="1306753"/>
          </a:xfrm>
        </p:grpSpPr>
        <p:sp>
          <p:nvSpPr>
            <p:cNvPr id="734" name="Google Shape;734;g1ec406fc6b9_0_20"/>
            <p:cNvSpPr/>
            <p:nvPr/>
          </p:nvSpPr>
          <p:spPr>
            <a:xfrm>
              <a:off x="1641853" y="1221570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g1ec406fc6b9_0_20"/>
            <p:cNvSpPr txBox="1"/>
            <p:nvPr/>
          </p:nvSpPr>
          <p:spPr>
            <a:xfrm>
              <a:off x="3053913" y="2189323"/>
              <a:ext cx="1543200" cy="33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100" b="1" i="0" u="none" strike="noStrike" cap="non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36" name="Google Shape;736;g1ec406fc6b9_0_20"/>
            <p:cNvSpPr/>
            <p:nvPr/>
          </p:nvSpPr>
          <p:spPr>
            <a:xfrm rot="10800000">
              <a:off x="2453178" y="1920663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g1ec406fc6b9_0_20"/>
            <p:cNvSpPr txBox="1"/>
            <p:nvPr/>
          </p:nvSpPr>
          <p:spPr>
            <a:xfrm>
              <a:off x="168610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pt-BR" sz="21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Liberação de versões considerando a última arquitetura de API e integrações</a:t>
              </a:r>
              <a:endParaRPr sz="2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g1ec406fc6b9_0_20"/>
            <p:cNvSpPr/>
            <p:nvPr/>
          </p:nvSpPr>
          <p:spPr>
            <a:xfrm rot="-1789476">
              <a:off x="2415143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3D3D3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39" name="Google Shape;739;g1ec406fc6b9_0_20"/>
          <p:cNvSpPr txBox="1"/>
          <p:nvPr/>
        </p:nvSpPr>
        <p:spPr>
          <a:xfrm>
            <a:off x="5493672" y="9934775"/>
            <a:ext cx="25878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pt-BR" sz="2100" b="1" i="0" u="none" strike="noStrike" cap="non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rPr>
              <a:t>2024 - Março</a:t>
            </a:r>
            <a:endParaRPr sz="2100" b="1" i="0" u="none" strike="noStrike" cap="none">
              <a:solidFill>
                <a:srgbClr val="3D3D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0" name="Google Shape;740;g1ec406fc6b9_0_20"/>
          <p:cNvSpPr txBox="1"/>
          <p:nvPr/>
        </p:nvSpPr>
        <p:spPr>
          <a:xfrm>
            <a:off x="873675" y="1902650"/>
            <a:ext cx="22707900" cy="27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que os CLIENTES estejam aptos a receber a versão da IFRS9, devem ser considerados as seguintes premissas: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Cliente devem disponibilizar </a:t>
            </a:r>
            <a:r>
              <a:rPr lang="pt-BR"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nova infraestrutura </a:t>
            </a: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ambientes de homologação IFRS9 e produção.</a:t>
            </a:r>
            <a:endParaRPr sz="2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Os clientes devem ser preparar para</a:t>
            </a:r>
            <a:r>
              <a:rPr lang="pt-BR"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impactos de integrações</a:t>
            </a: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que serão disponibilizadas em API REST, KAFKA ou arquivos. (++ impacto em Infraestrutura)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implementações Dimensa IFRS9 serão disponibilizadas </a:t>
            </a:r>
            <a:r>
              <a:rPr lang="pt-BR"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partir da última versão</a:t>
            </a: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ou seja, com base nas últimas expedições de Janeiro-24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a</a:t>
            </a:r>
            <a:r>
              <a:rPr lang="pt-BR"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mbiente homologatório da IFRS9 deverá ser um específico/ novo</a:t>
            </a: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conforme orientações das agendas técnicas e TDN.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Os clientes precisarão </a:t>
            </a:r>
            <a:r>
              <a:rPr lang="pt-BR"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adequar integrações atuais</a:t>
            </a:r>
            <a:r>
              <a:rPr lang="pt-BR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visando a implantação da nova infraestrutura/ arquitetura - Exemplo: Token na chamada de serviços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g1ec406fc6b9_0_20"/>
          <p:cNvSpPr/>
          <p:nvPr/>
        </p:nvSpPr>
        <p:spPr>
          <a:xfrm>
            <a:off x="16286875" y="11497525"/>
            <a:ext cx="7880100" cy="17706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pt-BR" sz="2500" b="1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Liberação de documentação:</a:t>
            </a:r>
            <a:endParaRPr sz="2500" b="1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500"/>
              <a:buFont typeface="Arial"/>
              <a:buChar char="●"/>
            </a:pPr>
            <a:r>
              <a:rPr lang="pt-BR" sz="2500" b="1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V1 - 15/12/2023</a:t>
            </a:r>
            <a:endParaRPr sz="2500" b="1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500"/>
              <a:buFont typeface="Arial"/>
              <a:buChar char="●"/>
            </a:pPr>
            <a:r>
              <a:rPr lang="pt-BR" sz="2500" b="1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V2 - 08/02/2024</a:t>
            </a:r>
            <a:endParaRPr sz="2500" b="1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500"/>
              <a:buFont typeface="Arial"/>
              <a:buChar char="●"/>
            </a:pPr>
            <a:r>
              <a:rPr lang="pt-BR" sz="2500" b="1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V3 - 15/03/2024 (versão final de infraestrutura)</a:t>
            </a:r>
            <a:endParaRPr sz="2500" b="1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4"/>
          <p:cNvSpPr/>
          <p:nvPr/>
        </p:nvSpPr>
        <p:spPr>
          <a:xfrm>
            <a:off x="692711" y="3969069"/>
            <a:ext cx="2980304" cy="245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lang="pt-BR" sz="15339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4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PRODUTOS DIMENSA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IMPACTOS 4966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1ec406fc6b9_0_31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MAPA GERAL - ARQUITETURA DE APLICAÇÕES</a:t>
            </a:r>
            <a:endParaRPr/>
          </a:p>
        </p:txBody>
      </p:sp>
      <p:pic>
        <p:nvPicPr>
          <p:cNvPr id="747" name="Google Shape;747;g1ec406fc6b9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250" y="1790149"/>
            <a:ext cx="21355452" cy="1156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1f3cd152224_0_2960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MAPA GERAL - INFRAESTRUTURA RECOMENDADA</a:t>
            </a:r>
            <a:endParaRPr/>
          </a:p>
        </p:txBody>
      </p:sp>
      <p:pic>
        <p:nvPicPr>
          <p:cNvPr id="753" name="Google Shape;753;g1f3cd152224_0_29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41050" y="2770325"/>
            <a:ext cx="10229850" cy="10706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g1f3cd152224_0_29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4675" y="2389900"/>
            <a:ext cx="9199400" cy="11326101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g1f3cd152224_0_2960"/>
          <p:cNvSpPr txBox="1"/>
          <p:nvPr/>
        </p:nvSpPr>
        <p:spPr>
          <a:xfrm>
            <a:off x="1270000" y="1639450"/>
            <a:ext cx="5686200" cy="415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pt-BR" sz="2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cENÁRIO 2: INTERMEDIÁRIO</a:t>
            </a:r>
            <a:endParaRPr sz="2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g1f3cd152224_0_2960"/>
          <p:cNvSpPr txBox="1"/>
          <p:nvPr/>
        </p:nvSpPr>
        <p:spPr>
          <a:xfrm>
            <a:off x="14266725" y="1639450"/>
            <a:ext cx="5686200" cy="415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pt-BR" sz="2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CENÁRIO 3: ALTA DISPONIBILIDADE</a:t>
            </a:r>
            <a:endParaRPr sz="2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2a0b969ee50_2_0"/>
          <p:cNvSpPr/>
          <p:nvPr/>
        </p:nvSpPr>
        <p:spPr>
          <a:xfrm>
            <a:off x="692711" y="3969069"/>
            <a:ext cx="2980200" cy="24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lang="pt-BR" sz="15339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g2a0b969ee50_2_0"/>
          <p:cNvSpPr txBox="1">
            <a:spLocks noGrp="1"/>
          </p:cNvSpPr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CRONOGRAMA </a:t>
            </a:r>
            <a:endParaRPr/>
          </a:p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&amp; STATUS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2a0b969ee50_2_106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CRONOGRAMA MACRO (POR FRENTE)</a:t>
            </a:r>
            <a:endParaRPr/>
          </a:p>
        </p:txBody>
      </p:sp>
      <p:graphicFrame>
        <p:nvGraphicFramePr>
          <p:cNvPr id="768" name="Google Shape;768;g2a0b969ee50_2_106"/>
          <p:cNvGraphicFramePr/>
          <p:nvPr/>
        </p:nvGraphicFramePr>
        <p:xfrm>
          <a:off x="692250" y="171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{1E6E151C-10FE-450F-83B4-85D441361177}</a:tableStyleId>
              </a:tblPr>
              <a:tblGrid>
                <a:gridCol w="1924825"/>
                <a:gridCol w="2625800"/>
                <a:gridCol w="2252350"/>
                <a:gridCol w="955075"/>
                <a:gridCol w="866900"/>
                <a:gridCol w="896275"/>
                <a:gridCol w="955075"/>
                <a:gridCol w="940375"/>
                <a:gridCol w="866900"/>
                <a:gridCol w="866900"/>
                <a:gridCol w="955075"/>
                <a:gridCol w="896275"/>
                <a:gridCol w="925675"/>
                <a:gridCol w="881600"/>
                <a:gridCol w="778725"/>
                <a:gridCol w="955075"/>
                <a:gridCol w="866900"/>
                <a:gridCol w="896275"/>
                <a:gridCol w="955075"/>
                <a:gridCol w="940375"/>
                <a:gridCol w="866900"/>
              </a:tblGrid>
              <a:tr h="647125"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lt1"/>
                          </a:solidFill>
                        </a:rPr>
                        <a:t> Planejamento</a:t>
                      </a:r>
                      <a:endParaRPr sz="18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03D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lt1"/>
                          </a:solidFill>
                        </a:rPr>
                        <a:t>Desenvolvimentos Times</a:t>
                      </a:r>
                      <a:endParaRPr sz="18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lt1"/>
                          </a:solidFill>
                        </a:rPr>
                        <a:t>Teste Integrado CB</a:t>
                      </a:r>
                      <a:endParaRPr sz="18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458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lt1"/>
                          </a:solidFill>
                        </a:rPr>
                        <a:t>Homologação Cliente</a:t>
                      </a:r>
                      <a:endParaRPr sz="18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lt1"/>
                          </a:solidFill>
                        </a:rPr>
                        <a:t>Implantação</a:t>
                      </a:r>
                      <a:endParaRPr sz="18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515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23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>
                          <a:solidFill>
                            <a:schemeClr val="lt1"/>
                          </a:solidFill>
                        </a:rPr>
                        <a:t>Tribos</a:t>
                      </a:r>
                      <a:endParaRPr sz="18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>
                          <a:solidFill>
                            <a:schemeClr val="lt1"/>
                          </a:solidFill>
                        </a:rPr>
                        <a:t>Produtos</a:t>
                      </a:r>
                      <a:endParaRPr sz="18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>
                          <a:solidFill>
                            <a:schemeClr val="lt1"/>
                          </a:solidFill>
                        </a:rPr>
                        <a:t>Data Alvo Entrega</a:t>
                      </a:r>
                      <a:endParaRPr sz="18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ago.-23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A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set.-23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A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out.-23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nov.-23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dez.-23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jan.-24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fev.-24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mar.-24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abr.-24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mai.-24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jun.-24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jul.-24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ago.-24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set.-24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out.-24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nov.-24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dez.-24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515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chemeClr val="lt1"/>
                          </a:solidFill>
                        </a:rPr>
                        <a:t>jan.-25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51561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Geral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Solução negócio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set/23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 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Geral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Solução Técnica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out/23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Infraestrutura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Impactos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dez/23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RE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RE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26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</a:tr>
              <a:tr h="678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Regulatórios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Rating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jun/24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Créditos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Credmaster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abr./24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2E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Regulatórios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Basileia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jul./24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Disponibilidades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Conta Corrente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jul./24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Disponibilidades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Conta Pagamento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jul./24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Regulatórios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Censo FGC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mar./24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EAD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Regulatórios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Contabilidade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mar./24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Regulatórios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Metadados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jul./24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45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Básico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Cadastro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mar./24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  <a:tr h="439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Cartões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strike="noStrike" cap="none"/>
                        <a:t>Gestão Cartões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 u="none" strike="noStrike" cap="none">
                          <a:solidFill>
                            <a:schemeClr val="dk1"/>
                          </a:solidFill>
                        </a:rPr>
                        <a:t>ul./24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AN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</a:t>
                      </a:r>
                      <a:r>
                        <a:rPr lang="pt-BR" sz="1800" b="1" u="none" strike="noStrike" cap="none">
                          <a:solidFill>
                            <a:schemeClr val="dk1"/>
                          </a:solidFill>
                        </a:rPr>
                        <a:t>PL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DEV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TI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b="1" u="none" strike="noStrike" cap="none"/>
                        <a:t> HML</a:t>
                      </a: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769" name="Google Shape;769;g2a0b969ee50_2_106"/>
          <p:cNvSpPr txBox="1"/>
          <p:nvPr/>
        </p:nvSpPr>
        <p:spPr>
          <a:xfrm>
            <a:off x="2760875" y="12591775"/>
            <a:ext cx="21144000" cy="523200"/>
          </a:xfrm>
          <a:prstGeom prst="rect">
            <a:avLst/>
          </a:prstGeom>
          <a:noFill/>
          <a:ln w="9525" cap="flat" cmpd="sng">
            <a:solidFill>
              <a:srgbClr val="59695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pt-BR"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pt-BR" sz="2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AN) Análises e Orientações;    (PL) - Planejamento;     (DEV) Desenvolvimento Dimensa;     (TI) Teste integrado Dimensa;     (HML) Homologação Cliente</a:t>
            </a:r>
            <a:endParaRPr sz="22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2a0b969ee50_2_65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PRÓXIMAS AGENDAS</a:t>
            </a:r>
            <a:endParaRPr/>
          </a:p>
        </p:txBody>
      </p:sp>
      <p:grpSp>
        <p:nvGrpSpPr>
          <p:cNvPr id="775" name="Google Shape;775;g2a0b969ee50_2_65"/>
          <p:cNvGrpSpPr/>
          <p:nvPr/>
        </p:nvGrpSpPr>
        <p:grpSpPr>
          <a:xfrm>
            <a:off x="1272984" y="2289064"/>
            <a:ext cx="10917451" cy="2296304"/>
            <a:chOff x="3562350" y="909418"/>
            <a:chExt cx="4094300" cy="765282"/>
          </a:xfrm>
        </p:grpSpPr>
        <p:sp>
          <p:nvSpPr>
            <p:cNvPr id="776" name="Google Shape;776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Fórum de Negócio</a:t>
              </a:r>
              <a:endParaRPr sz="29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77" name="Google Shape;777;g2a0b969ee50_2_65"/>
            <p:cNvSpPr txBox="1"/>
            <p:nvPr/>
          </p:nvSpPr>
          <p:spPr>
            <a:xfrm>
              <a:off x="4928450" y="1078719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19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Refinamento do escopo Dimensa Core Banking junto aos clientes. Discussões sobre as modificações de virada da operação (entrada da IFRS9)</a:t>
              </a:r>
              <a:endParaRPr sz="19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78" name="Google Shape;778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Nov/23 </a:t>
              </a: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 Dez/23</a:t>
              </a: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79" name="Google Shape;779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80" name="Google Shape;780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08563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81" name="Google Shape;781;g2a0b969ee50_2_65"/>
          <p:cNvGrpSpPr/>
          <p:nvPr/>
        </p:nvGrpSpPr>
        <p:grpSpPr>
          <a:xfrm>
            <a:off x="1272984" y="4069950"/>
            <a:ext cx="10917451" cy="2296305"/>
            <a:chOff x="3562350" y="909418"/>
            <a:chExt cx="4094300" cy="765282"/>
          </a:xfrm>
        </p:grpSpPr>
        <p:sp>
          <p:nvSpPr>
            <p:cNvPr id="782" name="Google Shape;782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Definições Técnicas</a:t>
              </a:r>
              <a:endParaRPr sz="29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83" name="Google Shape;783;g2a0b969ee50_2_65"/>
            <p:cNvSpPr txBox="1"/>
            <p:nvPr/>
          </p:nvSpPr>
          <p:spPr>
            <a:xfrm>
              <a:off x="4928450" y="110411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19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Definições de premissas técnicas de integração, versões de desenvolvimento e INFRAESTRUTURA obrigatória para implantação das mudanças.</a:t>
              </a:r>
              <a:endParaRPr sz="19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84" name="Google Shape;784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Dez/23</a:t>
              </a: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85" name="Google Shape;785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86" name="Google Shape;786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08563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87" name="Google Shape;787;g2a0b969ee50_2_65"/>
          <p:cNvGrpSpPr/>
          <p:nvPr/>
        </p:nvGrpSpPr>
        <p:grpSpPr>
          <a:xfrm>
            <a:off x="1272984" y="5850833"/>
            <a:ext cx="10917451" cy="2296304"/>
            <a:chOff x="3562350" y="909418"/>
            <a:chExt cx="4094300" cy="765282"/>
          </a:xfrm>
        </p:grpSpPr>
        <p:sp>
          <p:nvSpPr>
            <p:cNvPr id="788" name="Google Shape;788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Fóruns Técnicos</a:t>
              </a:r>
              <a:endParaRPr sz="29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89" name="Google Shape;789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20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Conversas técnicas sobre as integrações, INFRAESTRUTURA e atualização de versões.</a:t>
              </a:r>
              <a:endParaRPr sz="20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90" name="Google Shape;790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Jan-24</a:t>
              </a: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 Fev-24</a:t>
              </a: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91" name="Google Shape;791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92" name="Google Shape;792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93" name="Google Shape;793;g2a0b969ee50_2_65"/>
          <p:cNvGrpSpPr/>
          <p:nvPr/>
        </p:nvGrpSpPr>
        <p:grpSpPr>
          <a:xfrm>
            <a:off x="1272984" y="7631717"/>
            <a:ext cx="12622955" cy="2296400"/>
            <a:chOff x="3562350" y="909418"/>
            <a:chExt cx="4733904" cy="765314"/>
          </a:xfrm>
        </p:grpSpPr>
        <p:sp>
          <p:nvSpPr>
            <p:cNvPr id="794" name="Google Shape;794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1" i="0" u="sng" strike="noStrike" cap="none">
                  <a:solidFill>
                    <a:srgbClr val="085631"/>
                  </a:solidFill>
                  <a:latin typeface="Roboto"/>
                  <a:ea typeface="Roboto"/>
                  <a:cs typeface="Roboto"/>
                  <a:sym typeface="Roboto"/>
                </a:rPr>
                <a:t>Preparativos entregáveis</a:t>
              </a:r>
              <a:endParaRPr sz="2900" b="1" i="0" u="sng" strike="noStrike" cap="none">
                <a:solidFill>
                  <a:srgbClr val="08563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95" name="Google Shape;795;g2a0b969ee50_2_65"/>
            <p:cNvSpPr txBox="1"/>
            <p:nvPr/>
          </p:nvSpPr>
          <p:spPr>
            <a:xfrm>
              <a:off x="4928454" y="1154904"/>
              <a:ext cx="33678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2000" b="0" i="0" u="none" strike="noStrike" cap="non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Primeiros entregáveis disponibilizados, visando avaliar layout e liberar desenvolvimentos em paralelo dos cliente. </a:t>
              </a:r>
              <a:r>
                <a:rPr lang="pt-BR" sz="2000" b="1" i="0" u="none" strike="noStrike" cap="none">
                  <a:solidFill>
                    <a:srgbClr val="080DD6"/>
                  </a:solidFill>
                  <a:latin typeface="Roboto"/>
                  <a:ea typeface="Roboto"/>
                  <a:cs typeface="Roboto"/>
                  <a:sym typeface="Roboto"/>
                </a:rPr>
                <a:t>CONVERSAS COM CLIENTES SOBRE LAYOUTS DE INTEGRAÇÃO</a:t>
              </a:r>
              <a:r>
                <a:rPr lang="pt-BR" sz="2000" b="0" i="0" u="none" strike="noStrike" cap="non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96" name="Google Shape;796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700" b="1" i="0" u="none" strike="noStrike" cap="non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Mar-24</a:t>
              </a:r>
              <a:endParaRPr sz="27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700" b="1" i="0" u="none" strike="noStrike" cap="non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 Abr-24</a:t>
              </a:r>
              <a:endParaRPr sz="27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97" name="Google Shape;797;g2a0b969ee50_2_65"/>
            <p:cNvSpPr/>
            <p:nvPr/>
          </p:nvSpPr>
          <p:spPr>
            <a:xfrm>
              <a:off x="4517129" y="934032"/>
              <a:ext cx="133500" cy="740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98" name="Google Shape;798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99" name="Google Shape;799;g2a0b969ee50_2_65"/>
          <p:cNvGrpSpPr/>
          <p:nvPr/>
        </p:nvGrpSpPr>
        <p:grpSpPr>
          <a:xfrm>
            <a:off x="1272984" y="9486437"/>
            <a:ext cx="10917451" cy="2222468"/>
            <a:chOff x="3562350" y="934025"/>
            <a:chExt cx="4094300" cy="740675"/>
          </a:xfrm>
        </p:grpSpPr>
        <p:sp>
          <p:nvSpPr>
            <p:cNvPr id="800" name="Google Shape;800;g2a0b969ee50_2_65"/>
            <p:cNvSpPr txBox="1"/>
            <p:nvPr/>
          </p:nvSpPr>
          <p:spPr>
            <a:xfrm>
              <a:off x="4928450" y="985603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lang="pt-BR" sz="29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Atualização dos Clientes</a:t>
              </a:r>
              <a:endParaRPr sz="29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1" name="Google Shape;801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19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Todos os clientes devem ter HML disponível, equalização das últimas versões e arquitetura concluídas.</a:t>
              </a:r>
              <a:endParaRPr sz="19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2" name="Google Shape;802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Abr-24</a:t>
              </a:r>
              <a:endParaRPr sz="24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 Jul-24</a:t>
              </a:r>
              <a:endParaRPr sz="24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3" name="Google Shape;803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04" name="Google Shape;804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05" name="Google Shape;805;g2a0b969ee50_2_65"/>
          <p:cNvGrpSpPr/>
          <p:nvPr/>
        </p:nvGrpSpPr>
        <p:grpSpPr>
          <a:xfrm>
            <a:off x="1272984" y="11193486"/>
            <a:ext cx="10917451" cy="2296304"/>
            <a:chOff x="3562350" y="909418"/>
            <a:chExt cx="4094300" cy="765282"/>
          </a:xfrm>
        </p:grpSpPr>
        <p:sp>
          <p:nvSpPr>
            <p:cNvPr id="806" name="Google Shape;806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29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Liberação de Versões</a:t>
              </a:r>
              <a:endParaRPr sz="29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endParaRPr sz="29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7" name="Google Shape;807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19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Início oficial das homologações e liberações de versões completas, uma vez que a partir de Março/24 tem liberações parciais.</a:t>
              </a:r>
              <a:endParaRPr sz="1900" b="0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8" name="Google Shape;808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775" tIns="243775" rIns="243775" bIns="24377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Jul-24</a:t>
              </a:r>
              <a:endParaRPr sz="24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1" i="0" u="none" strike="noStrike" cap="non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 Ago-24</a:t>
              </a:r>
              <a:endParaRPr sz="2400" b="1" i="0" u="none" strike="noStrike" cap="non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9" name="Google Shape;809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</p:spPr>
          <p:txBody>
            <a:bodyPr spcFirstLastPara="1" wrap="square" lIns="243775" tIns="243775" rIns="243775" bIns="243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10" name="Google Shape;810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811" name="Google Shape;811;g2a0b969ee50_2_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125" y="4274085"/>
            <a:ext cx="645900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g2a0b969ee50_2_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125" y="2697335"/>
            <a:ext cx="645900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g2a0b969ee50_2_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125" y="6265985"/>
            <a:ext cx="645900" cy="6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Google Shape;814;g2a0b969ee50_2_65"/>
          <p:cNvSpPr/>
          <p:nvPr/>
        </p:nvSpPr>
        <p:spPr>
          <a:xfrm>
            <a:off x="1078125" y="8160200"/>
            <a:ext cx="645900" cy="509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15" name="Google Shape;815;g2a0b969ee50_2_65"/>
          <p:cNvGraphicFramePr/>
          <p:nvPr/>
        </p:nvGraphicFramePr>
        <p:xfrm>
          <a:off x="14736850" y="640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{1E6E151C-10FE-450F-83B4-85D441361177}</a:tableStyleId>
              </a:tblPr>
              <a:tblGrid>
                <a:gridCol w="1865775"/>
                <a:gridCol w="1429325"/>
                <a:gridCol w="1344125"/>
                <a:gridCol w="1025325"/>
                <a:gridCol w="2185150"/>
                <a:gridCol w="1445575"/>
              </a:tblGrid>
              <a:tr h="675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Meses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Exclusivas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Fóruns</a:t>
                      </a:r>
                      <a:endParaRPr sz="17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 negócio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Fóruns</a:t>
                      </a:r>
                      <a:endParaRPr sz="17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 Infra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Fóruns de</a:t>
                      </a:r>
                      <a:endParaRPr sz="17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 Integração (Layouts)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Status</a:t>
                      </a:r>
                      <a:endParaRPr sz="17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jul/23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8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ago/23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4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set/23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3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out/23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5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nov/23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3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dez/23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4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jan/24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6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rgbClr val="5E5E5E"/>
                          </a:solidFill>
                        </a:rPr>
                        <a:t>fev/24</a:t>
                      </a:r>
                      <a:endParaRPr sz="1700" b="1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7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5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strike="noStrike" cap="none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 u="none" strike="noStrike" cap="none">
                        <a:solidFill>
                          <a:srgbClr val="5E5E5E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mar/24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Previstos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abr/24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Previstos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mai/24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Previstos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jun/24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4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3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0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Previstos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9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Total Agendas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52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24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17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8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>
                          <a:solidFill>
                            <a:schemeClr val="lt1"/>
                          </a:solidFill>
                        </a:rPr>
                        <a:t>101</a:t>
                      </a:r>
                      <a:endParaRPr sz="1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85631"/>
                    </a:solidFill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Executadas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36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15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11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0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b="1" u="none" strike="noStrike" cap="none"/>
                        <a:t>62</a:t>
                      </a:r>
                      <a:endParaRPr sz="17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2C2C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</a:tr>
            </a:tbl>
          </a:graphicData>
        </a:graphic>
      </p:graphicFrame>
      <p:sp>
        <p:nvSpPr>
          <p:cNvPr id="816" name="Google Shape;816;g2a0b969ee50_2_65"/>
          <p:cNvSpPr/>
          <p:nvPr/>
        </p:nvSpPr>
        <p:spPr>
          <a:xfrm>
            <a:off x="14736850" y="5850825"/>
            <a:ext cx="3880200" cy="415200"/>
          </a:xfrm>
          <a:prstGeom prst="roundRect">
            <a:avLst>
              <a:gd name="adj" fmla="val 16667"/>
            </a:avLst>
          </a:prstGeom>
          <a:solidFill>
            <a:srgbClr val="3D3D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pt-BR"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REPORT AGENDAS:</a:t>
            </a:r>
            <a:endParaRPr sz="27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1f212fbed9c_0_7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DATAS AGENDAS</a:t>
            </a:r>
            <a:endParaRPr/>
          </a:p>
        </p:txBody>
      </p:sp>
      <p:pic>
        <p:nvPicPr>
          <p:cNvPr id="823" name="Google Shape;823;g1f212fbed9c_0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2850" y="1595813"/>
            <a:ext cx="19916700" cy="95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g1f212fbed9c_0_7"/>
          <p:cNvSpPr/>
          <p:nvPr/>
        </p:nvSpPr>
        <p:spPr>
          <a:xfrm>
            <a:off x="2515600" y="11429675"/>
            <a:ext cx="19633800" cy="2210100"/>
          </a:xfrm>
          <a:prstGeom prst="foldedCorner">
            <a:avLst>
              <a:gd name="adj" fmla="val 16250"/>
            </a:avLst>
          </a:prstGeom>
          <a:solidFill>
            <a:schemeClr val="lt1"/>
          </a:solidFill>
          <a:ln w="9525" cap="flat" cmpd="sng">
            <a:solidFill>
              <a:srgbClr val="0E945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pt-BR" sz="2500" b="1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Importante:</a:t>
            </a:r>
            <a:endParaRPr sz="2500" b="1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1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lang="pt-BR"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Dúvidas podem ser reportadas via FAQ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lang="pt-BR"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Participação das agendas por link 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lang="pt-BR"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Todas as atualizações ocorrem via TDN: https://tdn.totvs.com.br/pages/releaseview.action?pageId=758501731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g2a0b969ee50_2_112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830" name="Google Shape;830;g2a0b969ee50_2_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75" y="1965273"/>
            <a:ext cx="23084227" cy="64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2a0b969ee50_2_117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836" name="Google Shape;836;g2a0b969ee50_2_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75" y="1702598"/>
            <a:ext cx="22858052" cy="647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7" name="Google Shape;837;g2a0b969ee50_2_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3675" y="8650475"/>
            <a:ext cx="22858049" cy="402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2a0b969ee50_2_123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843" name="Google Shape;843;g2a0b969ee50_2_1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75" y="1848523"/>
            <a:ext cx="22869923" cy="500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4" name="Google Shape;844;g2a0b969ee50_2_1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3675" y="8498726"/>
            <a:ext cx="22869923" cy="3836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" name="Google Shape;849;g2a0b969ee50_2_12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49" r="149"/>
          <a:stretch/>
        </p:blipFill>
        <p:spPr>
          <a:xfrm>
            <a:off x="5413052" y="5146675"/>
            <a:ext cx="2320800" cy="2320800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50" name="Google Shape;850;g2a0b969ee50_2_129"/>
          <p:cNvSpPr txBox="1"/>
          <p:nvPr/>
        </p:nvSpPr>
        <p:spPr>
          <a:xfrm>
            <a:off x="8192906" y="2830558"/>
            <a:ext cx="67137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OBRIGADO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1" name="Google Shape;851;g2a0b969ee50_2_129"/>
          <p:cNvSpPr txBox="1">
            <a:spLocks noGrp="1"/>
          </p:cNvSpPr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Time IFRS9</a:t>
            </a:r>
            <a:endParaRPr/>
          </a:p>
        </p:txBody>
      </p:sp>
      <p:sp>
        <p:nvSpPr>
          <p:cNvPr id="852" name="Google Shape;852;g2a0b969ee50_2_129"/>
          <p:cNvSpPr txBox="1">
            <a:spLocks noGrp="1"/>
          </p:cNvSpPr>
          <p:nvPr>
            <p:ph type="title" idx="3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  <p:sp>
        <p:nvSpPr>
          <p:cNvPr id="853" name="Google Shape;853;g2a0b969ee50_2_129"/>
          <p:cNvSpPr txBox="1">
            <a:spLocks noGrp="1"/>
          </p:cNvSpPr>
          <p:nvPr>
            <p:ph type="title" idx="4"/>
          </p:nvPr>
        </p:nvSpPr>
        <p:spPr>
          <a:xfrm>
            <a:off x="8192906" y="6314633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 </a:t>
            </a:r>
            <a:endParaRPr/>
          </a:p>
        </p:txBody>
      </p:sp>
      <p:sp>
        <p:nvSpPr>
          <p:cNvPr id="854" name="Google Shape;854;g2a0b969ee50_2_129"/>
          <p:cNvSpPr txBox="1">
            <a:spLocks noGrp="1"/>
          </p:cNvSpPr>
          <p:nvPr>
            <p:ph type="title" idx="5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e5e8e730a9_0_0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PRODUTOS DE CORE BANKING X </a:t>
            </a:r>
            <a:r>
              <a:rPr lang="pt-BR" u="sng"/>
              <a:t>IMPACTO IFRS9</a:t>
            </a:r>
            <a:endParaRPr u="sng"/>
          </a:p>
        </p:txBody>
      </p:sp>
      <p:sp>
        <p:nvSpPr>
          <p:cNvPr id="244" name="Google Shape;244;g1e5e8e730a9_0_0"/>
          <p:cNvSpPr/>
          <p:nvPr/>
        </p:nvSpPr>
        <p:spPr>
          <a:xfrm>
            <a:off x="14877749" y="1105080"/>
            <a:ext cx="8389800" cy="5061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8761D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1e5e8e730a9_0_0"/>
          <p:cNvSpPr/>
          <p:nvPr/>
        </p:nvSpPr>
        <p:spPr>
          <a:xfrm>
            <a:off x="15302645" y="1440506"/>
            <a:ext cx="7597200" cy="14859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DIGITAL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1e5e8e730a9_0_0"/>
          <p:cNvSpPr/>
          <p:nvPr/>
        </p:nvSpPr>
        <p:spPr>
          <a:xfrm>
            <a:off x="6089834" y="3119420"/>
            <a:ext cx="3292200" cy="4819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BÁSICO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1e5e8e730a9_0_0"/>
          <p:cNvSpPr/>
          <p:nvPr/>
        </p:nvSpPr>
        <p:spPr>
          <a:xfrm>
            <a:off x="873675" y="2659472"/>
            <a:ext cx="3292200" cy="40491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ANÁLISE DE CRÉDITO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1e5e8e730a9_0_0"/>
          <p:cNvSpPr/>
          <p:nvPr/>
        </p:nvSpPr>
        <p:spPr>
          <a:xfrm>
            <a:off x="1693599" y="1431743"/>
            <a:ext cx="1645800" cy="620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2B2B2D"/>
                </a:solidFill>
                <a:latin typeface="Arial"/>
                <a:ea typeface="Arial"/>
                <a:cs typeface="Arial"/>
                <a:sym typeface="Arial"/>
              </a:rPr>
              <a:t>BUREAUS EXTERNOS</a:t>
            </a:r>
            <a:endParaRPr sz="1600" b="0" i="0" u="none" strike="noStrike" cap="none">
              <a:solidFill>
                <a:srgbClr val="2B2B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1e5e8e730a9_0_0"/>
          <p:cNvSpPr/>
          <p:nvPr/>
        </p:nvSpPr>
        <p:spPr>
          <a:xfrm>
            <a:off x="1083757" y="3428734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ANÁLISE DE CRÉDITO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1e5e8e730a9_0_0"/>
          <p:cNvSpPr/>
          <p:nvPr/>
        </p:nvSpPr>
        <p:spPr>
          <a:xfrm>
            <a:off x="1083759" y="4278878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MOTOR DE CRÉDITO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e5e8e730a9_0_0"/>
          <p:cNvSpPr/>
          <p:nvPr/>
        </p:nvSpPr>
        <p:spPr>
          <a:xfrm>
            <a:off x="6296656" y="4548286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GERADOR RELATÓRIOS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1e5e8e730a9_0_0"/>
          <p:cNvSpPr/>
          <p:nvPr/>
        </p:nvSpPr>
        <p:spPr>
          <a:xfrm>
            <a:off x="6316847" y="6232683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SEGURANÇA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3" name="Google Shape;253;g1e5e8e730a9_0_0"/>
          <p:cNvCxnSpPr>
            <a:stCxn id="247" idx="0"/>
            <a:endCxn id="248" idx="2"/>
          </p:cNvCxnSpPr>
          <p:nvPr/>
        </p:nvCxnSpPr>
        <p:spPr>
          <a:xfrm rot="5400000" flipH="1">
            <a:off x="2214675" y="2354372"/>
            <a:ext cx="606900" cy="3300"/>
          </a:xfrm>
          <a:prstGeom prst="bentConnector3">
            <a:avLst>
              <a:gd name="adj1" fmla="val 49988"/>
            </a:avLst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4" name="Google Shape;254;g1e5e8e730a9_0_0"/>
          <p:cNvSpPr/>
          <p:nvPr/>
        </p:nvSpPr>
        <p:spPr>
          <a:xfrm>
            <a:off x="6316847" y="5380664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PARÂMETROS GLOBAIS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1e5e8e730a9_0_0"/>
          <p:cNvSpPr/>
          <p:nvPr/>
        </p:nvSpPr>
        <p:spPr>
          <a:xfrm>
            <a:off x="6316847" y="3696272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CADASTRO DE CLIENTE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1e5e8e730a9_0_0"/>
          <p:cNvSpPr/>
          <p:nvPr/>
        </p:nvSpPr>
        <p:spPr>
          <a:xfrm>
            <a:off x="6316847" y="7048117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TRILHA DE AUDITORIA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g1e5e8e730a9_0_0"/>
          <p:cNvCxnSpPr>
            <a:stCxn id="246" idx="0"/>
          </p:cNvCxnSpPr>
          <p:nvPr/>
        </p:nvCxnSpPr>
        <p:spPr>
          <a:xfrm rot="-5400000">
            <a:off x="8521334" y="1455320"/>
            <a:ext cx="878700" cy="2449500"/>
          </a:xfrm>
          <a:prstGeom prst="bentConnector2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8" name="Google Shape;258;g1e5e8e730a9_0_0"/>
          <p:cNvCxnSpPr>
            <a:stCxn id="246" idx="2"/>
          </p:cNvCxnSpPr>
          <p:nvPr/>
        </p:nvCxnSpPr>
        <p:spPr>
          <a:xfrm rot="-5400000" flipH="1">
            <a:off x="9011684" y="6663470"/>
            <a:ext cx="551700" cy="3103200"/>
          </a:xfrm>
          <a:prstGeom prst="bentConnector2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9" name="Google Shape;259;g1e5e8e730a9_0_0"/>
          <p:cNvCxnSpPr>
            <a:stCxn id="260" idx="0"/>
          </p:cNvCxnSpPr>
          <p:nvPr/>
        </p:nvCxnSpPr>
        <p:spPr>
          <a:xfrm rot="-5400000">
            <a:off x="2460428" y="6332128"/>
            <a:ext cx="3822600" cy="3435900"/>
          </a:xfrm>
          <a:prstGeom prst="bentConnector3">
            <a:avLst>
              <a:gd name="adj1" fmla="val 6036"/>
            </a:avLst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1" name="Google Shape;261;g1e5e8e730a9_0_0"/>
          <p:cNvSpPr/>
          <p:nvPr/>
        </p:nvSpPr>
        <p:spPr>
          <a:xfrm>
            <a:off x="1086066" y="5157205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ESTEIRA DE CRÉDITO (FLOW)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1e5e8e730a9_0_0"/>
          <p:cNvSpPr/>
          <p:nvPr/>
        </p:nvSpPr>
        <p:spPr>
          <a:xfrm>
            <a:off x="1007678" y="9961378"/>
            <a:ext cx="3292200" cy="20424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API / WS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1e5e8e730a9_0_0"/>
          <p:cNvSpPr/>
          <p:nvPr/>
        </p:nvSpPr>
        <p:spPr>
          <a:xfrm>
            <a:off x="1197569" y="10435516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INTEGRADOR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1e5e8e730a9_0_0"/>
          <p:cNvSpPr/>
          <p:nvPr/>
        </p:nvSpPr>
        <p:spPr>
          <a:xfrm>
            <a:off x="1202567" y="11219585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APIs CORE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1e5e8e730a9_0_0"/>
          <p:cNvSpPr/>
          <p:nvPr/>
        </p:nvSpPr>
        <p:spPr>
          <a:xfrm>
            <a:off x="1386526" y="12252473"/>
            <a:ext cx="2259900" cy="620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03D37"/>
                </a:solidFill>
                <a:latin typeface="Arial"/>
                <a:ea typeface="Arial"/>
                <a:cs typeface="Arial"/>
                <a:sym typeface="Arial"/>
              </a:rPr>
              <a:t>CANAIS EXTERNOS</a:t>
            </a:r>
            <a:endParaRPr sz="1600" b="1" i="0" u="none" strike="noStrike" cap="none">
              <a:solidFill>
                <a:srgbClr val="403D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g1e5e8e730a9_0_0"/>
          <p:cNvCxnSpPr>
            <a:endCxn id="264" idx="0"/>
          </p:cNvCxnSpPr>
          <p:nvPr/>
        </p:nvCxnSpPr>
        <p:spPr>
          <a:xfrm flipH="1">
            <a:off x="2516476" y="12061373"/>
            <a:ext cx="4200" cy="191100"/>
          </a:xfrm>
          <a:prstGeom prst="straightConnector1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66" name="Google Shape;266;g1e5e8e730a9_0_0"/>
          <p:cNvSpPr/>
          <p:nvPr/>
        </p:nvSpPr>
        <p:spPr>
          <a:xfrm>
            <a:off x="10839275" y="6981551"/>
            <a:ext cx="12685200" cy="28203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CRÉDITO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1e5e8e730a9_0_0"/>
          <p:cNvSpPr/>
          <p:nvPr/>
        </p:nvSpPr>
        <p:spPr>
          <a:xfrm>
            <a:off x="20395441" y="7552617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REPASSES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g1e5e8e730a9_0_0"/>
          <p:cNvSpPr/>
          <p:nvPr/>
        </p:nvSpPr>
        <p:spPr>
          <a:xfrm>
            <a:off x="14247663" y="7564029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BENS E GARANTIAS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1e5e8e730a9_0_0"/>
          <p:cNvSpPr/>
          <p:nvPr/>
        </p:nvSpPr>
        <p:spPr>
          <a:xfrm>
            <a:off x="14247663" y="8281382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COBRANÇA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1e5e8e730a9_0_0"/>
          <p:cNvSpPr/>
          <p:nvPr/>
        </p:nvSpPr>
        <p:spPr>
          <a:xfrm>
            <a:off x="14247663" y="9026224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MICROCRÉDITO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1e5e8e730a9_0_0"/>
          <p:cNvSpPr/>
          <p:nvPr/>
        </p:nvSpPr>
        <p:spPr>
          <a:xfrm>
            <a:off x="17314057" y="7564029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LEASING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1e5e8e730a9_0_0"/>
          <p:cNvSpPr/>
          <p:nvPr/>
        </p:nvSpPr>
        <p:spPr>
          <a:xfrm>
            <a:off x="11194614" y="8311954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AVAIS E FIANÇA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1e5e8e730a9_0_0"/>
          <p:cNvSpPr/>
          <p:nvPr/>
        </p:nvSpPr>
        <p:spPr>
          <a:xfrm>
            <a:off x="20403290" y="8279579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INTERVENIÊNCIA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1e5e8e730a9_0_0"/>
          <p:cNvSpPr/>
          <p:nvPr/>
        </p:nvSpPr>
        <p:spPr>
          <a:xfrm>
            <a:off x="17313645" y="8309557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ANTECIPAÇÃO RECEBÍVEIS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1e5e8e730a9_0_0"/>
          <p:cNvSpPr/>
          <p:nvPr/>
        </p:nvSpPr>
        <p:spPr>
          <a:xfrm>
            <a:off x="11194614" y="7564029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701C7F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EMPRÉSTIMOS &amp; FINANCIAMENTO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1e5e8e730a9_0_0"/>
          <p:cNvSpPr/>
          <p:nvPr/>
        </p:nvSpPr>
        <p:spPr>
          <a:xfrm>
            <a:off x="11194614" y="9026224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701C7F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CRÉDITO BACKOFFICE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1e5e8e730a9_0_0"/>
          <p:cNvSpPr/>
          <p:nvPr/>
        </p:nvSpPr>
        <p:spPr>
          <a:xfrm>
            <a:off x="17314057" y="9026224"/>
            <a:ext cx="2871300" cy="626100"/>
          </a:xfrm>
          <a:prstGeom prst="roundRect">
            <a:avLst>
              <a:gd name="adj" fmla="val 16667"/>
            </a:avLst>
          </a:prstGeom>
          <a:solidFill>
            <a:srgbClr val="701C7F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GESTÃO DE INADIMPLENTES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1e5e8e730a9_0_0"/>
          <p:cNvSpPr/>
          <p:nvPr/>
        </p:nvSpPr>
        <p:spPr>
          <a:xfrm>
            <a:off x="20396265" y="9026224"/>
            <a:ext cx="2871300" cy="626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CESSÃO DE CRÉDITO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1e5e8e730a9_0_0"/>
          <p:cNvSpPr/>
          <p:nvPr/>
        </p:nvSpPr>
        <p:spPr>
          <a:xfrm>
            <a:off x="5277288" y="10142054"/>
            <a:ext cx="18167400" cy="26784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COMPLIANCE, LEGAL E MANDATÓRIO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1e5e8e730a9_0_0"/>
          <p:cNvSpPr/>
          <p:nvPr/>
        </p:nvSpPr>
        <p:spPr>
          <a:xfrm>
            <a:off x="21275461" y="10719277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701C7F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RATING (SCR)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1e5e8e730a9_0_0"/>
          <p:cNvSpPr/>
          <p:nvPr/>
        </p:nvSpPr>
        <p:spPr>
          <a:xfrm>
            <a:off x="16660610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CCS/JUD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1e5e8e730a9_0_0"/>
          <p:cNvSpPr/>
          <p:nvPr/>
        </p:nvSpPr>
        <p:spPr>
          <a:xfrm>
            <a:off x="9937779" y="11401873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CONTAB. METADADOS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g1e5e8e730a9_0_0"/>
          <p:cNvSpPr/>
          <p:nvPr/>
        </p:nvSpPr>
        <p:spPr>
          <a:xfrm>
            <a:off x="9937779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STA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g1e5e8e730a9_0_0"/>
          <p:cNvSpPr/>
          <p:nvPr/>
        </p:nvSpPr>
        <p:spPr>
          <a:xfrm>
            <a:off x="12188611" y="11401873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DIRF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1e5e8e730a9_0_0"/>
          <p:cNvSpPr/>
          <p:nvPr/>
        </p:nvSpPr>
        <p:spPr>
          <a:xfrm>
            <a:off x="12188611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NPC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1e5e8e730a9_0_0"/>
          <p:cNvSpPr/>
          <p:nvPr/>
        </p:nvSpPr>
        <p:spPr>
          <a:xfrm>
            <a:off x="16647471" y="11401873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E-FINANCEIRA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1e5e8e730a9_0_0"/>
          <p:cNvSpPr/>
          <p:nvPr/>
        </p:nvSpPr>
        <p:spPr>
          <a:xfrm>
            <a:off x="18878133" y="10747176"/>
            <a:ext cx="22611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AUTORIZADOR B3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1e5e8e730a9_0_0"/>
          <p:cNvSpPr/>
          <p:nvPr/>
        </p:nvSpPr>
        <p:spPr>
          <a:xfrm>
            <a:off x="18884805" y="11401873"/>
            <a:ext cx="2249400" cy="539700"/>
          </a:xfrm>
          <a:prstGeom prst="roundRect">
            <a:avLst>
              <a:gd name="adj" fmla="val 16667"/>
            </a:avLst>
          </a:prstGeom>
          <a:solidFill>
            <a:srgbClr val="701C7F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CONTABILIDADE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1e5e8e730a9_0_0"/>
          <p:cNvSpPr/>
          <p:nvPr/>
        </p:nvSpPr>
        <p:spPr>
          <a:xfrm>
            <a:off x="5477308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BASILÉIA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1e5e8e730a9_0_0"/>
          <p:cNvSpPr/>
          <p:nvPr/>
        </p:nvSpPr>
        <p:spPr>
          <a:xfrm>
            <a:off x="7720688" y="11401871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CENSO / FGC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1e5e8e730a9_0_0"/>
          <p:cNvSpPr/>
          <p:nvPr/>
        </p:nvSpPr>
        <p:spPr>
          <a:xfrm>
            <a:off x="5477308" y="11401873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BNDES ONLINE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1e5e8e730a9_0_0"/>
          <p:cNvSpPr/>
          <p:nvPr/>
        </p:nvSpPr>
        <p:spPr>
          <a:xfrm>
            <a:off x="14400283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SPED (ECD, ECF E EFD CONT)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1e5e8e730a9_0_0"/>
          <p:cNvSpPr/>
          <p:nvPr/>
        </p:nvSpPr>
        <p:spPr>
          <a:xfrm>
            <a:off x="7735553" y="10747176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BASILEIA S5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1e5e8e730a9_0_0"/>
          <p:cNvSpPr/>
          <p:nvPr/>
        </p:nvSpPr>
        <p:spPr>
          <a:xfrm>
            <a:off x="21287814" y="11401873"/>
            <a:ext cx="2104800" cy="5397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INTEGRADOR ERP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1e5e8e730a9_0_0"/>
          <p:cNvSpPr/>
          <p:nvPr/>
        </p:nvSpPr>
        <p:spPr>
          <a:xfrm>
            <a:off x="5479044" y="12089870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INTEGRADOR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SPI (PIX) / SPB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1e5e8e730a9_0_0"/>
          <p:cNvSpPr/>
          <p:nvPr/>
        </p:nvSpPr>
        <p:spPr>
          <a:xfrm>
            <a:off x="14405831" y="11401871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SICOR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1e5e8e730a9_0_0"/>
          <p:cNvSpPr/>
          <p:nvPr/>
        </p:nvSpPr>
        <p:spPr>
          <a:xfrm>
            <a:off x="7735441" y="12101347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CADASTRO POSITIVO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1e5e8e730a9_0_0"/>
          <p:cNvSpPr/>
          <p:nvPr/>
        </p:nvSpPr>
        <p:spPr>
          <a:xfrm>
            <a:off x="9947113" y="12101347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PORTABILIDADE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1e5e8e730a9_0_0"/>
          <p:cNvSpPr/>
          <p:nvPr/>
        </p:nvSpPr>
        <p:spPr>
          <a:xfrm>
            <a:off x="10185351" y="1640223"/>
            <a:ext cx="3676800" cy="37404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DISPONIBILIDADES / DIGITAL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1e5e8e730a9_0_0"/>
          <p:cNvSpPr/>
          <p:nvPr/>
        </p:nvSpPr>
        <p:spPr>
          <a:xfrm>
            <a:off x="10579676" y="2905989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 CORRENTE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1e5e8e730a9_0_0"/>
          <p:cNvSpPr/>
          <p:nvPr/>
        </p:nvSpPr>
        <p:spPr>
          <a:xfrm>
            <a:off x="10579676" y="3731065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 CAPITAL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1e5e8e730a9_0_0"/>
          <p:cNvSpPr/>
          <p:nvPr/>
        </p:nvSpPr>
        <p:spPr>
          <a:xfrm>
            <a:off x="10579676" y="4520290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DEPÓSITO A PRAZO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1e5e8e730a9_0_0"/>
          <p:cNvSpPr/>
          <p:nvPr/>
        </p:nvSpPr>
        <p:spPr>
          <a:xfrm>
            <a:off x="10564283" y="2116768"/>
            <a:ext cx="28722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 PAGAMENTO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g1e5e8e730a9_0_0"/>
          <p:cNvSpPr/>
          <p:nvPr/>
        </p:nvSpPr>
        <p:spPr>
          <a:xfrm>
            <a:off x="15613262" y="2031781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 DIGITAL</a:t>
            </a:r>
            <a:endParaRPr sz="1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(WEB/APP)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Google Shape;305;g1e5e8e730a9_0_0"/>
          <p:cNvCxnSpPr>
            <a:stCxn id="299" idx="2"/>
            <a:endCxn id="266" idx="0"/>
          </p:cNvCxnSpPr>
          <p:nvPr/>
        </p:nvCxnSpPr>
        <p:spPr>
          <a:xfrm rot="-5400000" flipH="1">
            <a:off x="13802451" y="3601923"/>
            <a:ext cx="1600800" cy="5158200"/>
          </a:xfrm>
          <a:prstGeom prst="bentConnector3">
            <a:avLst>
              <a:gd name="adj1" fmla="val 75762"/>
            </a:avLst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06" name="Google Shape;306;g1e5e8e730a9_0_0"/>
          <p:cNvCxnSpPr>
            <a:stCxn id="266" idx="2"/>
          </p:cNvCxnSpPr>
          <p:nvPr/>
        </p:nvCxnSpPr>
        <p:spPr>
          <a:xfrm>
            <a:off x="17181875" y="9801851"/>
            <a:ext cx="0" cy="340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07" name="Google Shape;307;g1e5e8e730a9_0_0"/>
          <p:cNvSpPr/>
          <p:nvPr/>
        </p:nvSpPr>
        <p:spPr>
          <a:xfrm>
            <a:off x="15317876" y="3460697"/>
            <a:ext cx="3422400" cy="24603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FULL ONBOARDING DIGITAL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1e5e8e730a9_0_0"/>
          <p:cNvSpPr/>
          <p:nvPr/>
        </p:nvSpPr>
        <p:spPr>
          <a:xfrm>
            <a:off x="15575294" y="4044510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APIs ONBOARDING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1e5e8e730a9_0_0"/>
          <p:cNvSpPr/>
          <p:nvPr/>
        </p:nvSpPr>
        <p:spPr>
          <a:xfrm>
            <a:off x="15572882" y="4979167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BACKGROUND CHECK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g1e5e8e730a9_0_0"/>
          <p:cNvCxnSpPr/>
          <p:nvPr/>
        </p:nvCxnSpPr>
        <p:spPr>
          <a:xfrm>
            <a:off x="18319654" y="6166082"/>
            <a:ext cx="0" cy="815400"/>
          </a:xfrm>
          <a:prstGeom prst="straightConnector1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11" name="Google Shape;311;g1e5e8e730a9_0_0"/>
          <p:cNvCxnSpPr/>
          <p:nvPr/>
        </p:nvCxnSpPr>
        <p:spPr>
          <a:xfrm>
            <a:off x="13862024" y="3119420"/>
            <a:ext cx="1015800" cy="0"/>
          </a:xfrm>
          <a:prstGeom prst="straightConnector1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12" name="Google Shape;312;g1e5e8e730a9_0_0"/>
          <p:cNvSpPr/>
          <p:nvPr/>
        </p:nvSpPr>
        <p:spPr>
          <a:xfrm>
            <a:off x="1061306" y="5945576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GESTÃO DE LIMITES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g1e5e8e730a9_0_0"/>
          <p:cNvCxnSpPr/>
          <p:nvPr/>
        </p:nvCxnSpPr>
        <p:spPr>
          <a:xfrm>
            <a:off x="4165961" y="4929867"/>
            <a:ext cx="6665400" cy="4235400"/>
          </a:xfrm>
          <a:prstGeom prst="bentConnector3">
            <a:avLst>
              <a:gd name="adj1" fmla="val 15518"/>
            </a:avLst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14" name="Google Shape;314;g1e5e8e730a9_0_0"/>
          <p:cNvSpPr/>
          <p:nvPr/>
        </p:nvSpPr>
        <p:spPr>
          <a:xfrm>
            <a:off x="12199968" y="12111089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EFD REINF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1e5e8e730a9_0_0"/>
          <p:cNvSpPr/>
          <p:nvPr/>
        </p:nvSpPr>
        <p:spPr>
          <a:xfrm>
            <a:off x="938683" y="7222551"/>
            <a:ext cx="3292200" cy="20424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SEGURO E CARTÕES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1e5e8e730a9_0_0"/>
          <p:cNvSpPr/>
          <p:nvPr/>
        </p:nvSpPr>
        <p:spPr>
          <a:xfrm>
            <a:off x="1128574" y="7696689"/>
            <a:ext cx="2912400" cy="628500"/>
          </a:xfrm>
          <a:prstGeom prst="roundRect">
            <a:avLst>
              <a:gd name="adj" fmla="val 16667"/>
            </a:avLst>
          </a:prstGeom>
          <a:solidFill>
            <a:srgbClr val="403D37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GER. DE CARTÕES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g1e5e8e730a9_0_0"/>
          <p:cNvSpPr/>
          <p:nvPr/>
        </p:nvSpPr>
        <p:spPr>
          <a:xfrm>
            <a:off x="1133572" y="8480758"/>
            <a:ext cx="2912400" cy="6285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MOTOR DE SEGUROS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8" name="Google Shape;318;g1e5e8e730a9_0_0"/>
          <p:cNvCxnSpPr/>
          <p:nvPr/>
        </p:nvCxnSpPr>
        <p:spPr>
          <a:xfrm rot="10800000" flipH="1">
            <a:off x="4191330" y="6241917"/>
            <a:ext cx="1876500" cy="1776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19" name="Google Shape;319;g1e5e8e730a9_0_0"/>
          <p:cNvSpPr/>
          <p:nvPr/>
        </p:nvSpPr>
        <p:spPr>
          <a:xfrm>
            <a:off x="19275853" y="2011901"/>
            <a:ext cx="28722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AUTO CONTRATAÇÃO CRÉDITO (WEB/APP)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1e5e8e730a9_0_0"/>
          <p:cNvSpPr/>
          <p:nvPr/>
        </p:nvSpPr>
        <p:spPr>
          <a:xfrm>
            <a:off x="19477385" y="3441191"/>
            <a:ext cx="3422400" cy="1294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ASSINATURA DIGITAL</a:t>
            </a:r>
            <a:endParaRPr sz="16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g1e5e8e730a9_0_0"/>
          <p:cNvSpPr/>
          <p:nvPr/>
        </p:nvSpPr>
        <p:spPr>
          <a:xfrm>
            <a:off x="19734803" y="3950862"/>
            <a:ext cx="2912400" cy="628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403D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DIMENSA SIGN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g1e5e8e730a9_0_0"/>
          <p:cNvSpPr/>
          <p:nvPr/>
        </p:nvSpPr>
        <p:spPr>
          <a:xfrm>
            <a:off x="14432585" y="12089870"/>
            <a:ext cx="2104800" cy="539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2626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00" tIns="91350" rIns="182800" bIns="91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REGTECH</a:t>
            </a:r>
            <a:endParaRPr sz="1600" b="1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3" name="Google Shape;323;g1e5e8e730a9_0_0"/>
          <p:cNvGrpSpPr/>
          <p:nvPr/>
        </p:nvGrpSpPr>
        <p:grpSpPr>
          <a:xfrm>
            <a:off x="15771900" y="13125300"/>
            <a:ext cx="7672800" cy="569400"/>
            <a:chOff x="2906775" y="13125100"/>
            <a:chExt cx="7672800" cy="569400"/>
          </a:xfrm>
        </p:grpSpPr>
        <p:sp>
          <p:nvSpPr>
            <p:cNvPr id="324" name="Google Shape;324;g1e5e8e730a9_0_0"/>
            <p:cNvSpPr txBox="1"/>
            <p:nvPr/>
          </p:nvSpPr>
          <p:spPr>
            <a:xfrm>
              <a:off x="2906775" y="13125100"/>
              <a:ext cx="7672800" cy="569400"/>
            </a:xfrm>
            <a:prstGeom prst="rect">
              <a:avLst/>
            </a:prstGeom>
            <a:noFill/>
            <a:ln w="9525" cap="flat" cmpd="sng">
              <a:solidFill>
                <a:srgbClr val="59695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      Médio Impacto              Alto impacto + Infra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g1e5e8e730a9_0_0"/>
            <p:cNvSpPr/>
            <p:nvPr/>
          </p:nvSpPr>
          <p:spPr>
            <a:xfrm>
              <a:off x="3160200" y="13266850"/>
              <a:ext cx="285900" cy="285900"/>
            </a:xfrm>
            <a:prstGeom prst="ellipse">
              <a:avLst/>
            </a:prstGeom>
            <a:solidFill>
              <a:srgbClr val="59695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g1e5e8e730a9_0_0"/>
            <p:cNvSpPr/>
            <p:nvPr/>
          </p:nvSpPr>
          <p:spPr>
            <a:xfrm>
              <a:off x="6480750" y="13266850"/>
              <a:ext cx="285900" cy="285900"/>
            </a:xfrm>
            <a:prstGeom prst="ellipse">
              <a:avLst/>
            </a:prstGeom>
            <a:solidFill>
              <a:srgbClr val="9225A5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f3cd152224_0_2821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PRINCIPAIS ALTERAÇÕES IFRS9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84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338" name="Google Shape;338;p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4240" y="2434503"/>
            <a:ext cx="21639455" cy="8815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85"/>
          <p:cNvSpPr txBox="1">
            <a:spLocks noGrp="1"/>
          </p:cNvSpPr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344" name="Google Shape;344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75" y="2215428"/>
            <a:ext cx="21891015" cy="872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apa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údos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paratas">
  <a:themeElements>
    <a:clrScheme name="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eparatas">
  <a:themeElements>
    <a:clrScheme name="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4410</Words>
  <Application>Microsoft Office PowerPoint</Application>
  <PresentationFormat>Personalizar</PresentationFormat>
  <Paragraphs>1104</Paragraphs>
  <Slides>59</Slides>
  <Notes>59</Notes>
  <HiddenSlides>7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59</vt:i4>
      </vt:variant>
    </vt:vector>
  </HeadingPairs>
  <TitlesOfParts>
    <vt:vector size="69" baseType="lpstr">
      <vt:lpstr>Tahoma</vt:lpstr>
      <vt:lpstr>Roboto</vt:lpstr>
      <vt:lpstr>Verdana</vt:lpstr>
      <vt:lpstr>Calibri</vt:lpstr>
      <vt:lpstr>Times New Roman</vt:lpstr>
      <vt:lpstr>Arial</vt:lpstr>
      <vt:lpstr>Capa</vt:lpstr>
      <vt:lpstr>Conteúdos</vt:lpstr>
      <vt:lpstr>Separatas</vt:lpstr>
      <vt:lpstr>Separatas</vt:lpstr>
      <vt:lpstr>2024/MAIO</vt:lpstr>
      <vt:lpstr>IFRS 9  INFORMAÇÕES GERAIS</vt:lpstr>
      <vt:lpstr>IFRS 9 </vt:lpstr>
      <vt:lpstr>IFRS 9 - Impactos </vt:lpstr>
      <vt:lpstr>PRODUTOS DIMENSA  IMPACTOS 4966</vt:lpstr>
      <vt:lpstr>PRODUTOS DE CORE BANKING X IMPACTO IFRS9</vt:lpstr>
      <vt:lpstr>PRINCIPAIS ALTERAÇÕES IFRS9</vt:lpstr>
      <vt:lpstr>ALTERAÇÕES</vt:lpstr>
      <vt:lpstr>ALTERAÇÕES</vt:lpstr>
      <vt:lpstr>ALTERAÇÕES</vt:lpstr>
      <vt:lpstr>ALTERAÇÕES</vt:lpstr>
      <vt:lpstr>CONDUÇÃO PROJETO DIMENSA</vt:lpstr>
      <vt:lpstr>DOCUMENTAÇÃO</vt:lpstr>
      <vt:lpstr>Apresentação do PowerPoint</vt:lpstr>
      <vt:lpstr>Apresentação do PowerPoint</vt:lpstr>
      <vt:lpstr>NEGÓCIO   DETALHE IMPACTOS  POR LINHA DE PRODUTO  CORE BANKING</vt:lpstr>
      <vt:lpstr>IMPACTOS PRODUTOS REGULATÓRIOS</vt:lpstr>
      <vt:lpstr>SISTEMA CONTABILIDADE </vt:lpstr>
      <vt:lpstr>SISTEMA CONTABILIDADE </vt:lpstr>
      <vt:lpstr>SISTEMA RATING</vt:lpstr>
      <vt:lpstr>SISTEMA RATING</vt:lpstr>
      <vt:lpstr>AGUARDANDO DEFINIÇÕES</vt:lpstr>
      <vt:lpstr>IMPACTOS PRODUTOS CRÉDITOS</vt:lpstr>
      <vt:lpstr>CRÉDITOS</vt:lpstr>
      <vt:lpstr>CRÉDITOS – Metodologia e Classificação</vt:lpstr>
      <vt:lpstr>CRÉDITOS – Ativo Problemático</vt:lpstr>
      <vt:lpstr>CRÉDITOS – Stop Accrual e Arrasto</vt:lpstr>
      <vt:lpstr>CRÉDITOS – Estágios</vt:lpstr>
      <vt:lpstr>CRÉDITOS</vt:lpstr>
      <vt:lpstr>IMPACTOS PRODUTOS CONTA CORRENTE DP BÁSICO</vt:lpstr>
      <vt:lpstr>CONTA CORRENTE</vt:lpstr>
      <vt:lpstr>CONTA CORRENTE</vt:lpstr>
      <vt:lpstr>CONTA CORRENTE</vt:lpstr>
      <vt:lpstr>CONTA CORRENTE</vt:lpstr>
      <vt:lpstr>CONTA CORRENTE</vt:lpstr>
      <vt:lpstr>DEPÓSITO À PRAZO</vt:lpstr>
      <vt:lpstr>DEPÓSITO À PRAZO</vt:lpstr>
      <vt:lpstr>DEPÓSITO À PRAZO</vt:lpstr>
      <vt:lpstr>BÁSICO</vt:lpstr>
      <vt:lpstr>IMPACTOS PRODUTOS CARTÕES</vt:lpstr>
      <vt:lpstr>Gerenciador de Cartões</vt:lpstr>
      <vt:lpstr>Gerenciador de Cartões</vt:lpstr>
      <vt:lpstr>Gerenciador de Cartões</vt:lpstr>
      <vt:lpstr>Gerenciador de Cartões</vt:lpstr>
      <vt:lpstr>Gerenciador de Cartões</vt:lpstr>
      <vt:lpstr>Gerenciador de Cartões</vt:lpstr>
      <vt:lpstr>Gerenciador de Cartões</vt:lpstr>
      <vt:lpstr>TÉCNICO  REQUISITOS CLIENTES</vt:lpstr>
      <vt:lpstr>PRÉVIA - PREMISSAS GERAIS</vt:lpstr>
      <vt:lpstr>MAPA GERAL - ARQUITETURA DE APLICAÇÕES</vt:lpstr>
      <vt:lpstr>MAPA GERAL - INFRAESTRUTURA RECOMENDADA</vt:lpstr>
      <vt:lpstr>CRONOGRAMA  &amp; STATUS</vt:lpstr>
      <vt:lpstr>CRONOGRAMA MACRO (POR FRENTE)</vt:lpstr>
      <vt:lpstr>PLANEJAMENTO PRÓXIMAS AGENDAS</vt:lpstr>
      <vt:lpstr>DATAS AGENDAS</vt:lpstr>
      <vt:lpstr>PLANEJAMENTO EXPEDIÇÕES x ENTREGÁVEIS</vt:lpstr>
      <vt:lpstr>PLANEJAMENTO EXPEDIÇÕES x ENTREGÁVEIS</vt:lpstr>
      <vt:lpstr>PLANEJAMENTO EXPEDIÇÕES x ENTREGÁVEIS</vt:lpstr>
      <vt:lpstr>Time IFRS9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2024/Fevereiro</dc:title>
  <dc:creator>Rogerio Costa de Oliveira</dc:creator>
  <cp:lastModifiedBy>Rogerio Costa de Oliveira</cp:lastModifiedBy>
  <cp:revision>6</cp:revision>
  <dcterms:modified xsi:type="dcterms:W3CDTF">2024-05-13T18:27:10Z</dcterms:modified>
</cp:coreProperties>
</file>